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4" d="100"/>
          <a:sy n="114" d="100"/>
        </p:scale>
        <p:origin x="-360"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43ECD6B-5FC5-4987-9F0F-8E3F263A282D}"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A0AA4CD-32BC-429C-8C9D-7FEA4BDC79BA}"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0194279-0A75-49CF-8115-0FD7733C6703}"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C683298-6FED-4754-8A2E-3E872E078098}"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99EAC81-CDE9-4752-829B-3D59F9D47E38}"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8F6E1DD-5229-4FCE-A79B-08C9B4E5BFBC}"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B2323774-1605-4FF6-8C61-AE2AE84E1402}"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C4A27B56-A677-4467-994C-D38096A7FECD}"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E56A932B-E696-455D-9AA7-B459E25DA4A0}"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0E98CD0-E547-43B9-8EFC-26F7ADC6A5FF}"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18F970D-3A9A-4849-8C1B-AA8D3542F2CA}"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ea typeface="SimSun" pitchFamily="2" charset="-122"/>
              </a:defRPr>
            </a:lvl1pPr>
          </a:lstStyle>
          <a:p>
            <a:pPr fontAlgn="base">
              <a:spcBef>
                <a:spcPct val="0"/>
              </a:spcBef>
              <a:spcAft>
                <a:spcPct val="0"/>
              </a:spcAft>
              <a:defRPr/>
            </a:pPr>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ea typeface="SimSun" pitchFamily="2" charset="-122"/>
              </a:defRPr>
            </a:lvl1pPr>
          </a:lstStyle>
          <a:p>
            <a:pPr fontAlgn="base">
              <a:spcBef>
                <a:spcPct val="0"/>
              </a:spcBef>
              <a:spcAft>
                <a:spcPct val="0"/>
              </a:spcAft>
              <a:defRPr/>
            </a:pPr>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ea typeface="SimSun" pitchFamily="2" charset="-122"/>
              </a:defRPr>
            </a:lvl1pPr>
          </a:lstStyle>
          <a:p>
            <a:pPr fontAlgn="base">
              <a:spcBef>
                <a:spcPct val="0"/>
              </a:spcBef>
              <a:spcAft>
                <a:spcPct val="0"/>
              </a:spcAft>
              <a:defRPr/>
            </a:pPr>
            <a:fld id="{2A8E7B23-E523-4163-8A9A-75585A43D299}"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Document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52400" y="1676400"/>
            <a:ext cx="8686800" cy="1847850"/>
          </a:xfrm>
        </p:spPr>
        <p:txBody>
          <a:bodyPr/>
          <a:lstStyle/>
          <a:p>
            <a:r>
              <a:rPr lang="en-US" altLang="ja-JP" sz="4000" dirty="0" smtClean="0">
                <a:ea typeface="MS PGothic" pitchFamily="34" charset="-128"/>
              </a:rPr>
              <a:t>Way Forward on RRM requirements for B5C</a:t>
            </a:r>
          </a:p>
        </p:txBody>
      </p:sp>
      <p:sp>
        <p:nvSpPr>
          <p:cNvPr id="2051" name="Rectangle 3"/>
          <p:cNvSpPr>
            <a:spLocks noGrp="1" noChangeArrowheads="1"/>
          </p:cNvSpPr>
          <p:nvPr>
            <p:ph type="subTitle" idx="1"/>
          </p:nvPr>
        </p:nvSpPr>
        <p:spPr/>
        <p:txBody>
          <a:bodyPr/>
          <a:lstStyle/>
          <a:p>
            <a:r>
              <a:rPr lang="en-US" altLang="ja-JP" sz="2400" dirty="0" smtClean="0">
                <a:ea typeface="MS PGothic" pitchFamily="34" charset="-128"/>
              </a:rPr>
              <a:t>Nokia Networks, Ericsson, Alcatel-Lucent</a:t>
            </a:r>
            <a:r>
              <a:rPr lang="en-US" altLang="ja-JP" sz="2400" smtClean="0">
                <a:ea typeface="MS PGothic" pitchFamily="34" charset="-128"/>
              </a:rPr>
              <a:t>, NTT </a:t>
            </a:r>
            <a:r>
              <a:rPr lang="en-US" altLang="ja-JP" sz="2400" dirty="0" err="1" smtClean="0">
                <a:ea typeface="MS PGothic" pitchFamily="34" charset="-128"/>
              </a:rPr>
              <a:t>DoCoMo</a:t>
            </a:r>
            <a:endParaRPr lang="en-US" altLang="ja-JP" sz="2400" dirty="0" smtClean="0">
              <a:ea typeface="MS PGothic" pitchFamily="34" charset="-128"/>
            </a:endParaRPr>
          </a:p>
        </p:txBody>
      </p:sp>
      <p:sp>
        <p:nvSpPr>
          <p:cNvPr id="2052" name="Text Box 4"/>
          <p:cNvSpPr txBox="1">
            <a:spLocks noChangeArrowheads="1"/>
          </p:cNvSpPr>
          <p:nvPr/>
        </p:nvSpPr>
        <p:spPr bwMode="auto">
          <a:xfrm>
            <a:off x="7380288" y="188913"/>
            <a:ext cx="1619250" cy="366712"/>
          </a:xfrm>
          <a:prstGeom prst="rect">
            <a:avLst/>
          </a:prstGeom>
          <a:noFill/>
          <a:ln w="9525">
            <a:noFill/>
            <a:miter lim="800000"/>
            <a:headEnd/>
            <a:tailEnd/>
          </a:ln>
        </p:spPr>
        <p:txBody>
          <a:bodyPr>
            <a:spAutoFit/>
          </a:bodyPr>
          <a:lstStyle/>
          <a:p>
            <a:pPr algn="r" fontAlgn="base">
              <a:spcBef>
                <a:spcPct val="50000"/>
              </a:spcBef>
              <a:spcAft>
                <a:spcPct val="0"/>
              </a:spcAft>
            </a:pPr>
            <a:r>
              <a:rPr lang="en-US" altLang="ja-JP" b="1" dirty="0" smtClean="0">
                <a:solidFill>
                  <a:srgbClr val="000000"/>
                </a:solidFill>
                <a:ea typeface="MS PGothic" pitchFamily="34" charset="-128"/>
              </a:rPr>
              <a:t>R4-156654</a:t>
            </a:r>
            <a:endParaRPr lang="en-US" altLang="ja-JP" b="1" dirty="0">
              <a:solidFill>
                <a:srgbClr val="000000"/>
              </a:solidFill>
              <a:ea typeface="MS PGothic" pitchFamily="34" charset="-128"/>
            </a:endParaRPr>
          </a:p>
        </p:txBody>
      </p:sp>
      <p:sp>
        <p:nvSpPr>
          <p:cNvPr id="2053" name="Rectangle 6"/>
          <p:cNvSpPr>
            <a:spLocks noChangeArrowheads="1"/>
          </p:cNvSpPr>
          <p:nvPr/>
        </p:nvSpPr>
        <p:spPr bwMode="auto">
          <a:xfrm>
            <a:off x="152400" y="152400"/>
            <a:ext cx="5562600" cy="923925"/>
          </a:xfrm>
          <a:prstGeom prst="rect">
            <a:avLst/>
          </a:prstGeom>
          <a:noFill/>
          <a:ln w="9525">
            <a:noFill/>
            <a:miter lim="800000"/>
            <a:headEnd/>
            <a:tailEnd/>
          </a:ln>
        </p:spPr>
        <p:txBody>
          <a:bodyPr anchor="ctr">
            <a:spAutoFit/>
          </a:bodyPr>
          <a:lstStyle/>
          <a:p>
            <a:pPr fontAlgn="base">
              <a:spcBef>
                <a:spcPct val="0"/>
              </a:spcBef>
              <a:spcAft>
                <a:spcPct val="0"/>
              </a:spcAft>
            </a:pPr>
            <a:r>
              <a:rPr lang="en-GB" altLang="zh-CN" b="1" dirty="0">
                <a:solidFill>
                  <a:srgbClr val="000000"/>
                </a:solidFill>
                <a:ea typeface="SimSun" pitchFamily="2" charset="-122"/>
              </a:rPr>
              <a:t>3GPP TSG-RAN WG4 Meeting #</a:t>
            </a:r>
            <a:r>
              <a:rPr lang="en-GB" altLang="zh-CN" b="1" dirty="0" smtClean="0">
                <a:solidFill>
                  <a:srgbClr val="000000"/>
                </a:solidFill>
                <a:ea typeface="SimSun" pitchFamily="2" charset="-122"/>
              </a:rPr>
              <a:t>76bis</a:t>
            </a:r>
            <a:endParaRPr lang="zh-CN" altLang="zh-CN" b="1" dirty="0">
              <a:solidFill>
                <a:srgbClr val="000000"/>
              </a:solidFill>
              <a:ea typeface="SimSun" pitchFamily="2" charset="-122"/>
            </a:endParaRPr>
          </a:p>
          <a:p>
            <a:pPr fontAlgn="base">
              <a:spcBef>
                <a:spcPct val="0"/>
              </a:spcBef>
              <a:spcAft>
                <a:spcPct val="0"/>
              </a:spcAft>
            </a:pPr>
            <a:r>
              <a:rPr lang="en-GB" altLang="zh-CN" b="1" dirty="0" smtClean="0">
                <a:solidFill>
                  <a:srgbClr val="000000"/>
                </a:solidFill>
                <a:ea typeface="SimSun" pitchFamily="2" charset="-122"/>
              </a:rPr>
              <a:t>Sophia </a:t>
            </a:r>
            <a:r>
              <a:rPr lang="en-GB" altLang="zh-CN" b="1" dirty="0" err="1" smtClean="0">
                <a:solidFill>
                  <a:srgbClr val="000000"/>
                </a:solidFill>
                <a:ea typeface="SimSun" pitchFamily="2" charset="-122"/>
              </a:rPr>
              <a:t>Antipolis</a:t>
            </a:r>
            <a:r>
              <a:rPr lang="en-GB" altLang="zh-CN" b="1" dirty="0" smtClean="0">
                <a:solidFill>
                  <a:srgbClr val="000000"/>
                </a:solidFill>
                <a:ea typeface="SimSun" pitchFamily="2" charset="-122"/>
              </a:rPr>
              <a:t>, France, 12-16 October, </a:t>
            </a:r>
            <a:r>
              <a:rPr lang="en-GB" altLang="zh-CN" b="1" dirty="0">
                <a:solidFill>
                  <a:srgbClr val="000000"/>
                </a:solidFill>
                <a:ea typeface="SimSun" pitchFamily="2" charset="-122"/>
              </a:rPr>
              <a:t>2015</a:t>
            </a:r>
            <a:endParaRPr lang="zh-CN" altLang="zh-CN" dirty="0">
              <a:solidFill>
                <a:srgbClr val="000000"/>
              </a:solidFill>
              <a:ea typeface="SimSun" pitchFamily="2" charset="-122"/>
            </a:endParaRPr>
          </a:p>
          <a:p>
            <a:pPr fontAlgn="base">
              <a:spcBef>
                <a:spcPct val="0"/>
              </a:spcBef>
              <a:spcAft>
                <a:spcPct val="0"/>
              </a:spcAft>
            </a:pPr>
            <a:r>
              <a:rPr lang="en-GB" altLang="zh-CN" b="1" dirty="0">
                <a:solidFill>
                  <a:srgbClr val="000000"/>
                </a:solidFill>
                <a:ea typeface="SimSun" pitchFamily="2" charset="-122"/>
              </a:rPr>
              <a:t>Agenda Item: </a:t>
            </a:r>
            <a:r>
              <a:rPr lang="en-GB" altLang="zh-CN" b="1" dirty="0" smtClean="0">
                <a:solidFill>
                  <a:srgbClr val="000000"/>
                </a:solidFill>
                <a:ea typeface="SimSun" pitchFamily="2" charset="-122"/>
              </a:rPr>
              <a:t>7.14.2</a:t>
            </a:r>
            <a:endParaRPr lang="zh-CN" altLang="zh-CN" b="1" dirty="0">
              <a:solidFill>
                <a:srgbClr val="000000"/>
              </a:solidFill>
              <a:ea typeface="SimSun"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err="1" smtClean="0"/>
              <a:t>Discussion</a:t>
            </a:r>
            <a:endParaRPr lang="en-US" dirty="0"/>
          </a:p>
        </p:txBody>
      </p:sp>
      <p:sp>
        <p:nvSpPr>
          <p:cNvPr id="3" name="Content Placeholder 2"/>
          <p:cNvSpPr>
            <a:spLocks noGrp="1"/>
          </p:cNvSpPr>
          <p:nvPr>
            <p:ph idx="1"/>
          </p:nvPr>
        </p:nvSpPr>
        <p:spPr/>
        <p:txBody>
          <a:bodyPr/>
          <a:lstStyle/>
          <a:p>
            <a:r>
              <a:rPr lang="fi-FI" sz="2800" dirty="0" err="1" smtClean="0"/>
              <a:t>Background</a:t>
            </a:r>
            <a:r>
              <a:rPr lang="fi-FI" sz="2800" dirty="0" smtClean="0"/>
              <a:t>:</a:t>
            </a:r>
          </a:p>
          <a:p>
            <a:pPr lvl="1"/>
            <a:r>
              <a:rPr lang="en-US" sz="2400" dirty="0" smtClean="0">
                <a:solidFill>
                  <a:schemeClr val="tx1"/>
                </a:solidFill>
                <a:latin typeface="+mn-lt"/>
                <a:cs typeface="+mn-cs"/>
              </a:rPr>
              <a:t>WI for </a:t>
            </a:r>
            <a:r>
              <a:rPr lang="en-GB" sz="2400" dirty="0" smtClean="0">
                <a:solidFill>
                  <a:schemeClr val="tx1"/>
                </a:solidFill>
                <a:latin typeface="+mn-lt"/>
                <a:cs typeface="+mn-cs"/>
              </a:rPr>
              <a:t>LTE Carrier Aggregation Enhancement Beyond 5 Carriers [1] includes:</a:t>
            </a:r>
          </a:p>
          <a:p>
            <a:pPr lvl="2"/>
            <a:r>
              <a:rPr lang="en-GB" sz="2000" dirty="0" smtClean="0">
                <a:solidFill>
                  <a:schemeClr val="tx1"/>
                </a:solidFill>
                <a:latin typeface="+mn-lt"/>
                <a:cs typeface="+mn-cs"/>
              </a:rPr>
              <a:t>discussion on potential impacts on general measurement requirements due to introduction of LTE Carrier Aggregation Enhancement  up to 32 CCs based in input from companies and other WGs</a:t>
            </a:r>
            <a:endParaRPr lang="fi-FI" sz="2000" dirty="0" smtClean="0"/>
          </a:p>
          <a:p>
            <a:pPr lvl="1"/>
            <a:r>
              <a:rPr lang="fi-FI" sz="2400" dirty="0" smtClean="0"/>
              <a:t>RAN4 </a:t>
            </a:r>
            <a:r>
              <a:rPr lang="fi-FI" sz="2400" dirty="0" err="1" smtClean="0"/>
              <a:t>has</a:t>
            </a:r>
            <a:r>
              <a:rPr lang="fi-FI" sz="2400" dirty="0" smtClean="0"/>
              <a:t> </a:t>
            </a:r>
            <a:r>
              <a:rPr lang="fi-FI" sz="2400" dirty="0" err="1" smtClean="0"/>
              <a:t>discussed</a:t>
            </a:r>
            <a:r>
              <a:rPr lang="fi-FI" sz="2400" dirty="0" smtClean="0"/>
              <a:t> </a:t>
            </a:r>
            <a:r>
              <a:rPr lang="fi-FI" sz="2400" dirty="0" err="1" smtClean="0"/>
              <a:t>this</a:t>
            </a:r>
            <a:r>
              <a:rPr lang="fi-FI" sz="2400" dirty="0" smtClean="0"/>
              <a:t> </a:t>
            </a:r>
            <a:r>
              <a:rPr lang="fi-FI" sz="2400" dirty="0" err="1" smtClean="0"/>
              <a:t>topic</a:t>
            </a:r>
            <a:r>
              <a:rPr lang="fi-FI" sz="2400" dirty="0" smtClean="0"/>
              <a:t> for </a:t>
            </a:r>
            <a:r>
              <a:rPr lang="fi-FI" sz="2400" dirty="0" err="1" smtClean="0"/>
              <a:t>several</a:t>
            </a:r>
            <a:r>
              <a:rPr lang="fi-FI" sz="2400" dirty="0" smtClean="0"/>
              <a:t> </a:t>
            </a:r>
            <a:r>
              <a:rPr lang="fi-FI" sz="2400" dirty="0" err="1" smtClean="0"/>
              <a:t>meeting</a:t>
            </a:r>
            <a:r>
              <a:rPr lang="fi-FI" sz="2400" dirty="0" smtClean="0"/>
              <a:t> </a:t>
            </a:r>
            <a:r>
              <a:rPr lang="fi-FI" sz="2400" dirty="0" err="1" smtClean="0"/>
              <a:t>based</a:t>
            </a:r>
            <a:r>
              <a:rPr lang="fi-FI" sz="2400" dirty="0" smtClean="0"/>
              <a:t> on WF [2].</a:t>
            </a:r>
          </a:p>
          <a:p>
            <a:endParaRPr lang="fi-FI" sz="1200" dirty="0" smtClean="0"/>
          </a:p>
          <a:p>
            <a:r>
              <a:rPr lang="fi-FI" sz="1200" dirty="0" smtClean="0"/>
              <a:t>[1] </a:t>
            </a:r>
            <a:r>
              <a:rPr lang="en-US" sz="1200" dirty="0" smtClean="0">
                <a:solidFill>
                  <a:schemeClr val="tx1"/>
                </a:solidFill>
                <a:latin typeface="+mn-lt"/>
                <a:ea typeface="+mn-ea"/>
                <a:cs typeface="+mn-cs"/>
              </a:rPr>
              <a:t>RP-150277, LTE Carrier Aggregation Enhancement Beyond 5 Carriers, Nokia Corporation, NTT </a:t>
            </a:r>
            <a:r>
              <a:rPr lang="en-US" sz="1200" dirty="0" err="1" smtClean="0">
                <a:solidFill>
                  <a:schemeClr val="tx1"/>
                </a:solidFill>
                <a:latin typeface="+mn-lt"/>
                <a:ea typeface="+mn-ea"/>
                <a:cs typeface="+mn-cs"/>
              </a:rPr>
              <a:t>DoCoMo</a:t>
            </a:r>
            <a:r>
              <a:rPr lang="en-US" sz="1200" dirty="0" smtClean="0">
                <a:solidFill>
                  <a:schemeClr val="tx1"/>
                </a:solidFill>
                <a:latin typeface="+mn-lt"/>
                <a:ea typeface="+mn-ea"/>
                <a:cs typeface="+mn-cs"/>
              </a:rPr>
              <a:t> Inc., Nokia Networks</a:t>
            </a:r>
          </a:p>
          <a:p>
            <a:r>
              <a:rPr lang="fi-FI" sz="1200" dirty="0" smtClean="0"/>
              <a:t>[2] R4-152379, </a:t>
            </a:r>
            <a:r>
              <a:rPr lang="en-US" altLang="ja-JP" sz="1200" dirty="0" smtClean="0">
                <a:ea typeface="MS PGothic" pitchFamily="34" charset="-128"/>
              </a:rPr>
              <a:t>WF on RRM requirements for CA beyond 5 CC, Ericsson, Alcatel-Lucent</a:t>
            </a:r>
            <a:endParaRPr lang="en-US" sz="1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err="1" smtClean="0"/>
              <a:t>Discussion</a:t>
            </a:r>
            <a:endParaRPr lang="en-US" dirty="0"/>
          </a:p>
        </p:txBody>
      </p:sp>
      <p:sp>
        <p:nvSpPr>
          <p:cNvPr id="3" name="Content Placeholder 2"/>
          <p:cNvSpPr>
            <a:spLocks noGrp="1"/>
          </p:cNvSpPr>
          <p:nvPr>
            <p:ph idx="1"/>
          </p:nvPr>
        </p:nvSpPr>
        <p:spPr/>
        <p:txBody>
          <a:bodyPr/>
          <a:lstStyle/>
          <a:p>
            <a:r>
              <a:rPr lang="fi-FI" sz="2800" dirty="0" err="1" smtClean="0"/>
              <a:t>Following</a:t>
            </a:r>
            <a:r>
              <a:rPr lang="fi-FI" sz="2800" dirty="0" smtClean="0"/>
              <a:t> </a:t>
            </a:r>
            <a:r>
              <a:rPr lang="fi-FI" sz="2800" dirty="0" err="1" smtClean="0"/>
              <a:t>bandwidth</a:t>
            </a:r>
            <a:r>
              <a:rPr lang="fi-FI" sz="2800" dirty="0" smtClean="0"/>
              <a:t> </a:t>
            </a:r>
            <a:r>
              <a:rPr lang="fi-FI" sz="2800" dirty="0" err="1" smtClean="0"/>
              <a:t>class</a:t>
            </a:r>
            <a:r>
              <a:rPr lang="fi-FI" sz="2800" dirty="0" smtClean="0"/>
              <a:t> </a:t>
            </a:r>
            <a:r>
              <a:rPr lang="fi-FI" sz="2800" dirty="0" err="1" smtClean="0"/>
              <a:t>was</a:t>
            </a:r>
            <a:r>
              <a:rPr lang="fi-FI" sz="2800" dirty="0" smtClean="0"/>
              <a:t> </a:t>
            </a:r>
            <a:r>
              <a:rPr lang="fi-FI" sz="2800" dirty="0" err="1" smtClean="0"/>
              <a:t>decided</a:t>
            </a:r>
            <a:r>
              <a:rPr lang="fi-FI" sz="2800" dirty="0" smtClean="0"/>
              <a:t> </a:t>
            </a:r>
            <a:r>
              <a:rPr lang="fi-FI" sz="2800" dirty="0" err="1" smtClean="0"/>
              <a:t>within</a:t>
            </a:r>
            <a:r>
              <a:rPr lang="fi-FI" sz="2800" dirty="0" smtClean="0"/>
              <a:t> the B5C WID:</a:t>
            </a:r>
          </a:p>
          <a:p>
            <a:pPr lvl="1"/>
            <a:endParaRPr lang="fi-FI" sz="2400" dirty="0" smtClean="0"/>
          </a:p>
          <a:p>
            <a:pPr lvl="1"/>
            <a:endParaRPr lang="fi-FI" sz="2400" dirty="0" smtClean="0"/>
          </a:p>
          <a:p>
            <a:pPr lvl="1"/>
            <a:endParaRPr lang="fi-FI" sz="2400" dirty="0" smtClean="0"/>
          </a:p>
          <a:p>
            <a:pPr lvl="1"/>
            <a:endParaRPr lang="fi-FI" sz="2400" dirty="0" smtClean="0"/>
          </a:p>
          <a:p>
            <a:pPr lvl="1"/>
            <a:endParaRPr lang="fi-FI" sz="2400" dirty="0" smtClean="0"/>
          </a:p>
          <a:p>
            <a:pPr lvl="1"/>
            <a:endParaRPr lang="fi-FI" sz="2400" dirty="0" smtClean="0"/>
          </a:p>
          <a:p>
            <a:pPr lvl="1"/>
            <a:r>
              <a:rPr lang="en-GB" sz="2400" dirty="0" smtClean="0">
                <a:solidFill>
                  <a:schemeClr val="tx1"/>
                </a:solidFill>
                <a:latin typeface="+mn-lt"/>
                <a:cs typeface="+mn-cs"/>
              </a:rPr>
              <a:t>No band specific requirements have been defined in RF session in Rel-13 for this WI</a:t>
            </a:r>
            <a:endParaRPr lang="en-US" sz="2400" dirty="0"/>
          </a:p>
        </p:txBody>
      </p:sp>
      <p:graphicFrame>
        <p:nvGraphicFramePr>
          <p:cNvPr id="1028" name="Object 4"/>
          <p:cNvGraphicFramePr>
            <a:graphicFrameLocks noChangeAspect="1"/>
          </p:cNvGraphicFramePr>
          <p:nvPr/>
        </p:nvGraphicFramePr>
        <p:xfrm>
          <a:off x="1547664" y="2492896"/>
          <a:ext cx="6280150" cy="2868613"/>
        </p:xfrm>
        <a:graphic>
          <a:graphicData uri="http://schemas.openxmlformats.org/presentationml/2006/ole">
            <p:oleObj spid="_x0000_s1030" name="Document" r:id="rId3" imgW="6280151" imgH="2868728" progId="Word.Document.12">
              <p:embed/>
            </p:oleObj>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err="1" smtClean="0"/>
              <a:t>Discussion</a:t>
            </a:r>
            <a:endParaRPr lang="en-US" dirty="0"/>
          </a:p>
        </p:txBody>
      </p:sp>
      <p:sp>
        <p:nvSpPr>
          <p:cNvPr id="3" name="Content Placeholder 2"/>
          <p:cNvSpPr>
            <a:spLocks noGrp="1"/>
          </p:cNvSpPr>
          <p:nvPr>
            <p:ph idx="1"/>
          </p:nvPr>
        </p:nvSpPr>
        <p:spPr/>
        <p:txBody>
          <a:bodyPr/>
          <a:lstStyle/>
          <a:p>
            <a:r>
              <a:rPr lang="fi-FI" dirty="0" err="1" smtClean="0"/>
              <a:t>Based</a:t>
            </a:r>
            <a:r>
              <a:rPr lang="fi-FI" dirty="0" smtClean="0"/>
              <a:t> on </a:t>
            </a:r>
            <a:r>
              <a:rPr lang="fi-FI" dirty="0" err="1" smtClean="0"/>
              <a:t>only</a:t>
            </a:r>
            <a:r>
              <a:rPr lang="fi-FI" dirty="0" smtClean="0"/>
              <a:t> </a:t>
            </a:r>
            <a:r>
              <a:rPr lang="fi-FI" dirty="0" err="1" smtClean="0"/>
              <a:t>having</a:t>
            </a:r>
            <a:r>
              <a:rPr lang="fi-FI" dirty="0" smtClean="0"/>
              <a:t> </a:t>
            </a:r>
            <a:r>
              <a:rPr lang="fi-FI" dirty="0" err="1" smtClean="0"/>
              <a:t>bandwidth</a:t>
            </a:r>
            <a:r>
              <a:rPr lang="fi-FI" dirty="0" smtClean="0"/>
              <a:t> </a:t>
            </a:r>
            <a:r>
              <a:rPr lang="fi-FI" dirty="0" err="1" smtClean="0"/>
              <a:t>class</a:t>
            </a:r>
            <a:r>
              <a:rPr lang="fi-FI" dirty="0" smtClean="0"/>
              <a:t> </a:t>
            </a:r>
            <a:r>
              <a:rPr lang="fi-FI" dirty="0" err="1" smtClean="0"/>
              <a:t>defined</a:t>
            </a:r>
            <a:r>
              <a:rPr lang="fi-FI" dirty="0" smtClean="0"/>
              <a:t> and no </a:t>
            </a:r>
            <a:r>
              <a:rPr lang="fi-FI" dirty="0" err="1" smtClean="0"/>
              <a:t>band</a:t>
            </a:r>
            <a:r>
              <a:rPr lang="fi-FI" dirty="0" smtClean="0"/>
              <a:t> </a:t>
            </a:r>
            <a:r>
              <a:rPr lang="fi-FI" dirty="0" err="1" smtClean="0"/>
              <a:t>specific</a:t>
            </a:r>
            <a:r>
              <a:rPr lang="fi-FI" dirty="0" smtClean="0"/>
              <a:t> </a:t>
            </a:r>
            <a:r>
              <a:rPr lang="fi-FI" dirty="0" err="1" smtClean="0"/>
              <a:t>requirements</a:t>
            </a:r>
            <a:r>
              <a:rPr lang="fi-FI" dirty="0" smtClean="0"/>
              <a:t> </a:t>
            </a:r>
            <a:r>
              <a:rPr lang="fi-FI" dirty="0" err="1" smtClean="0"/>
              <a:t>were</a:t>
            </a:r>
            <a:r>
              <a:rPr lang="fi-FI" dirty="0" smtClean="0"/>
              <a:t> </a:t>
            </a:r>
            <a:r>
              <a:rPr lang="fi-FI" dirty="0" err="1" smtClean="0"/>
              <a:t>defined</a:t>
            </a:r>
            <a:r>
              <a:rPr lang="fi-FI" dirty="0" smtClean="0"/>
              <a:t> in RF session </a:t>
            </a:r>
            <a:r>
              <a:rPr lang="fi-FI" dirty="0" err="1" smtClean="0"/>
              <a:t>only</a:t>
            </a:r>
            <a:r>
              <a:rPr lang="fi-FI" dirty="0" smtClean="0"/>
              <a:t> </a:t>
            </a:r>
            <a:r>
              <a:rPr lang="fi-FI" dirty="0" err="1" smtClean="0"/>
              <a:t>band</a:t>
            </a:r>
            <a:r>
              <a:rPr lang="fi-FI" dirty="0" smtClean="0"/>
              <a:t> </a:t>
            </a:r>
            <a:r>
              <a:rPr lang="fi-FI" dirty="0" err="1" smtClean="0"/>
              <a:t>independent</a:t>
            </a:r>
            <a:r>
              <a:rPr lang="fi-FI" dirty="0" smtClean="0"/>
              <a:t> </a:t>
            </a:r>
            <a:r>
              <a:rPr lang="fi-FI" dirty="0" err="1" smtClean="0"/>
              <a:t>requirements</a:t>
            </a:r>
            <a:r>
              <a:rPr lang="fi-FI" dirty="0" smtClean="0"/>
              <a:t> </a:t>
            </a:r>
            <a:r>
              <a:rPr lang="fi-FI" dirty="0" err="1" smtClean="0"/>
              <a:t>could</a:t>
            </a:r>
            <a:r>
              <a:rPr lang="fi-FI" dirty="0" smtClean="0"/>
              <a:t> </a:t>
            </a:r>
            <a:r>
              <a:rPr lang="fi-FI" dirty="0" err="1" smtClean="0"/>
              <a:t>be</a:t>
            </a:r>
            <a:r>
              <a:rPr lang="fi-FI" dirty="0" smtClean="0"/>
              <a:t> </a:t>
            </a:r>
            <a:r>
              <a:rPr lang="fi-FI" dirty="0" err="1" smtClean="0"/>
              <a:t>considered</a:t>
            </a:r>
            <a:r>
              <a:rPr lang="fi-FI" dirty="0" smtClean="0"/>
              <a:t>.</a:t>
            </a:r>
          </a:p>
          <a:p>
            <a:r>
              <a:rPr lang="fi-FI" dirty="0" smtClean="0"/>
              <a:t>No </a:t>
            </a:r>
            <a:r>
              <a:rPr lang="fi-FI" dirty="0" err="1" smtClean="0"/>
              <a:t>specific</a:t>
            </a:r>
            <a:r>
              <a:rPr lang="fi-FI" dirty="0" smtClean="0"/>
              <a:t> UE </a:t>
            </a:r>
            <a:r>
              <a:rPr lang="fi-FI" dirty="0" err="1" smtClean="0"/>
              <a:t>architecture</a:t>
            </a:r>
            <a:r>
              <a:rPr lang="fi-FI" dirty="0" smtClean="0"/>
              <a:t> </a:t>
            </a:r>
            <a:r>
              <a:rPr lang="fi-FI" dirty="0" err="1" smtClean="0"/>
              <a:t>has</a:t>
            </a:r>
            <a:r>
              <a:rPr lang="fi-FI" dirty="0" smtClean="0"/>
              <a:t> </a:t>
            </a:r>
            <a:r>
              <a:rPr lang="fi-FI" dirty="0" err="1" smtClean="0"/>
              <a:t>been</a:t>
            </a:r>
            <a:r>
              <a:rPr lang="fi-FI" dirty="0" smtClean="0"/>
              <a:t> </a:t>
            </a:r>
            <a:r>
              <a:rPr lang="fi-FI" dirty="0" err="1" smtClean="0"/>
              <a:t>defined</a:t>
            </a:r>
            <a:r>
              <a:rPr lang="fi-FI" dirty="0" smtClean="0"/>
              <a:t> for the new </a:t>
            </a:r>
            <a:r>
              <a:rPr lang="fi-FI" dirty="0" err="1" smtClean="0"/>
              <a:t>bandwidth</a:t>
            </a:r>
            <a:r>
              <a:rPr lang="fi-FI" dirty="0" smtClean="0"/>
              <a:t> </a:t>
            </a:r>
            <a:r>
              <a:rPr lang="fi-FI" dirty="0" err="1" smtClean="0"/>
              <a:t>class</a:t>
            </a:r>
            <a:r>
              <a:rPr lang="fi-FI" dirty="0" smtClean="0"/>
              <a:t>.</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Agreement</a:t>
            </a:r>
            <a:endParaRPr lang="en-US" dirty="0"/>
          </a:p>
        </p:txBody>
      </p:sp>
      <p:sp>
        <p:nvSpPr>
          <p:cNvPr id="3" name="Content Placeholder 2"/>
          <p:cNvSpPr>
            <a:spLocks noGrp="1"/>
          </p:cNvSpPr>
          <p:nvPr>
            <p:ph idx="1"/>
          </p:nvPr>
        </p:nvSpPr>
        <p:spPr>
          <a:xfrm>
            <a:off x="323528" y="1412776"/>
            <a:ext cx="8579296" cy="4929411"/>
          </a:xfrm>
        </p:spPr>
        <p:txBody>
          <a:bodyPr/>
          <a:lstStyle/>
          <a:p>
            <a:r>
              <a:rPr lang="fi-FI" dirty="0" smtClean="0"/>
              <a:t>After discussions in RRM session, and due to lack of reference UE architecture and RF band requirements, RAN4 will not introduce any RRM requirement related to CA enhancement B5C in Rel-13.</a:t>
            </a:r>
            <a:endParaRPr lang="en-US" dirty="0" smtClean="0"/>
          </a:p>
          <a:p>
            <a:endParaRPr lang="en-US" dirty="0"/>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80</TotalTime>
  <Words>235</Words>
  <Application>Microsoft Office PowerPoint</Application>
  <PresentationFormat>On-screen Show (4:3)</PresentationFormat>
  <Paragraphs>28</Paragraphs>
  <Slides>5</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Document</vt:lpstr>
      <vt:lpstr>Way Forward on RRM requirements for B5C</vt:lpstr>
      <vt:lpstr>Discussion</vt:lpstr>
      <vt:lpstr>Discussion</vt:lpstr>
      <vt:lpstr>Discussion</vt:lpstr>
      <vt:lpstr>Agreement</vt:lpstr>
    </vt:vector>
  </TitlesOfParts>
  <Company>Nokia Siemens Networks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RRM requirements B5C</dc:title>
  <dc:creator>Nokia Networks</dc:creator>
  <cp:lastModifiedBy>Nokia Networks</cp:lastModifiedBy>
  <cp:revision>16</cp:revision>
  <dcterms:created xsi:type="dcterms:W3CDTF">2015-10-15T08:28:57Z</dcterms:created>
  <dcterms:modified xsi:type="dcterms:W3CDTF">2015-10-16T07:37:33Z</dcterms:modified>
</cp:coreProperties>
</file>