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5" r:id="rId3"/>
    <p:sldId id="262" r:id="rId4"/>
    <p:sldId id="261" r:id="rId5"/>
    <p:sldId id="264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orgny Palenius" initials="T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32" autoAdjust="0"/>
    <p:restoredTop sz="94660"/>
  </p:normalViewPr>
  <p:slideViewPr>
    <p:cSldViewPr>
      <p:cViewPr>
        <p:scale>
          <a:sx n="94" d="100"/>
          <a:sy n="94" d="100"/>
        </p:scale>
        <p:origin x="-1626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E4E4AE19-D84B-426D-9690-ACBBE3855AE8}" type="datetimeFigureOut">
              <a:rPr lang="en-US"/>
              <a:pPr>
                <a:defRPr/>
              </a:pPr>
              <a:t>5/29/2015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AF0D920-60DB-4122-9EB1-66975EAC9A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51848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029065B-3F34-4306-81EF-5DDD3EDA7BD9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1866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92B8D-64C1-47BD-A2DC-982D361E4BF1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70532-FE49-4F65-907F-6AD4FE8D4E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064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EE78A-86CD-4974-88D1-0472CD4DBA35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82240-2471-4A3B-A9CC-B7EBBFF929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570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CFF80-CC2E-4A91-A5DE-7D35DC1E61CB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B98FF-9083-468A-A8C8-C0E4E1C1D3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77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7AF24-DFF6-4C3D-A42A-B61AD09AA45F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8D634-972A-46AC-9905-714431D276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24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C8967-0C62-43CF-BCCB-5743D701B1EB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E8FBA-49BB-4EF3-BDA2-EE7C538F46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336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345C1-B489-47ED-A1EB-0305625BE1D0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FFE6C-343D-46E1-AAC9-7C070F7B41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28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8A7CA-CAE3-45EA-9BA5-ED601EA35B51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682AD-4635-403E-977C-2A07CD80C9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241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12176-7BFC-4129-94D5-B3450359DB6F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4B50D-5939-4D2B-9A4A-9125E98331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094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26D47-F6D7-4ACE-9711-0A1B3CEF4D94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3D68C-6B31-4921-BF5A-78EA4E5572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59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C5F07-8C4A-4BA3-B5F5-5B6EE796D3CB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0D763-7749-44CA-9ACC-7207D2101C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342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B112C-5EB5-46BD-A056-F29EAD4F0AD4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0BA19-09FB-49DA-81A6-9E0255E5E5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661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AF781505-F503-4333-91BD-8CEA2D9350EF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3BE2FD3-8784-47BD-BD0A-E955941723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altLang="en-US" sz="4000" dirty="0" smtClean="0"/>
              <a:t>WF for 4Rx PDSCH demodulation tests</a:t>
            </a:r>
            <a:endParaRPr lang="en-US" altLang="en-US" sz="4000" dirty="0" smtClean="0">
              <a:solidFill>
                <a:srgbClr val="FF0000"/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3000" dirty="0" smtClean="0">
                <a:solidFill>
                  <a:schemeClr val="tx1"/>
                </a:solidFill>
              </a:rPr>
              <a:t>Ericsson</a:t>
            </a:r>
            <a:r>
              <a:rPr lang="en-US" altLang="en-US" sz="3000" dirty="0" smtClean="0">
                <a:solidFill>
                  <a:schemeClr val="tx1"/>
                </a:solidFill>
              </a:rPr>
              <a:t>, Huawei, </a:t>
            </a:r>
            <a:r>
              <a:rPr lang="en-US" altLang="en-US" sz="3000" dirty="0" err="1" smtClean="0">
                <a:solidFill>
                  <a:schemeClr val="tx1"/>
                </a:solidFill>
              </a:rPr>
              <a:t>HiSilicon</a:t>
            </a:r>
            <a:endParaRPr lang="en-US" altLang="en-US" sz="3000" dirty="0" smtClean="0">
              <a:solidFill>
                <a:schemeClr val="tx1"/>
              </a:solidFill>
            </a:endParaRP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/>
              <a:t>3GPP TSG-RAN WG4 Meeting #</a:t>
            </a:r>
            <a:r>
              <a:rPr lang="en-US" altLang="en-US" sz="2000" b="1" dirty="0" smtClean="0"/>
              <a:t>75                                                      </a:t>
            </a:r>
            <a:r>
              <a:rPr lang="en-US" altLang="en-US" sz="2000" b="1" dirty="0" smtClean="0"/>
              <a:t>R4-153829</a:t>
            </a:r>
            <a:endParaRPr lang="en-US" altLang="en-US" sz="20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 smtClean="0"/>
              <a:t>Fukuoka, Japan, 25th </a:t>
            </a:r>
            <a:r>
              <a:rPr lang="en-US" altLang="en-US" sz="2000" b="1" dirty="0"/>
              <a:t>– </a:t>
            </a:r>
            <a:r>
              <a:rPr lang="en-US" altLang="en-US" sz="2000" b="1" dirty="0" smtClean="0"/>
              <a:t>29th May </a:t>
            </a:r>
            <a:r>
              <a:rPr lang="en-US" altLang="en-US" sz="2000" b="1" dirty="0"/>
              <a:t>2015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en-US" sz="2800" dirty="0" err="1"/>
              <a:t>Proposals</a:t>
            </a:r>
            <a:r>
              <a:rPr lang="sv-SE" altLang="en-US" sz="2800" dirty="0"/>
              <a:t> </a:t>
            </a:r>
            <a:r>
              <a:rPr lang="sv-SE" altLang="en-US" sz="2800" dirty="0" err="1"/>
              <a:t>of</a:t>
            </a:r>
            <a:r>
              <a:rPr lang="sv-SE" altLang="en-US" sz="2800" dirty="0"/>
              <a:t> PDSCH scenarios </a:t>
            </a:r>
            <a:r>
              <a:rPr lang="sv-SE" altLang="en-US" sz="2800" dirty="0" err="1"/>
              <a:t>are</a:t>
            </a:r>
            <a:r>
              <a:rPr lang="sv-SE" altLang="en-US" sz="2800" dirty="0"/>
              <a:t> </a:t>
            </a:r>
            <a:r>
              <a:rPr lang="sv-SE" altLang="en-US" sz="2800" dirty="0" smtClean="0"/>
              <a:t>provided by </a:t>
            </a:r>
            <a:r>
              <a:rPr lang="sv-SE" altLang="en-US" sz="2800" dirty="0" err="1" smtClean="0"/>
              <a:t>many</a:t>
            </a:r>
            <a:r>
              <a:rPr lang="sv-SE" altLang="en-US" sz="2800" dirty="0" smtClean="0"/>
              <a:t> </a:t>
            </a:r>
            <a:r>
              <a:rPr lang="sv-SE" altLang="en-US" sz="2800" dirty="0" err="1"/>
              <a:t>companies</a:t>
            </a:r>
            <a:r>
              <a:rPr lang="sv-SE" altLang="en-US" sz="2800" dirty="0"/>
              <a:t>. </a:t>
            </a:r>
          </a:p>
          <a:p>
            <a:pPr lvl="1"/>
            <a:r>
              <a:rPr lang="sv-SE" altLang="en-US" sz="2400" dirty="0"/>
              <a:t>Summary of scenarios </a:t>
            </a:r>
            <a:r>
              <a:rPr lang="sv-SE" altLang="en-US" sz="2400" dirty="0" smtClean="0"/>
              <a:t>is </a:t>
            </a:r>
            <a:r>
              <a:rPr lang="sv-SE" altLang="en-US" sz="2400" dirty="0"/>
              <a:t>given in the adhoc minutes and copied to next </a:t>
            </a:r>
            <a:r>
              <a:rPr lang="sv-SE" altLang="en-US" sz="2400" dirty="0" smtClean="0"/>
              <a:t>slide</a:t>
            </a:r>
          </a:p>
          <a:p>
            <a:pPr lvl="1"/>
            <a:endParaRPr lang="sv-SE" alt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777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proposals for study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383921"/>
              </p:ext>
            </p:extLst>
          </p:nvPr>
        </p:nvGraphicFramePr>
        <p:xfrm>
          <a:off x="827586" y="1340762"/>
          <a:ext cx="6552726" cy="47078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6107"/>
                <a:gridCol w="1064091"/>
                <a:gridCol w="720080"/>
                <a:gridCol w="720080"/>
                <a:gridCol w="720080"/>
                <a:gridCol w="720080"/>
                <a:gridCol w="720080"/>
                <a:gridCol w="1152128"/>
              </a:tblGrid>
              <a:tr h="333248">
                <a:tc>
                  <a:txBody>
                    <a:bodyPr/>
                    <a:lstStyle/>
                    <a:p>
                      <a:pPr algn="l"/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</a:rPr>
                        <a:t>Ericsson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(R4-153102)</a:t>
                      </a:r>
                      <a:endParaRPr lang="en-US" sz="3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</a:rPr>
                        <a:t>Qualcomm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Times New Roman"/>
                          <a:ea typeface="SimSun"/>
                        </a:rPr>
                        <a:t>(</a:t>
                      </a:r>
                      <a:r>
                        <a:rPr lang="en-US" sz="9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R4-152808)</a:t>
                      </a:r>
                      <a:endParaRPr lang="en-US" sz="9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</a:rPr>
                        <a:t>Huawei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Times New Roman"/>
                          <a:ea typeface="SimSun"/>
                        </a:rPr>
                        <a:t>(</a:t>
                      </a:r>
                      <a:r>
                        <a:rPr lang="en-US" sz="9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R4-152583)</a:t>
                      </a:r>
                      <a:endParaRPr lang="en-US" sz="9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</a:rPr>
                        <a:t>LG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Times New Roman"/>
                          <a:ea typeface="SimSun"/>
                        </a:rPr>
                        <a:t>(</a:t>
                      </a:r>
                      <a:r>
                        <a:rPr lang="en-US" sz="9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R4-153149)</a:t>
                      </a:r>
                      <a:endParaRPr lang="en-US" sz="9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err="1" smtClean="0">
                          <a:effectLst/>
                        </a:rPr>
                        <a:t>Mediatek</a:t>
                      </a:r>
                      <a:endParaRPr lang="en-US" sz="1000" kern="1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Times New Roman"/>
                          <a:ea typeface="SimSun"/>
                        </a:rPr>
                        <a:t>(</a:t>
                      </a:r>
                      <a:r>
                        <a:rPr lang="en-US" sz="9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R4-153195)</a:t>
                      </a:r>
                      <a:endParaRPr lang="en-US" sz="9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</a:rPr>
                        <a:t>Intel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Times New Roman"/>
                          <a:ea typeface="SimSun"/>
                        </a:rPr>
                        <a:t>(</a:t>
                      </a:r>
                      <a:r>
                        <a:rPr lang="en-US" sz="9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R4-153586)</a:t>
                      </a:r>
                      <a:endParaRPr lang="en-US" sz="9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</a:tr>
              <a:tr h="2827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TM1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8.2.1.1.1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+mn-lt"/>
                          <a:ea typeface="+mn-ea"/>
                        </a:rPr>
                        <a:t>x</a:t>
                      </a:r>
                      <a:endParaRPr lang="en-US" sz="10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 row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Reuse all IRC tests</a:t>
                      </a:r>
                      <a:endParaRPr lang="en-US" sz="10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</a:tr>
              <a:tr h="2827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TM2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8.2.1.2.1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x</a:t>
                      </a:r>
                      <a:endParaRPr lang="en-US" sz="10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+mn-lt"/>
                          <a:ea typeface="+mn-ea"/>
                        </a:rPr>
                        <a:t>x</a:t>
                      </a:r>
                      <a:endParaRPr lang="en-US" sz="10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 vMerge="1">
                  <a:txBody>
                    <a:bodyPr/>
                    <a:lstStyle/>
                    <a:p>
                      <a:pPr algn="l"/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</a:tr>
              <a:tr h="282765"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8.2.1.2.2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 vMerge="1">
                  <a:txBody>
                    <a:bodyPr/>
                    <a:lstStyle/>
                    <a:p>
                      <a:pPr algn="l"/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</a:tr>
              <a:tr h="282765"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8.2.1.2.4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x</a:t>
                      </a:r>
                      <a:endParaRPr lang="en-US" sz="10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 vMerge="1">
                  <a:txBody>
                    <a:bodyPr/>
                    <a:lstStyle/>
                    <a:p>
                      <a:pPr algn="l"/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</a:tr>
              <a:tr h="2827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TM3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8.2.1.3.1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+mn-lt"/>
                          <a:ea typeface="+mn-ea"/>
                        </a:rPr>
                        <a:t>x</a:t>
                      </a:r>
                      <a:endParaRPr lang="en-US" sz="10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 vMerge="1">
                  <a:txBody>
                    <a:bodyPr/>
                    <a:lstStyle/>
                    <a:p>
                      <a:pPr algn="l"/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</a:tr>
              <a:tr h="626121"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8.2.1.3.1C </a:t>
                      </a:r>
                      <a:br>
                        <a:rPr lang="en-US" sz="1000" kern="100" dirty="0">
                          <a:effectLst/>
                        </a:rPr>
                      </a:br>
                      <a:r>
                        <a:rPr lang="en-US" sz="1000" kern="100" dirty="0">
                          <a:effectLst/>
                        </a:rPr>
                        <a:t>(Type C receiver)</a:t>
                      </a:r>
                      <a:endParaRPr lang="en-US" sz="10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IRC test?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 vMerge="1">
                  <a:txBody>
                    <a:bodyPr/>
                    <a:lstStyle/>
                    <a:p>
                      <a:pPr algn="l"/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</a:tr>
              <a:tr h="2827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TM4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8.2.1.4.1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+mn-lt"/>
                          <a:ea typeface="+mn-ea"/>
                        </a:rPr>
                        <a:t>x</a:t>
                      </a:r>
                      <a:endParaRPr lang="en-US" sz="10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 vMerge="1">
                  <a:txBody>
                    <a:bodyPr/>
                    <a:lstStyle/>
                    <a:p>
                      <a:pPr algn="l"/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</a:tr>
              <a:tr h="282765"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8.2.1.4.1A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>
                          <a:effectLst/>
                          <a:latin typeface="Times New Roman"/>
                        </a:rPr>
                        <a:t>x</a:t>
                      </a:r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>
                          <a:effectLst/>
                          <a:latin typeface="Times New Roman"/>
                        </a:rPr>
                        <a:t>x</a:t>
                      </a:r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 vMerge="1"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</a:tr>
              <a:tr h="282765"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8.2.1.4.2</a:t>
                      </a:r>
                      <a:endParaRPr lang="en-US" sz="10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 vMerge="1">
                  <a:txBody>
                    <a:bodyPr/>
                    <a:lstStyle/>
                    <a:p>
                      <a:pPr algn="l"/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</a:tr>
              <a:tr h="282765"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8.2.1.4.3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>
                          <a:effectLst/>
                          <a:latin typeface="Times New Roman"/>
                        </a:rPr>
                        <a:t>x</a:t>
                      </a:r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+mn-lt"/>
                          <a:ea typeface="+mn-ea"/>
                        </a:rPr>
                        <a:t>x</a:t>
                      </a:r>
                      <a:endParaRPr lang="en-US" sz="10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 vMerge="1">
                  <a:txBody>
                    <a:bodyPr/>
                    <a:lstStyle/>
                    <a:p>
                      <a:pPr algn="l"/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</a:tr>
              <a:tr h="2827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 smtClean="0">
                          <a:effectLst/>
                        </a:rPr>
                        <a:t>TM6</a:t>
                      </a:r>
                      <a:endParaRPr lang="en-US" sz="1000" kern="100" dirty="0" smtClean="0">
                        <a:effectLst/>
                        <a:latin typeface="Times New Roman"/>
                        <a:ea typeface="SimSun"/>
                      </a:endParaRPr>
                    </a:p>
                    <a:p>
                      <a:pPr algn="l"/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8.2.1.4.1B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+mn-lt"/>
                          <a:ea typeface="+mn-ea"/>
                        </a:rPr>
                        <a:t>x</a:t>
                      </a:r>
                      <a:endParaRPr lang="en-US" sz="10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 vMerge="1">
                  <a:txBody>
                    <a:bodyPr/>
                    <a:lstStyle/>
                    <a:p>
                      <a:pPr algn="l"/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</a:tr>
              <a:tr h="2827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TM9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8.3.1.1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+mn-lt"/>
                          <a:ea typeface="+mn-ea"/>
                        </a:rPr>
                        <a:t>x</a:t>
                      </a:r>
                      <a:endParaRPr lang="en-US" sz="10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 vMerge="1">
                  <a:txBody>
                    <a:bodyPr/>
                    <a:lstStyle/>
                    <a:p>
                      <a:pPr algn="l"/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</a:tr>
              <a:tr h="282765"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8.3.1.1A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 vMerge="1">
                  <a:txBody>
                    <a:bodyPr/>
                    <a:lstStyle/>
                    <a:p>
                      <a:pPr algn="l"/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</a:tr>
              <a:tr h="333248">
                <a:tc>
                  <a:txBody>
                    <a:bodyPr/>
                    <a:lstStyle/>
                    <a:p>
                      <a:pPr algn="l"/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8.3.1.2, </a:t>
                      </a:r>
                      <a:endParaRPr lang="en-US" sz="1000" kern="1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</a:rPr>
                        <a:t>+</a:t>
                      </a:r>
                      <a:r>
                        <a:rPr lang="en-US" sz="1000" kern="100" dirty="0">
                          <a:effectLst/>
                        </a:rPr>
                        <a:t>more layers</a:t>
                      </a:r>
                      <a:endParaRPr lang="en-US" sz="10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+mn-lt"/>
                          <a:ea typeface="+mn-ea"/>
                        </a:rPr>
                        <a:t>x</a:t>
                      </a:r>
                      <a:endParaRPr lang="en-US" sz="10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x</a:t>
                      </a:r>
                      <a:endParaRPr lang="en-US" sz="10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  <a:tc vMerge="1">
                  <a:txBody>
                    <a:bodyPr/>
                    <a:lstStyle/>
                    <a:p>
                      <a:pPr algn="l"/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504" marR="66504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x</a:t>
                      </a:r>
                      <a:endParaRPr lang="en-US" sz="10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504" marR="66504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5861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 altLang="en-US" dirty="0" smtClean="0"/>
              <a:t>WF for PDSCH demodulation tests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362950" cy="4497362"/>
          </a:xfrm>
        </p:spPr>
        <p:txBody>
          <a:bodyPr/>
          <a:lstStyle/>
          <a:p>
            <a:r>
              <a:rPr lang="sv-SE" altLang="en-US" dirty="0" smtClean="0"/>
              <a:t>A goal is to align the </a:t>
            </a:r>
            <a:r>
              <a:rPr lang="sv-SE" altLang="en-US" dirty="0" smtClean="0"/>
              <a:t>set </a:t>
            </a:r>
            <a:r>
              <a:rPr lang="sv-SE" altLang="en-US" dirty="0" err="1" smtClean="0"/>
              <a:t>of</a:t>
            </a:r>
            <a:r>
              <a:rPr lang="sv-SE" altLang="en-US" dirty="0" smtClean="0"/>
              <a:t> test </a:t>
            </a:r>
            <a:r>
              <a:rPr lang="sv-SE" altLang="en-US" dirty="0" smtClean="0"/>
              <a:t>scenarios to be evaluated until RAN4#76</a:t>
            </a:r>
          </a:p>
          <a:p>
            <a:r>
              <a:rPr lang="sv-SE" altLang="en-US" dirty="0" err="1" smtClean="0"/>
              <a:t>Evaluate</a:t>
            </a:r>
            <a:r>
              <a:rPr lang="sv-SE" altLang="en-US" dirty="0" smtClean="0"/>
              <a:t> </a:t>
            </a:r>
            <a:r>
              <a:rPr lang="sv-SE" altLang="en-US" dirty="0" smtClean="0"/>
              <a:t>the cases in the table on </a:t>
            </a:r>
            <a:r>
              <a:rPr lang="sv-SE" altLang="en-US" dirty="0" err="1" smtClean="0"/>
              <a:t>slide</a:t>
            </a:r>
            <a:r>
              <a:rPr lang="sv-SE" altLang="en-US" dirty="0" smtClean="0"/>
              <a:t> </a:t>
            </a:r>
            <a:r>
              <a:rPr lang="sv-SE" altLang="en-US" dirty="0" smtClean="0"/>
              <a:t>5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L</a:t>
            </a:r>
            <a:r>
              <a:rPr lang="en-US" sz="4000" dirty="0" smtClean="0"/>
              <a:t>ist of </a:t>
            </a:r>
            <a:r>
              <a:rPr lang="en-US" sz="4000" dirty="0" err="1" smtClean="0"/>
              <a:t>usecases</a:t>
            </a:r>
            <a:r>
              <a:rPr lang="en-US" sz="4000" dirty="0" smtClean="0"/>
              <a:t> to be studied  </a:t>
            </a:r>
            <a:endParaRPr lang="en-US" sz="40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000202"/>
              </p:ext>
            </p:extLst>
          </p:nvPr>
        </p:nvGraphicFramePr>
        <p:xfrm>
          <a:off x="1017960" y="1484784"/>
          <a:ext cx="7200900" cy="40119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9100"/>
                <a:gridCol w="1244600"/>
                <a:gridCol w="1155700"/>
                <a:gridCol w="965200"/>
                <a:gridCol w="965200"/>
                <a:gridCol w="698500"/>
                <a:gridCol w="1752600"/>
              </a:tblGrid>
              <a:tr h="9588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Based on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Receiver 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Antenna </a:t>
                      </a:r>
                      <a:r>
                        <a:rPr lang="en-US" sz="1100" dirty="0" err="1">
                          <a:effectLst/>
                        </a:rPr>
                        <a:t>configs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# of Layers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Options of Antenna correlations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</a:tr>
              <a:tr h="8763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TM2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8.2.1.2.1  Test 1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MMSE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2x4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EVA5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Medium / New Medium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</a:tr>
              <a:tr h="8763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8.2.1.2.2 Test  1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MMSE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4x4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EPA5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Medium / New Medium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</a:tr>
              <a:tr h="8763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8.2.1.2.4  Test 1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MMSE –IRC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2x4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EVA70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Low / New Medium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</a:tr>
              <a:tr h="8763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TM3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8.2.1.3.1 Test 1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MMSE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2x4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EVA70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Low / New Medium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</a:tr>
              <a:tr h="314687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8.2.1.3.1C  Test 1</a:t>
                      </a:r>
                      <a:br>
                        <a:rPr lang="en-US" sz="1100" dirty="0">
                          <a:effectLst/>
                        </a:rPr>
                      </a:br>
                      <a:r>
                        <a:rPr lang="en-US" sz="1100" dirty="0">
                          <a:effectLst/>
                        </a:rPr>
                        <a:t>(Type C receiver)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MMSE –IRC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2x4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EVA70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Medium / New Medium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</a:tr>
              <a:tr h="92551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6675" marR="66675" marT="9525" marB="0" anchor="b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8.2.1.3.2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5" marR="66675" marT="9525" marB="0" anchor="b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MMSE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4x4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EVA70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effectLst/>
                        </a:rPr>
                        <a:t>Medium / New Medium 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254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675" marR="66675" marT="9525" marB="0" anchor="b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8.2.1.3.1 Test </a:t>
                      </a:r>
                      <a:r>
                        <a:rPr lang="en-US" sz="11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100" strike="noStrike" baseline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strike="noStrike" dirty="0">
                          <a:solidFill>
                            <a:schemeClr val="tx1"/>
                          </a:solidFill>
                          <a:effectLst/>
                        </a:rPr>
                        <a:t>(2TX-&gt;4TX</a:t>
                      </a:r>
                      <a:r>
                        <a:rPr lang="en-US" sz="11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strike="noStrike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MMSE</a:t>
                      </a:r>
                      <a:endParaRPr lang="en-US" sz="1100" strike="noStrike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4x4</a:t>
                      </a:r>
                      <a:endParaRPr lang="en-US" sz="1100" strike="noStrike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3,4</a:t>
                      </a:r>
                      <a:endParaRPr lang="en-US" sz="1100" strike="noStrike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EVA70</a:t>
                      </a:r>
                      <a:endParaRPr lang="en-US" sz="1100" strike="noStrike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Low </a:t>
                      </a:r>
                      <a:endParaRPr lang="en-US" sz="1100" strike="noStrike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8763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TM4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8.2.1.4.1  Test 1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MMSE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2x4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EVA5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Low / </a:t>
                      </a:r>
                      <a:r>
                        <a:rPr lang="en-US" sz="1100" strike="noStrike" dirty="0">
                          <a:solidFill>
                            <a:schemeClr val="tx1"/>
                          </a:solidFill>
                          <a:effectLst/>
                        </a:rPr>
                        <a:t>New </a:t>
                      </a:r>
                      <a:r>
                        <a:rPr lang="en-US" sz="11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Medium/High</a:t>
                      </a:r>
                      <a:endParaRPr lang="en-US" sz="1100" strike="noStrike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</a:tr>
              <a:tr h="8763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8.2.1.4.1A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MMSE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4x4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EVA5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Low / </a:t>
                      </a:r>
                      <a:r>
                        <a:rPr lang="en-US" sz="11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New Medium/High</a:t>
                      </a:r>
                      <a:endParaRPr lang="en-US" sz="1100" strike="noStrike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</a:tr>
              <a:tr h="8763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8.2.1.4.2 Test 2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MMSE 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2x4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ETU70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/ New Medium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5" marR="66675" marT="9525" marB="0" anchor="b"/>
                </a:tc>
              </a:tr>
              <a:tr h="8763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8.2.1.4.3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MMSE 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4x4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EPA5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Low / </a:t>
                      </a:r>
                      <a:r>
                        <a:rPr lang="en-US" sz="11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New Medium/High</a:t>
                      </a:r>
                      <a:endParaRPr lang="en-US" sz="1100" strike="noStrike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</a:tr>
              <a:tr h="8763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8.2.1.4.3</a:t>
                      </a:r>
                      <a:endParaRPr lang="en-US" sz="1100" strike="noStrike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MMSE </a:t>
                      </a:r>
                      <a:endParaRPr lang="en-US" sz="1100" strike="noStrike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4x4</a:t>
                      </a:r>
                      <a:endParaRPr lang="en-US" sz="1100" strike="noStrike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3,4</a:t>
                      </a:r>
                      <a:endParaRPr lang="en-US" sz="1100" strike="noStrike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EPA5</a:t>
                      </a:r>
                      <a:endParaRPr lang="en-US" sz="1100" strike="noStrike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Low</a:t>
                      </a:r>
                      <a:endParaRPr lang="en-US" sz="1100" strike="noStrike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</a:tr>
              <a:tr h="8763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TM6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8.2.1.4.1B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MMSE –IRC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2x4</a:t>
                      </a: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EVA5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New Medium /High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</a:tr>
              <a:tr h="8763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TM9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8.3.1.1 Test 1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MMSE 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2x4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EVA5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Low / New Medium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</a:tr>
              <a:tr h="8763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8.3.1.1A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MMSE –IRC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4x4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EVA5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Low / New Medium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</a:tr>
              <a:tr h="9588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8.3.1.2, 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MMSE 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2x4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ETU5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Low / New Medium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</a:tr>
              <a:tr h="9588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8.3.1.2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MMSE</a:t>
                      </a:r>
                      <a:endParaRPr lang="en-US" sz="110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4x4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3,4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n-lt"/>
                          <a:ea typeface="+mn-ea"/>
                        </a:rPr>
                        <a:t>EPA5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Low</a:t>
                      </a:r>
                      <a:endParaRPr lang="en-US" sz="1100" dirty="0">
                        <a:effectLst/>
                        <a:latin typeface="Calibri"/>
                        <a:ea typeface="Malgun Gothic"/>
                      </a:endParaRPr>
                    </a:p>
                  </a:txBody>
                  <a:tcPr marL="66675" marR="66675" marT="9525" marB="0" anchor="b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18352" y="5550331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This table and configurations are provided for simulation information.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Further modifications are not excluded</a:t>
            </a:r>
            <a:r>
              <a:rPr lang="en-US" sz="1600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The applicability of the </a:t>
            </a:r>
            <a:r>
              <a:rPr lang="en-US" sz="1600" dirty="0" err="1" smtClean="0"/>
              <a:t>usecases</a:t>
            </a:r>
            <a:r>
              <a:rPr lang="en-US" sz="1600" dirty="0" smtClean="0"/>
              <a:t> are based on the support by specifications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79916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5047</TotalTime>
  <Words>398</Words>
  <Application>Microsoft Office PowerPoint</Application>
  <PresentationFormat>On-screen Show (4:3)</PresentationFormat>
  <Paragraphs>202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WF for 4Rx PDSCH demodulation tests</vt:lpstr>
      <vt:lpstr>Background</vt:lpstr>
      <vt:lpstr>Summary of proposals for study</vt:lpstr>
      <vt:lpstr>WF for PDSCH demodulation tests</vt:lpstr>
      <vt:lpstr>List of usecases to be studied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Torgny Palenius</cp:lastModifiedBy>
  <cp:revision>357</cp:revision>
  <dcterms:created xsi:type="dcterms:W3CDTF">2014-03-20T14:32:54Z</dcterms:created>
  <dcterms:modified xsi:type="dcterms:W3CDTF">2015-05-29T03:00:00Z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