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5" r:id="rId3"/>
    <p:sldId id="270" r:id="rId4"/>
    <p:sldId id="272" r:id="rId5"/>
    <p:sldId id="273" r:id="rId6"/>
    <p:sldId id="279" r:id="rId7"/>
    <p:sldId id="269" r:id="rId8"/>
    <p:sldId id="264" r:id="rId9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00FF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41" autoAdjust="0"/>
    <p:restoredTop sz="99000" autoAdjust="0"/>
  </p:normalViewPr>
  <p:slideViewPr>
    <p:cSldViewPr>
      <p:cViewPr varScale="1">
        <p:scale>
          <a:sx n="120" d="100"/>
          <a:sy n="120" d="100"/>
        </p:scale>
        <p:origin x="-1734" y="-108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480CFC5-55CA-46A2-B8A2-3F064DD86C21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 smtClean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A8E0B2E-5A31-407B-A386-BEC607AA159A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825461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E0B2E-5A31-407B-A386-BEC607AA159A}" type="slidenum">
              <a:rPr lang="ja-JP" altLang="en-US" smtClean="0"/>
              <a:pPr/>
              <a:t>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51446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9220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9E64C7E8-9000-4623-8A7F-985F1FA2D78A}" type="slidenum">
              <a:rPr lang="ja-JP" altLang="en-US"/>
              <a:pPr eaLnBrk="1" hangingPunct="1">
                <a:spcBef>
                  <a:spcPct val="0"/>
                </a:spcBef>
              </a:pPr>
              <a:t>7</a:t>
            </a:fld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98D771-5042-46CA-85D5-D54A2687D280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A0A1B-A0A7-486E-A5C1-144486031F7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795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A2ECC9-C3C1-4A77-A20C-015D0E90BE4E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52A8A-932D-4736-9ABA-45167D00ECC3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5150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C69EC-7AEE-466A-B155-869A9F4F657C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0C747E-929D-4B59-AD73-332DA602C96D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5477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42691C-AF29-4CA7-9119-478C07CE2E88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0CCC8-91F6-476D-9833-0ACB3322C9DB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94639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D5E83-017E-484C-9BAC-DF1F669CD487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6563F-FB76-4981-B4FF-C796CBF646D4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12561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2C027C-8762-4ADA-A072-1EF607A79281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967BD5-E611-4E4C-9E4B-7F9872FE863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8564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32DA7F-BF25-41A7-BFC7-B7452F775704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8BDAE-50A1-489A-8FCD-00320A9C2377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245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050872-7909-4350-80F2-AEDCCD91F92F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E6162-6889-44E7-925F-15A10CEE8CED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72891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E2D5C2-3D50-4F21-8390-15B623EBB2F5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BF2DF-81DF-4D94-A572-31D8AA85DF30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87546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D2BF12-8D5C-49F4-9317-07F9FDA7E297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9CDA84-EAAB-42D5-BDB9-ED23A3514413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36621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72DE20-7292-4E9C-92F4-B04A7AF5B5DE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44F851-7201-4270-B11A-47494FC25BA8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59128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F970CCF4-19AB-459A-AF63-64746CF78A31}" type="datetimeFigureOut">
              <a:rPr lang="ja-JP" altLang="sv-SE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31E6860-F92D-4782-89BC-370FB22C44A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dirty="0" smtClean="0">
                <a:ea typeface="MS PGothic" pitchFamily="34" charset="-128"/>
              </a:rPr>
              <a:t>WF </a:t>
            </a:r>
            <a:r>
              <a:rPr lang="en-US" altLang="ja-JP" sz="4000" dirty="0">
                <a:ea typeface="MS PGothic" pitchFamily="34" charset="-128"/>
              </a:rPr>
              <a:t>for range of angle on OTA sensitivity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rgbClr val="898989"/>
                </a:solidFill>
                <a:ea typeface="MS PGothic" pitchFamily="34" charset="-128"/>
              </a:rPr>
              <a:t>NTT DOCOMO,INC.</a:t>
            </a:r>
            <a:endParaRPr lang="ja-JP" altLang="en-US" dirty="0" smtClean="0">
              <a:solidFill>
                <a:srgbClr val="898989"/>
              </a:solidFill>
              <a:ea typeface="MS PGothic" pitchFamily="34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539750" y="404813"/>
            <a:ext cx="84248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3GPP TSG-RAN WG4 Meeting #</a:t>
            </a:r>
            <a:r>
              <a:rPr lang="en-US" altLang="ja-JP" sz="1800" dirty="0" smtClean="0"/>
              <a:t>75</a:t>
            </a:r>
            <a:r>
              <a:rPr lang="en-US" altLang="ja-JP" sz="1800" dirty="0"/>
              <a:t>				R4-153771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/>
              <a:t>Fukuoka, Japan, 25th </a:t>
            </a:r>
            <a:r>
              <a:rPr lang="en-US" altLang="ja-JP" sz="1800" dirty="0"/>
              <a:t>– </a:t>
            </a:r>
            <a:r>
              <a:rPr lang="en-US" altLang="ja-JP" sz="1800" dirty="0" smtClean="0"/>
              <a:t>29th May, </a:t>
            </a:r>
            <a:r>
              <a:rPr lang="en-US" altLang="ja-JP" sz="1800" dirty="0"/>
              <a:t>2015		</a:t>
            </a:r>
            <a:r>
              <a:rPr lang="en-US" altLang="ja-JP" sz="1800" dirty="0" smtClean="0"/>
              <a:t>	</a:t>
            </a:r>
            <a:r>
              <a:rPr lang="en-US" altLang="ja-JP" sz="1800" dirty="0"/>
              <a:t>	Agenda </a:t>
            </a:r>
            <a:r>
              <a:rPr lang="en-US" altLang="ja-JP" sz="1800" dirty="0" smtClean="0"/>
              <a:t>7.2.3</a:t>
            </a:r>
            <a:endParaRPr lang="en-US" altLang="ja-JP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MS PGothic" pitchFamily="34" charset="-128"/>
              </a:rPr>
              <a:t>Background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The WF </a:t>
            </a:r>
            <a:r>
              <a:rPr lang="en-US" altLang="ja-JP" dirty="0"/>
              <a:t>[1</a:t>
            </a:r>
            <a:r>
              <a:rPr lang="en-US" altLang="ja-JP" dirty="0" smtClean="0"/>
              <a:t>] on OTA </a:t>
            </a:r>
            <a:r>
              <a:rPr lang="en-US" altLang="ja-JP" dirty="0"/>
              <a:t>sensitivity requirement </a:t>
            </a:r>
            <a:r>
              <a:rPr lang="en-US" altLang="ja-JP" dirty="0" smtClean="0"/>
              <a:t>was agreed in RAN4#74.</a:t>
            </a:r>
            <a:endParaRPr lang="ja-JP" altLang="ja-JP" dirty="0"/>
          </a:p>
          <a:p>
            <a:pPr>
              <a:defRPr/>
            </a:pPr>
            <a:r>
              <a:rPr lang="en-US" altLang="ja-JP" dirty="0"/>
              <a:t>According to </a:t>
            </a:r>
            <a:r>
              <a:rPr lang="en-US" altLang="ja-JP" dirty="0" smtClean="0"/>
              <a:t>the WF[1] </a:t>
            </a:r>
            <a:r>
              <a:rPr lang="en-US" altLang="ja-JP" dirty="0"/>
              <a:t>and on-line/off-line discussion in </a:t>
            </a:r>
            <a:r>
              <a:rPr lang="en-US" altLang="ja-JP" dirty="0" smtClean="0"/>
              <a:t>RAN4#75, agreement for the core requirement and WF on cell-specific OTA sensitivity are shown </a:t>
            </a:r>
            <a:r>
              <a:rPr lang="en-US" altLang="ja-JP" dirty="0"/>
              <a:t>in following slides.</a:t>
            </a:r>
          </a:p>
          <a:p>
            <a:pPr>
              <a:defRPr/>
            </a:pPr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Agreements in RAN4#75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There is a need to be able to describe an area (</a:t>
            </a:r>
            <a:r>
              <a:rPr lang="en-US" altLang="ja-JP" dirty="0">
                <a:solidFill>
                  <a:schemeClr val="accent5">
                    <a:lumMod val="75000"/>
                  </a:schemeClr>
                </a:solidFill>
              </a:rPr>
              <a:t>set of directions</a:t>
            </a:r>
            <a:r>
              <a:rPr kumimoji="1" lang="en-US" altLang="ja-JP" dirty="0" smtClean="0"/>
              <a:t>) within which an </a:t>
            </a:r>
            <a:r>
              <a:rPr kumimoji="1" lang="en-US" altLang="ja-JP" dirty="0" err="1" smtClean="0"/>
              <a:t>RoAoA</a:t>
            </a:r>
            <a:r>
              <a:rPr kumimoji="1" lang="en-US" altLang="ja-JP" dirty="0" smtClean="0"/>
              <a:t> can be positioned maintaining the declared EIS.</a:t>
            </a:r>
          </a:p>
          <a:p>
            <a:pPr lvl="1"/>
            <a:r>
              <a:rPr lang="en-US" altLang="ja-JP" dirty="0" smtClean="0"/>
              <a:t>This is the same thing as an area</a:t>
            </a:r>
            <a:r>
              <a:rPr lang="en-US" altLang="ja-JP" dirty="0"/>
              <a:t> (</a:t>
            </a:r>
            <a:r>
              <a:rPr lang="en-US" altLang="ja-JP" dirty="0">
                <a:solidFill>
                  <a:schemeClr val="accent5">
                    <a:lumMod val="75000"/>
                  </a:schemeClr>
                </a:solidFill>
              </a:rPr>
              <a:t>set of directions</a:t>
            </a:r>
            <a:r>
              <a:rPr lang="en-US" altLang="ja-JP" dirty="0"/>
              <a:t>)</a:t>
            </a:r>
            <a:r>
              <a:rPr lang="en-US" altLang="ja-JP" dirty="0" smtClean="0"/>
              <a:t> within which EIS can be achieved, although may not simultaneously over the whole area</a:t>
            </a:r>
            <a:endParaRPr kumimoji="1" lang="en-US" altLang="ja-JP" dirty="0" smtClean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99592" y="5890046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# “</a:t>
            </a:r>
            <a:r>
              <a:rPr lang="en-US" altLang="ja-JP" dirty="0" err="1" smtClean="0">
                <a:solidFill>
                  <a:srgbClr val="FF9900"/>
                </a:solidFill>
              </a:rPr>
              <a:t>RoAoA</a:t>
            </a:r>
            <a:r>
              <a:rPr lang="en-US" altLang="ja-JP" dirty="0" smtClean="0"/>
              <a:t>” is defined as a subset of the declared </a:t>
            </a:r>
            <a:r>
              <a:rPr lang="en-US" altLang="ja-JP" dirty="0" smtClean="0">
                <a:solidFill>
                  <a:schemeClr val="accent5">
                    <a:lumMod val="75000"/>
                  </a:schemeClr>
                </a:solidFill>
              </a:rPr>
              <a:t>set of directions</a:t>
            </a:r>
            <a:r>
              <a:rPr lang="en-US" altLang="ja-JP" dirty="0" smtClean="0"/>
              <a:t> </a:t>
            </a:r>
            <a:r>
              <a:rPr lang="en-US" altLang="ja-JP" dirty="0"/>
              <a:t>in this </a:t>
            </a:r>
            <a:r>
              <a:rPr lang="en-US" altLang="ja-JP" dirty="0" smtClean="0"/>
              <a:t>contribution, where the requirement is supposed to be met simultaneously.</a:t>
            </a:r>
          </a:p>
          <a:p>
            <a:r>
              <a:rPr lang="en-US" altLang="ja-JP" dirty="0" smtClean="0"/>
              <a:t>(Example is shown in slide 7)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186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199" y="1412776"/>
            <a:ext cx="8291265" cy="5445224"/>
          </a:xfrm>
        </p:spPr>
        <p:txBody>
          <a:bodyPr>
            <a:normAutofit/>
          </a:bodyPr>
          <a:lstStyle/>
          <a:p>
            <a:pPr marL="342900" lvl="1" indent="-342900" eaLnBrk="1" hangingPunct="1">
              <a:buFont typeface="Arial" pitchFamily="34" charset="0"/>
              <a:buChar char="•"/>
            </a:pPr>
            <a:r>
              <a:rPr lang="en-US" altLang="ja-JP" dirty="0" smtClean="0">
                <a:ea typeface="MS PGothic" pitchFamily="34" charset="-128"/>
              </a:rPr>
              <a:t>As the core requirement,</a:t>
            </a:r>
          </a:p>
          <a:p>
            <a:pPr marL="742950" lvl="2" indent="-342900" eaLnBrk="1" hangingPunct="1"/>
            <a:r>
              <a:rPr lang="en-US" altLang="ja-JP" dirty="0" smtClean="0">
                <a:ea typeface="MS PGothic" pitchFamily="34" charset="-128"/>
              </a:rPr>
              <a:t>OTA </a:t>
            </a:r>
            <a:r>
              <a:rPr lang="en-US" altLang="ja-JP" dirty="0">
                <a:ea typeface="MS PGothic" pitchFamily="34" charset="-128"/>
              </a:rPr>
              <a:t>sensitivity </a:t>
            </a:r>
            <a:r>
              <a:rPr lang="en-US" altLang="ja-JP" dirty="0" smtClean="0">
                <a:ea typeface="MS PGothic" pitchFamily="34" charset="-128"/>
              </a:rPr>
              <a:t>requirement shall be met at the declared </a:t>
            </a:r>
            <a:r>
              <a:rPr lang="en-US" altLang="ja-JP" dirty="0">
                <a:solidFill>
                  <a:schemeClr val="accent5">
                    <a:lumMod val="75000"/>
                  </a:schemeClr>
                </a:solidFill>
              </a:rPr>
              <a:t>the set of directions</a:t>
            </a:r>
            <a:r>
              <a:rPr lang="en-US" altLang="ja-JP" dirty="0" smtClean="0">
                <a:ea typeface="MS PGothic" pitchFamily="34" charset="-128"/>
              </a:rPr>
              <a:t>. </a:t>
            </a:r>
            <a:r>
              <a:rPr lang="en-US" altLang="ja-JP" dirty="0">
                <a:ea typeface="MS PGothic" pitchFamily="34" charset="-128"/>
              </a:rPr>
              <a:t>This </a:t>
            </a:r>
            <a:r>
              <a:rPr lang="en-US" altLang="ja-JP" dirty="0" smtClean="0">
                <a:ea typeface="MS PGothic" pitchFamily="34" charset="-128"/>
              </a:rPr>
              <a:t>declared</a:t>
            </a:r>
            <a:r>
              <a:rPr lang="en-US" altLang="ja-JP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altLang="ja-JP" dirty="0">
                <a:solidFill>
                  <a:schemeClr val="accent5">
                    <a:lumMod val="75000"/>
                  </a:schemeClr>
                </a:solidFill>
              </a:rPr>
              <a:t>set of directions </a:t>
            </a:r>
            <a:r>
              <a:rPr lang="en-US" altLang="ja-JP" dirty="0" smtClean="0">
                <a:ea typeface="MS PGothic" pitchFamily="34" charset="-128"/>
              </a:rPr>
              <a:t>is </a:t>
            </a:r>
            <a:r>
              <a:rPr lang="en-US" altLang="ja-JP" dirty="0">
                <a:ea typeface="MS PGothic" pitchFamily="34" charset="-128"/>
              </a:rPr>
              <a:t>not </a:t>
            </a:r>
            <a:r>
              <a:rPr lang="en-US" altLang="ja-JP" dirty="0" smtClean="0">
                <a:ea typeface="MS PGothic" pitchFamily="34" charset="-128"/>
              </a:rPr>
              <a:t>specified, and the </a:t>
            </a:r>
            <a:r>
              <a:rPr lang="en-US" altLang="ja-JP" dirty="0">
                <a:ea typeface="MS PGothic" pitchFamily="34" charset="-128"/>
              </a:rPr>
              <a:t>requirement may not be satisfied simultaneously over the whole </a:t>
            </a:r>
            <a:r>
              <a:rPr lang="en-US" altLang="ja-JP" dirty="0" smtClean="0">
                <a:ea typeface="MS PGothic" pitchFamily="34" charset="-128"/>
              </a:rPr>
              <a:t>declared </a:t>
            </a:r>
            <a:r>
              <a:rPr lang="en-US" altLang="ja-JP" dirty="0" smtClean="0">
                <a:solidFill>
                  <a:schemeClr val="accent5">
                    <a:lumMod val="75000"/>
                  </a:schemeClr>
                </a:solidFill>
              </a:rPr>
              <a:t>set </a:t>
            </a:r>
            <a:r>
              <a:rPr lang="en-US" altLang="ja-JP" dirty="0">
                <a:solidFill>
                  <a:schemeClr val="accent5">
                    <a:lumMod val="75000"/>
                  </a:schemeClr>
                </a:solidFill>
              </a:rPr>
              <a:t>of directions</a:t>
            </a:r>
            <a:r>
              <a:rPr lang="en-US" altLang="ja-JP" dirty="0" smtClean="0">
                <a:ea typeface="MS PGothic" pitchFamily="34" charset="-128"/>
              </a:rPr>
              <a:t>.</a:t>
            </a:r>
          </a:p>
          <a:p>
            <a:pPr marL="342900" lvl="1" indent="-342900" eaLnBrk="1" hangingPunct="1">
              <a:buFont typeface="Arial" pitchFamily="34" charset="0"/>
              <a:buChar char="•"/>
            </a:pPr>
            <a:r>
              <a:rPr lang="en-US" altLang="ja-JP" dirty="0" smtClean="0">
                <a:ea typeface="MS PGothic" pitchFamily="34" charset="-128"/>
              </a:rPr>
              <a:t>Vender shall declare</a:t>
            </a:r>
          </a:p>
          <a:p>
            <a:pPr marL="742950" lvl="2" indent="-342900" eaLnBrk="1" hangingPunct="1"/>
            <a:r>
              <a:rPr lang="en-US" altLang="ja-JP" dirty="0"/>
              <a:t>the </a:t>
            </a:r>
            <a:r>
              <a:rPr lang="en-US" altLang="ja-JP" dirty="0">
                <a:solidFill>
                  <a:schemeClr val="accent5">
                    <a:lumMod val="75000"/>
                  </a:schemeClr>
                </a:solidFill>
              </a:rPr>
              <a:t>set of directions</a:t>
            </a:r>
            <a:r>
              <a:rPr lang="en-US" altLang="ja-JP" dirty="0"/>
              <a:t> for which the OTA sensitivity requirement can be met (but </a:t>
            </a:r>
            <a:r>
              <a:rPr lang="en-US" altLang="ja-JP" dirty="0" smtClean="0"/>
              <a:t>may not </a:t>
            </a:r>
            <a:r>
              <a:rPr lang="en-US" altLang="ja-JP" dirty="0"/>
              <a:t>simultaneously over the whole area</a:t>
            </a:r>
            <a:r>
              <a:rPr lang="en-US" altLang="ja-JP" dirty="0" smtClean="0"/>
              <a:t>)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ja-JP" dirty="0"/>
              <a:t>Agreements in </a:t>
            </a:r>
            <a:r>
              <a:rPr lang="en-US" altLang="ja-JP" dirty="0" smtClean="0"/>
              <a:t>RAN4#75</a:t>
            </a:r>
            <a:br>
              <a:rPr lang="en-US" altLang="ja-JP" dirty="0" smtClean="0"/>
            </a:br>
            <a:r>
              <a:rPr lang="en-US" altLang="ja-JP" dirty="0" smtClean="0"/>
              <a:t>(for core requirement)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99592" y="5890046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# “</a:t>
            </a:r>
            <a:r>
              <a:rPr lang="en-US" altLang="ja-JP" dirty="0" err="1" smtClean="0">
                <a:solidFill>
                  <a:srgbClr val="FF9900"/>
                </a:solidFill>
              </a:rPr>
              <a:t>RoAoA</a:t>
            </a:r>
            <a:r>
              <a:rPr lang="en-US" altLang="ja-JP" dirty="0" smtClean="0"/>
              <a:t>” is defined as a subset of the declared </a:t>
            </a:r>
            <a:r>
              <a:rPr lang="en-US" altLang="ja-JP" dirty="0" smtClean="0">
                <a:solidFill>
                  <a:schemeClr val="accent5">
                    <a:lumMod val="75000"/>
                  </a:schemeClr>
                </a:solidFill>
              </a:rPr>
              <a:t>set of directions</a:t>
            </a:r>
            <a:r>
              <a:rPr lang="en-US" altLang="ja-JP" dirty="0" smtClean="0"/>
              <a:t> </a:t>
            </a:r>
            <a:r>
              <a:rPr lang="en-US" altLang="ja-JP" dirty="0"/>
              <a:t>in this </a:t>
            </a:r>
            <a:r>
              <a:rPr lang="en-US" altLang="ja-JP" dirty="0" smtClean="0"/>
              <a:t>contribution, where the requirement is supposed to be met simultaneously.</a:t>
            </a:r>
          </a:p>
          <a:p>
            <a:r>
              <a:rPr lang="en-US" altLang="ja-JP" dirty="0" smtClean="0"/>
              <a:t>(Example is shown in slide 7)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0784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199" y="1182762"/>
            <a:ext cx="8291265" cy="5184576"/>
          </a:xfrm>
        </p:spPr>
        <p:txBody>
          <a:bodyPr>
            <a:normAutofit lnSpcReduction="10000"/>
          </a:bodyPr>
          <a:lstStyle/>
          <a:p>
            <a:pPr marL="342900" lvl="1" indent="-342900" eaLnBrk="1" hangingPunct="1">
              <a:buFont typeface="Arial" pitchFamily="34" charset="0"/>
              <a:buChar char="•"/>
            </a:pPr>
            <a:r>
              <a:rPr lang="en-US" altLang="ja-JP" dirty="0" smtClean="0"/>
              <a:t>Clarification </a:t>
            </a:r>
            <a:r>
              <a:rPr lang="en-US" altLang="ja-JP" dirty="0"/>
              <a:t>of the relationship between the conducted </a:t>
            </a:r>
            <a:r>
              <a:rPr lang="en-US" altLang="ja-JP" dirty="0" smtClean="0"/>
              <a:t>sensitivity </a:t>
            </a:r>
            <a:r>
              <a:rPr lang="en-US" altLang="ja-JP" dirty="0"/>
              <a:t>and OTA sensitivity is </a:t>
            </a:r>
            <a:r>
              <a:rPr lang="en-US" altLang="ja-JP" dirty="0" smtClean="0"/>
              <a:t>FFS</a:t>
            </a:r>
            <a:endParaRPr lang="en-US" altLang="ja-JP" dirty="0">
              <a:ea typeface="MS PGothic" pitchFamily="34" charset="-128"/>
            </a:endParaRPr>
          </a:p>
          <a:p>
            <a:pPr marL="342900" lvl="1" indent="-342900" eaLnBrk="1" hangingPunct="1">
              <a:buFont typeface="Arial" pitchFamily="34" charset="0"/>
              <a:buChar char="•"/>
            </a:pPr>
            <a:r>
              <a:rPr lang="en-US" altLang="ja-JP" dirty="0" smtClean="0">
                <a:ea typeface="MS PGothic" pitchFamily="34" charset="-128"/>
              </a:rPr>
              <a:t>Whether </a:t>
            </a:r>
            <a:r>
              <a:rPr lang="en-US" altLang="ja-JP" dirty="0">
                <a:ea typeface="MS PGothic" pitchFamily="34" charset="-128"/>
              </a:rPr>
              <a:t>it is necessary to declare or document anything about baseband functionality for the OTA sensitivity requirement is FFS</a:t>
            </a:r>
          </a:p>
          <a:p>
            <a:pPr marL="342900" lvl="1" indent="-342900" eaLnBrk="1" hangingPunct="1">
              <a:buFont typeface="Arial" pitchFamily="34" charset="0"/>
              <a:buChar char="•"/>
            </a:pPr>
            <a:r>
              <a:rPr lang="en-US" altLang="ja-JP" dirty="0" smtClean="0">
                <a:ea typeface="MS PGothic" pitchFamily="34" charset="-128"/>
              </a:rPr>
              <a:t>How many points to test and what points to test is </a:t>
            </a:r>
            <a:r>
              <a:rPr lang="en-US" altLang="ja-JP" dirty="0">
                <a:ea typeface="MS PGothic" pitchFamily="34" charset="-128"/>
              </a:rPr>
              <a:t>FFS (additional options are not excluded)</a:t>
            </a:r>
            <a:endParaRPr lang="en-US" altLang="ja-JP" dirty="0" smtClean="0">
              <a:ea typeface="MS PGothic" pitchFamily="34" charset="-128"/>
            </a:endParaRPr>
          </a:p>
          <a:p>
            <a:pPr marL="742950" lvl="2" indent="-342900" eaLnBrk="1" hangingPunct="1"/>
            <a:r>
              <a:rPr lang="en-US" altLang="ja-JP" dirty="0" smtClean="0">
                <a:ea typeface="MS PGothic" pitchFamily="34" charset="-128"/>
              </a:rPr>
              <a:t>Op1: 4 points (maximum/minimum theta </a:t>
            </a:r>
            <a:r>
              <a:rPr lang="en-US" altLang="ja-JP" dirty="0">
                <a:ea typeface="MS PGothic" pitchFamily="34" charset="-128"/>
              </a:rPr>
              <a:t>direction with </a:t>
            </a:r>
            <a:r>
              <a:rPr lang="en-US" altLang="ja-JP" dirty="0" smtClean="0">
                <a:ea typeface="MS PGothic" pitchFamily="34" charset="-128"/>
              </a:rPr>
              <a:t>reference phi direction, and, maximum/minimum phi </a:t>
            </a:r>
            <a:r>
              <a:rPr lang="en-US" altLang="ja-JP" dirty="0">
                <a:ea typeface="MS PGothic" pitchFamily="34" charset="-128"/>
              </a:rPr>
              <a:t>direction with reference </a:t>
            </a:r>
            <a:r>
              <a:rPr lang="en-US" altLang="ja-JP" dirty="0" smtClean="0">
                <a:ea typeface="MS PGothic" pitchFamily="34" charset="-128"/>
              </a:rPr>
              <a:t>theta direction)</a:t>
            </a:r>
            <a:endParaRPr lang="en-US" altLang="ja-JP" strike="sngStrike" dirty="0">
              <a:ea typeface="MS PGothic" pitchFamily="34" charset="-128"/>
            </a:endParaRPr>
          </a:p>
          <a:p>
            <a:pPr marL="742950" lvl="2" indent="-342900" eaLnBrk="1" hangingPunct="1"/>
            <a:r>
              <a:rPr lang="en-US" altLang="ja-JP" dirty="0" smtClean="0">
                <a:ea typeface="MS PGothic" pitchFamily="34" charset="-128"/>
              </a:rPr>
              <a:t>Op2: 5 points (4 points of Op1 </a:t>
            </a:r>
            <a:r>
              <a:rPr lang="en-US" altLang="ja-JP" dirty="0">
                <a:ea typeface="MS PGothic" pitchFamily="34" charset="-128"/>
              </a:rPr>
              <a:t>and reference </a:t>
            </a:r>
            <a:r>
              <a:rPr lang="en-US" altLang="ja-JP" dirty="0" smtClean="0">
                <a:ea typeface="MS PGothic" pitchFamily="34" charset="-128"/>
              </a:rPr>
              <a:t>theta/phi </a:t>
            </a:r>
            <a:r>
              <a:rPr lang="en-US" altLang="ja-JP" dirty="0">
                <a:ea typeface="MS PGothic" pitchFamily="34" charset="-128"/>
              </a:rPr>
              <a:t>direction)</a:t>
            </a:r>
            <a:endParaRPr lang="en-US" altLang="ja-JP" dirty="0" smtClean="0">
              <a:ea typeface="MS PGothic" pitchFamily="34" charset="-128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WF(1/2)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99592" y="5890046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# “</a:t>
            </a:r>
            <a:r>
              <a:rPr lang="en-US" altLang="ja-JP" dirty="0" err="1" smtClean="0">
                <a:solidFill>
                  <a:srgbClr val="FF9900"/>
                </a:solidFill>
              </a:rPr>
              <a:t>RoAoA</a:t>
            </a:r>
            <a:r>
              <a:rPr lang="en-US" altLang="ja-JP" dirty="0" smtClean="0"/>
              <a:t>” is defined as a subset of the declared </a:t>
            </a:r>
            <a:r>
              <a:rPr lang="en-US" altLang="ja-JP" dirty="0" smtClean="0">
                <a:solidFill>
                  <a:schemeClr val="accent5">
                    <a:lumMod val="75000"/>
                  </a:schemeClr>
                </a:solidFill>
              </a:rPr>
              <a:t>set of directions</a:t>
            </a:r>
            <a:r>
              <a:rPr lang="en-US" altLang="ja-JP" dirty="0" smtClean="0"/>
              <a:t> </a:t>
            </a:r>
            <a:r>
              <a:rPr lang="en-US" altLang="ja-JP" dirty="0"/>
              <a:t>in this </a:t>
            </a:r>
            <a:r>
              <a:rPr lang="en-US" altLang="ja-JP" dirty="0" smtClean="0"/>
              <a:t>contribution, where the requirement is supposed to be met simultaneously.</a:t>
            </a:r>
          </a:p>
          <a:p>
            <a:r>
              <a:rPr lang="en-US" altLang="ja-JP" dirty="0" smtClean="0"/>
              <a:t>(Example is shown in slide 7)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4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199" y="1484784"/>
            <a:ext cx="8291265" cy="5184576"/>
          </a:xfrm>
        </p:spPr>
        <p:txBody>
          <a:bodyPr>
            <a:normAutofit/>
          </a:bodyPr>
          <a:lstStyle/>
          <a:p>
            <a:pPr marL="342900" lvl="1" indent="-342900" eaLnBrk="1" hangingPunct="1">
              <a:buFont typeface="Arial" pitchFamily="34" charset="0"/>
              <a:buChar char="•"/>
            </a:pPr>
            <a:r>
              <a:rPr lang="en-US" altLang="ja-JP" dirty="0" smtClean="0">
                <a:ea typeface="MS PGothic" pitchFamily="34" charset="-128"/>
              </a:rPr>
              <a:t>Additional vender declaration is FFS: candidate options are (additional options are not excluded)</a:t>
            </a:r>
            <a:endParaRPr lang="en-US" altLang="ja-JP" dirty="0" smtClean="0"/>
          </a:p>
          <a:p>
            <a:pPr marL="742950" lvl="2" indent="-342900" eaLnBrk="1" hangingPunct="1"/>
            <a:r>
              <a:rPr lang="en-US" altLang="ja-JP" dirty="0" smtClean="0"/>
              <a:t>Op1: vendor declares EIS, a </a:t>
            </a:r>
            <a:r>
              <a:rPr lang="en-US" altLang="ja-JP" dirty="0" err="1" smtClean="0">
                <a:solidFill>
                  <a:srgbClr val="FF9900"/>
                </a:solidFill>
              </a:rPr>
              <a:t>RoAoA</a:t>
            </a:r>
            <a:r>
              <a:rPr lang="en-US" altLang="ja-JP" dirty="0" smtClean="0"/>
              <a:t> (where </a:t>
            </a:r>
            <a:r>
              <a:rPr lang="en-US" altLang="ja-JP" dirty="0" err="1" smtClean="0"/>
              <a:t>RoAoA</a:t>
            </a:r>
            <a:r>
              <a:rPr lang="en-US" altLang="ja-JP" dirty="0" smtClean="0"/>
              <a:t> is constant in all position on the direction’s diagram)</a:t>
            </a:r>
            <a:endParaRPr lang="en-US" altLang="ja-JP" strike="sngStrike" dirty="0" smtClean="0">
              <a:solidFill>
                <a:srgbClr val="0000FF"/>
              </a:solidFill>
            </a:endParaRPr>
          </a:p>
          <a:p>
            <a:pPr marL="742950" lvl="2" indent="-342900" eaLnBrk="1" hangingPunct="1"/>
            <a:r>
              <a:rPr lang="en-US" altLang="ja-JP" dirty="0" smtClean="0"/>
              <a:t>Op2: vendor declares EIS, four/five </a:t>
            </a:r>
            <a:r>
              <a:rPr lang="en-US" altLang="ja-JP" dirty="0" err="1" smtClean="0">
                <a:solidFill>
                  <a:srgbClr val="FF9900"/>
                </a:solidFill>
              </a:rPr>
              <a:t>RoAoA</a:t>
            </a:r>
            <a:r>
              <a:rPr lang="en-US" altLang="ja-JP" dirty="0" err="1" smtClean="0"/>
              <a:t>s</a:t>
            </a:r>
            <a:r>
              <a:rPr lang="en-US" altLang="ja-JP" dirty="0" smtClean="0"/>
              <a:t> (where </a:t>
            </a:r>
            <a:r>
              <a:rPr lang="en-US" altLang="ja-JP" dirty="0" err="1" smtClean="0"/>
              <a:t>RoAoA</a:t>
            </a:r>
            <a:r>
              <a:rPr lang="en-US" altLang="ja-JP" dirty="0" smtClean="0"/>
              <a:t> varies in different position on the direction’s diagram)</a:t>
            </a:r>
            <a:endParaRPr lang="en-US" altLang="ja-JP" strike="sngStrike" dirty="0" smtClean="0">
              <a:solidFill>
                <a:srgbClr val="0000FF"/>
              </a:solidFill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WF(2/2)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99592" y="5890046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# “</a:t>
            </a:r>
            <a:r>
              <a:rPr lang="en-US" altLang="ja-JP" dirty="0" err="1" smtClean="0">
                <a:solidFill>
                  <a:srgbClr val="FF9900"/>
                </a:solidFill>
              </a:rPr>
              <a:t>RoAoA</a:t>
            </a:r>
            <a:r>
              <a:rPr lang="en-US" altLang="ja-JP" dirty="0" smtClean="0"/>
              <a:t>” is defined as a subset of the declared </a:t>
            </a:r>
            <a:r>
              <a:rPr lang="en-US" altLang="ja-JP" dirty="0" smtClean="0">
                <a:solidFill>
                  <a:schemeClr val="accent5">
                    <a:lumMod val="75000"/>
                  </a:schemeClr>
                </a:solidFill>
              </a:rPr>
              <a:t>set of directions</a:t>
            </a:r>
            <a:r>
              <a:rPr lang="en-US" altLang="ja-JP" dirty="0" smtClean="0"/>
              <a:t> </a:t>
            </a:r>
            <a:r>
              <a:rPr lang="en-US" altLang="ja-JP" dirty="0"/>
              <a:t>in this </a:t>
            </a:r>
            <a:r>
              <a:rPr lang="en-US" altLang="ja-JP" dirty="0" smtClean="0"/>
              <a:t>contribution, where the requirement is supposed to be met simultaneously.</a:t>
            </a:r>
          </a:p>
          <a:p>
            <a:r>
              <a:rPr lang="en-US" altLang="ja-JP" dirty="0" smtClean="0"/>
              <a:t>(Example is shown in slide 7)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1525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リーフォーム 4"/>
          <p:cNvSpPr/>
          <p:nvPr/>
        </p:nvSpPr>
        <p:spPr>
          <a:xfrm>
            <a:off x="1979791" y="3381404"/>
            <a:ext cx="4785266" cy="2519750"/>
          </a:xfrm>
          <a:custGeom>
            <a:avLst/>
            <a:gdLst>
              <a:gd name="connsiteX0" fmla="*/ 2327585 w 4648410"/>
              <a:gd name="connsiteY0" fmla="*/ 103941 h 2506550"/>
              <a:gd name="connsiteX1" fmla="*/ 3084044 w 4648410"/>
              <a:gd name="connsiteY1" fmla="*/ 153817 h 2506550"/>
              <a:gd name="connsiteX2" fmla="*/ 4555396 w 4648410"/>
              <a:gd name="connsiteY2" fmla="*/ 777272 h 2506550"/>
              <a:gd name="connsiteX3" fmla="*/ 4422393 w 4648410"/>
              <a:gd name="connsiteY3" fmla="*/ 1716610 h 2506550"/>
              <a:gd name="connsiteX4" fmla="*/ 4513833 w 4648410"/>
              <a:gd name="connsiteY4" fmla="*/ 2298501 h 2506550"/>
              <a:gd name="connsiteX5" fmla="*/ 2310960 w 4648410"/>
              <a:gd name="connsiteY5" fmla="*/ 2448130 h 2506550"/>
              <a:gd name="connsiteX6" fmla="*/ 22 w 4648410"/>
              <a:gd name="connsiteY6" fmla="*/ 1384101 h 2506550"/>
              <a:gd name="connsiteX7" fmla="*/ 2327585 w 4648410"/>
              <a:gd name="connsiteY7" fmla="*/ 103941 h 2506550"/>
              <a:gd name="connsiteX0" fmla="*/ 2327585 w 5003429"/>
              <a:gd name="connsiteY0" fmla="*/ 103941 h 2508106"/>
              <a:gd name="connsiteX1" fmla="*/ 3084044 w 5003429"/>
              <a:gd name="connsiteY1" fmla="*/ 153817 h 2508106"/>
              <a:gd name="connsiteX2" fmla="*/ 4555396 w 5003429"/>
              <a:gd name="connsiteY2" fmla="*/ 777272 h 2508106"/>
              <a:gd name="connsiteX3" fmla="*/ 4422393 w 5003429"/>
              <a:gd name="connsiteY3" fmla="*/ 1716610 h 2508106"/>
              <a:gd name="connsiteX4" fmla="*/ 4912844 w 5003429"/>
              <a:gd name="connsiteY4" fmla="*/ 2306814 h 2508106"/>
              <a:gd name="connsiteX5" fmla="*/ 2310960 w 5003429"/>
              <a:gd name="connsiteY5" fmla="*/ 2448130 h 2508106"/>
              <a:gd name="connsiteX6" fmla="*/ 22 w 5003429"/>
              <a:gd name="connsiteY6" fmla="*/ 1384101 h 2508106"/>
              <a:gd name="connsiteX7" fmla="*/ 2327585 w 5003429"/>
              <a:gd name="connsiteY7" fmla="*/ 103941 h 2508106"/>
              <a:gd name="connsiteX0" fmla="*/ 2328769 w 4983821"/>
              <a:gd name="connsiteY0" fmla="*/ 103941 h 2624962"/>
              <a:gd name="connsiteX1" fmla="*/ 3085228 w 4983821"/>
              <a:gd name="connsiteY1" fmla="*/ 153817 h 2624962"/>
              <a:gd name="connsiteX2" fmla="*/ 4556580 w 4983821"/>
              <a:gd name="connsiteY2" fmla="*/ 777272 h 2624962"/>
              <a:gd name="connsiteX3" fmla="*/ 4423577 w 4983821"/>
              <a:gd name="connsiteY3" fmla="*/ 1716610 h 2624962"/>
              <a:gd name="connsiteX4" fmla="*/ 4914028 w 4983821"/>
              <a:gd name="connsiteY4" fmla="*/ 2306814 h 2624962"/>
              <a:gd name="connsiteX5" fmla="*/ 2661278 w 4983821"/>
              <a:gd name="connsiteY5" fmla="*/ 2581134 h 2624962"/>
              <a:gd name="connsiteX6" fmla="*/ 1206 w 4983821"/>
              <a:gd name="connsiteY6" fmla="*/ 1384101 h 2624962"/>
              <a:gd name="connsiteX7" fmla="*/ 2328769 w 4983821"/>
              <a:gd name="connsiteY7" fmla="*/ 103941 h 2624962"/>
              <a:gd name="connsiteX0" fmla="*/ 2328769 w 4983821"/>
              <a:gd name="connsiteY0" fmla="*/ 103941 h 2581134"/>
              <a:gd name="connsiteX1" fmla="*/ 3085228 w 4983821"/>
              <a:gd name="connsiteY1" fmla="*/ 153817 h 2581134"/>
              <a:gd name="connsiteX2" fmla="*/ 4556580 w 4983821"/>
              <a:gd name="connsiteY2" fmla="*/ 777272 h 2581134"/>
              <a:gd name="connsiteX3" fmla="*/ 4423577 w 4983821"/>
              <a:gd name="connsiteY3" fmla="*/ 1716610 h 2581134"/>
              <a:gd name="connsiteX4" fmla="*/ 4914028 w 4983821"/>
              <a:gd name="connsiteY4" fmla="*/ 2306814 h 2581134"/>
              <a:gd name="connsiteX5" fmla="*/ 2661278 w 4983821"/>
              <a:gd name="connsiteY5" fmla="*/ 2581134 h 2581134"/>
              <a:gd name="connsiteX6" fmla="*/ 1206 w 4983821"/>
              <a:gd name="connsiteY6" fmla="*/ 1384101 h 2581134"/>
              <a:gd name="connsiteX7" fmla="*/ 2328769 w 4983821"/>
              <a:gd name="connsiteY7" fmla="*/ 103941 h 2581134"/>
              <a:gd name="connsiteX0" fmla="*/ 2328769 w 4983821"/>
              <a:gd name="connsiteY0" fmla="*/ 103941 h 2581134"/>
              <a:gd name="connsiteX1" fmla="*/ 3085228 w 4983821"/>
              <a:gd name="connsiteY1" fmla="*/ 153817 h 2581134"/>
              <a:gd name="connsiteX2" fmla="*/ 4556580 w 4983821"/>
              <a:gd name="connsiteY2" fmla="*/ 777272 h 2581134"/>
              <a:gd name="connsiteX3" fmla="*/ 4423577 w 4983821"/>
              <a:gd name="connsiteY3" fmla="*/ 1716610 h 2581134"/>
              <a:gd name="connsiteX4" fmla="*/ 4914028 w 4983821"/>
              <a:gd name="connsiteY4" fmla="*/ 2306814 h 2581134"/>
              <a:gd name="connsiteX5" fmla="*/ 2661278 w 4983821"/>
              <a:gd name="connsiteY5" fmla="*/ 2581134 h 2581134"/>
              <a:gd name="connsiteX6" fmla="*/ 1206 w 4983821"/>
              <a:gd name="connsiteY6" fmla="*/ 1384101 h 2581134"/>
              <a:gd name="connsiteX7" fmla="*/ 2328769 w 4983821"/>
              <a:gd name="connsiteY7" fmla="*/ 103941 h 2581134"/>
              <a:gd name="connsiteX0" fmla="*/ 2328823 w 4983875"/>
              <a:gd name="connsiteY0" fmla="*/ 84104 h 2561297"/>
              <a:gd name="connsiteX1" fmla="*/ 3575733 w 4983875"/>
              <a:gd name="connsiteY1" fmla="*/ 192169 h 2561297"/>
              <a:gd name="connsiteX2" fmla="*/ 4556634 w 4983875"/>
              <a:gd name="connsiteY2" fmla="*/ 757435 h 2561297"/>
              <a:gd name="connsiteX3" fmla="*/ 4423631 w 4983875"/>
              <a:gd name="connsiteY3" fmla="*/ 1696773 h 2561297"/>
              <a:gd name="connsiteX4" fmla="*/ 4914082 w 4983875"/>
              <a:gd name="connsiteY4" fmla="*/ 2286977 h 2561297"/>
              <a:gd name="connsiteX5" fmla="*/ 2661332 w 4983875"/>
              <a:gd name="connsiteY5" fmla="*/ 2561297 h 2561297"/>
              <a:gd name="connsiteX6" fmla="*/ 1260 w 4983875"/>
              <a:gd name="connsiteY6" fmla="*/ 1364264 h 2561297"/>
              <a:gd name="connsiteX7" fmla="*/ 2328823 w 4983875"/>
              <a:gd name="connsiteY7" fmla="*/ 84104 h 2561297"/>
              <a:gd name="connsiteX0" fmla="*/ 1417109 w 5011500"/>
              <a:gd name="connsiteY0" fmla="*/ 111719 h 2480846"/>
              <a:gd name="connsiteX1" fmla="*/ 3603358 w 5011500"/>
              <a:gd name="connsiteY1" fmla="*/ 111718 h 2480846"/>
              <a:gd name="connsiteX2" fmla="*/ 4584259 w 5011500"/>
              <a:gd name="connsiteY2" fmla="*/ 676984 h 2480846"/>
              <a:gd name="connsiteX3" fmla="*/ 4451256 w 5011500"/>
              <a:gd name="connsiteY3" fmla="*/ 1616322 h 2480846"/>
              <a:gd name="connsiteX4" fmla="*/ 4941707 w 5011500"/>
              <a:gd name="connsiteY4" fmla="*/ 2206526 h 2480846"/>
              <a:gd name="connsiteX5" fmla="*/ 2688957 w 5011500"/>
              <a:gd name="connsiteY5" fmla="*/ 2480846 h 2480846"/>
              <a:gd name="connsiteX6" fmla="*/ 28885 w 5011500"/>
              <a:gd name="connsiteY6" fmla="*/ 1283813 h 2480846"/>
              <a:gd name="connsiteX7" fmla="*/ 1417109 w 5011500"/>
              <a:gd name="connsiteY7" fmla="*/ 111719 h 2480846"/>
              <a:gd name="connsiteX0" fmla="*/ 2660072 w 4982615"/>
              <a:gd name="connsiteY0" fmla="*/ 76621 h 2595377"/>
              <a:gd name="connsiteX1" fmla="*/ 3574473 w 4982615"/>
              <a:gd name="connsiteY1" fmla="*/ 226249 h 2595377"/>
              <a:gd name="connsiteX2" fmla="*/ 4555374 w 4982615"/>
              <a:gd name="connsiteY2" fmla="*/ 791515 h 2595377"/>
              <a:gd name="connsiteX3" fmla="*/ 4422371 w 4982615"/>
              <a:gd name="connsiteY3" fmla="*/ 1730853 h 2595377"/>
              <a:gd name="connsiteX4" fmla="*/ 4912822 w 4982615"/>
              <a:gd name="connsiteY4" fmla="*/ 2321057 h 2595377"/>
              <a:gd name="connsiteX5" fmla="*/ 2660072 w 4982615"/>
              <a:gd name="connsiteY5" fmla="*/ 2595377 h 2595377"/>
              <a:gd name="connsiteX6" fmla="*/ 0 w 4982615"/>
              <a:gd name="connsiteY6" fmla="*/ 1398344 h 2595377"/>
              <a:gd name="connsiteX7" fmla="*/ 2660072 w 4982615"/>
              <a:gd name="connsiteY7" fmla="*/ 76621 h 2595377"/>
              <a:gd name="connsiteX0" fmla="*/ 2660072 w 4982615"/>
              <a:gd name="connsiteY0" fmla="*/ 40739 h 2559495"/>
              <a:gd name="connsiteX1" fmla="*/ 3574473 w 4982615"/>
              <a:gd name="connsiteY1" fmla="*/ 190367 h 2559495"/>
              <a:gd name="connsiteX2" fmla="*/ 4555374 w 4982615"/>
              <a:gd name="connsiteY2" fmla="*/ 755633 h 2559495"/>
              <a:gd name="connsiteX3" fmla="*/ 4422371 w 4982615"/>
              <a:gd name="connsiteY3" fmla="*/ 1694971 h 2559495"/>
              <a:gd name="connsiteX4" fmla="*/ 4912822 w 4982615"/>
              <a:gd name="connsiteY4" fmla="*/ 2285175 h 2559495"/>
              <a:gd name="connsiteX5" fmla="*/ 2660072 w 4982615"/>
              <a:gd name="connsiteY5" fmla="*/ 2559495 h 2559495"/>
              <a:gd name="connsiteX6" fmla="*/ 0 w 4982615"/>
              <a:gd name="connsiteY6" fmla="*/ 1362462 h 2559495"/>
              <a:gd name="connsiteX7" fmla="*/ 2660072 w 4982615"/>
              <a:gd name="connsiteY7" fmla="*/ 40739 h 2559495"/>
              <a:gd name="connsiteX0" fmla="*/ 2660072 w 4982615"/>
              <a:gd name="connsiteY0" fmla="*/ 2076 h 2520832"/>
              <a:gd name="connsiteX1" fmla="*/ 3574473 w 4982615"/>
              <a:gd name="connsiteY1" fmla="*/ 151704 h 2520832"/>
              <a:gd name="connsiteX2" fmla="*/ 4555374 w 4982615"/>
              <a:gd name="connsiteY2" fmla="*/ 716970 h 2520832"/>
              <a:gd name="connsiteX3" fmla="*/ 4422371 w 4982615"/>
              <a:gd name="connsiteY3" fmla="*/ 1656308 h 2520832"/>
              <a:gd name="connsiteX4" fmla="*/ 4912822 w 4982615"/>
              <a:gd name="connsiteY4" fmla="*/ 2246512 h 2520832"/>
              <a:gd name="connsiteX5" fmla="*/ 2660072 w 4982615"/>
              <a:gd name="connsiteY5" fmla="*/ 2520832 h 2520832"/>
              <a:gd name="connsiteX6" fmla="*/ 0 w 4982615"/>
              <a:gd name="connsiteY6" fmla="*/ 1323799 h 2520832"/>
              <a:gd name="connsiteX7" fmla="*/ 2660072 w 4982615"/>
              <a:gd name="connsiteY7" fmla="*/ 2076 h 2520832"/>
              <a:gd name="connsiteX0" fmla="*/ 2660072 w 4982615"/>
              <a:gd name="connsiteY0" fmla="*/ 12445 h 2531201"/>
              <a:gd name="connsiteX1" fmla="*/ 4555374 w 4982615"/>
              <a:gd name="connsiteY1" fmla="*/ 727339 h 2531201"/>
              <a:gd name="connsiteX2" fmla="*/ 4422371 w 4982615"/>
              <a:gd name="connsiteY2" fmla="*/ 1666677 h 2531201"/>
              <a:gd name="connsiteX3" fmla="*/ 4912822 w 4982615"/>
              <a:gd name="connsiteY3" fmla="*/ 2256881 h 2531201"/>
              <a:gd name="connsiteX4" fmla="*/ 2660072 w 4982615"/>
              <a:gd name="connsiteY4" fmla="*/ 2531201 h 2531201"/>
              <a:gd name="connsiteX5" fmla="*/ 0 w 4982615"/>
              <a:gd name="connsiteY5" fmla="*/ 1334168 h 2531201"/>
              <a:gd name="connsiteX6" fmla="*/ 2660072 w 4982615"/>
              <a:gd name="connsiteY6" fmla="*/ 12445 h 2531201"/>
              <a:gd name="connsiteX0" fmla="*/ 2660072 w 4726426"/>
              <a:gd name="connsiteY0" fmla="*/ 12445 h 2534686"/>
              <a:gd name="connsiteX1" fmla="*/ 4555374 w 4726426"/>
              <a:gd name="connsiteY1" fmla="*/ 727339 h 2534686"/>
              <a:gd name="connsiteX2" fmla="*/ 4422371 w 4726426"/>
              <a:gd name="connsiteY2" fmla="*/ 1666677 h 2534686"/>
              <a:gd name="connsiteX3" fmla="*/ 2660072 w 4726426"/>
              <a:gd name="connsiteY3" fmla="*/ 2531201 h 2534686"/>
              <a:gd name="connsiteX4" fmla="*/ 0 w 4726426"/>
              <a:gd name="connsiteY4" fmla="*/ 1334168 h 2534686"/>
              <a:gd name="connsiteX5" fmla="*/ 2660072 w 4726426"/>
              <a:gd name="connsiteY5" fmla="*/ 12445 h 2534686"/>
              <a:gd name="connsiteX0" fmla="*/ 2660072 w 4844915"/>
              <a:gd name="connsiteY0" fmla="*/ 1386 h 2523338"/>
              <a:gd name="connsiteX1" fmla="*/ 4713316 w 4844915"/>
              <a:gd name="connsiteY1" fmla="*/ 1082040 h 2523338"/>
              <a:gd name="connsiteX2" fmla="*/ 4422371 w 4844915"/>
              <a:gd name="connsiteY2" fmla="*/ 1655618 h 2523338"/>
              <a:gd name="connsiteX3" fmla="*/ 2660072 w 4844915"/>
              <a:gd name="connsiteY3" fmla="*/ 2520142 h 2523338"/>
              <a:gd name="connsiteX4" fmla="*/ 0 w 4844915"/>
              <a:gd name="connsiteY4" fmla="*/ 1323109 h 2523338"/>
              <a:gd name="connsiteX5" fmla="*/ 2660072 w 4844915"/>
              <a:gd name="connsiteY5" fmla="*/ 1386 h 2523338"/>
              <a:gd name="connsiteX0" fmla="*/ 2660072 w 4713316"/>
              <a:gd name="connsiteY0" fmla="*/ 1654 h 2521838"/>
              <a:gd name="connsiteX1" fmla="*/ 4713316 w 4713316"/>
              <a:gd name="connsiteY1" fmla="*/ 1082308 h 2521838"/>
              <a:gd name="connsiteX2" fmla="*/ 2660072 w 4713316"/>
              <a:gd name="connsiteY2" fmla="*/ 2520410 h 2521838"/>
              <a:gd name="connsiteX3" fmla="*/ 0 w 4713316"/>
              <a:gd name="connsiteY3" fmla="*/ 1323377 h 2521838"/>
              <a:gd name="connsiteX4" fmla="*/ 2660072 w 4713316"/>
              <a:gd name="connsiteY4" fmla="*/ 1654 h 2521838"/>
              <a:gd name="connsiteX0" fmla="*/ 2660072 w 4713316"/>
              <a:gd name="connsiteY0" fmla="*/ 994 h 2521178"/>
              <a:gd name="connsiteX1" fmla="*/ 4713316 w 4713316"/>
              <a:gd name="connsiteY1" fmla="*/ 1131524 h 2521178"/>
              <a:gd name="connsiteX2" fmla="*/ 2660072 w 4713316"/>
              <a:gd name="connsiteY2" fmla="*/ 2519750 h 2521178"/>
              <a:gd name="connsiteX3" fmla="*/ 0 w 4713316"/>
              <a:gd name="connsiteY3" fmla="*/ 1322717 h 2521178"/>
              <a:gd name="connsiteX4" fmla="*/ 2660072 w 4713316"/>
              <a:gd name="connsiteY4" fmla="*/ 994 h 2521178"/>
              <a:gd name="connsiteX0" fmla="*/ 2660072 w 4713316"/>
              <a:gd name="connsiteY0" fmla="*/ 994 h 2519750"/>
              <a:gd name="connsiteX1" fmla="*/ 4713316 w 4713316"/>
              <a:gd name="connsiteY1" fmla="*/ 1131524 h 2519750"/>
              <a:gd name="connsiteX2" fmla="*/ 2660072 w 4713316"/>
              <a:gd name="connsiteY2" fmla="*/ 2519750 h 2519750"/>
              <a:gd name="connsiteX3" fmla="*/ 0 w 4713316"/>
              <a:gd name="connsiteY3" fmla="*/ 1322717 h 2519750"/>
              <a:gd name="connsiteX4" fmla="*/ 2660072 w 4713316"/>
              <a:gd name="connsiteY4" fmla="*/ 994 h 2519750"/>
              <a:gd name="connsiteX0" fmla="*/ 2726155 w 4779399"/>
              <a:gd name="connsiteY0" fmla="*/ 994 h 2519750"/>
              <a:gd name="connsiteX1" fmla="*/ 4779399 w 4779399"/>
              <a:gd name="connsiteY1" fmla="*/ 1131524 h 2519750"/>
              <a:gd name="connsiteX2" fmla="*/ 2726155 w 4779399"/>
              <a:gd name="connsiteY2" fmla="*/ 2519750 h 2519750"/>
              <a:gd name="connsiteX3" fmla="*/ 66083 w 4779399"/>
              <a:gd name="connsiteY3" fmla="*/ 1322717 h 2519750"/>
              <a:gd name="connsiteX4" fmla="*/ 2726155 w 4779399"/>
              <a:gd name="connsiteY4" fmla="*/ 994 h 2519750"/>
              <a:gd name="connsiteX0" fmla="*/ 2732022 w 4785266"/>
              <a:gd name="connsiteY0" fmla="*/ 994 h 2519750"/>
              <a:gd name="connsiteX1" fmla="*/ 4785266 w 4785266"/>
              <a:gd name="connsiteY1" fmla="*/ 1131524 h 2519750"/>
              <a:gd name="connsiteX2" fmla="*/ 2732022 w 4785266"/>
              <a:gd name="connsiteY2" fmla="*/ 2519750 h 2519750"/>
              <a:gd name="connsiteX3" fmla="*/ 71950 w 4785266"/>
              <a:gd name="connsiteY3" fmla="*/ 1322717 h 2519750"/>
              <a:gd name="connsiteX4" fmla="*/ 2732022 w 4785266"/>
              <a:gd name="connsiteY4" fmla="*/ 994 h 251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85266" h="2519750">
                <a:moveTo>
                  <a:pt x="2732022" y="994"/>
                </a:moveTo>
                <a:cubicBezTo>
                  <a:pt x="3517575" y="-30871"/>
                  <a:pt x="4785266" y="711731"/>
                  <a:pt x="4785266" y="1131524"/>
                </a:cubicBezTo>
                <a:cubicBezTo>
                  <a:pt x="4785266" y="1551317"/>
                  <a:pt x="3517575" y="2479572"/>
                  <a:pt x="2732022" y="2519750"/>
                </a:cubicBezTo>
                <a:cubicBezTo>
                  <a:pt x="1372891" y="2393674"/>
                  <a:pt x="-377630" y="2481650"/>
                  <a:pt x="71950" y="1322717"/>
                </a:cubicBezTo>
                <a:cubicBezTo>
                  <a:pt x="521530" y="163784"/>
                  <a:pt x="1946469" y="32859"/>
                  <a:pt x="2732022" y="994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7" name="フローチャート : 代替処理 4096"/>
          <p:cNvSpPr/>
          <p:nvPr/>
        </p:nvSpPr>
        <p:spPr>
          <a:xfrm>
            <a:off x="107950" y="620712"/>
            <a:ext cx="9036050" cy="129612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154" name="タイトル 1"/>
          <p:cNvSpPr>
            <a:spLocks noGrp="1"/>
          </p:cNvSpPr>
          <p:nvPr>
            <p:ph type="title"/>
          </p:nvPr>
        </p:nvSpPr>
        <p:spPr>
          <a:xfrm>
            <a:off x="457200" y="-24288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ja-JP" smtClean="0">
                <a:ea typeface="MS PGothic" pitchFamily="34" charset="-128"/>
              </a:rPr>
              <a:t>Examples (2D steering case)</a:t>
            </a:r>
            <a:endParaRPr lang="ja-JP" altLang="en-US" smtClean="0">
              <a:ea typeface="MS PGothic" pitchFamily="34" charset="-128"/>
            </a:endParaRPr>
          </a:p>
        </p:txBody>
      </p:sp>
      <p:cxnSp>
        <p:nvCxnSpPr>
          <p:cNvPr id="3" name="直線コネクタ 2"/>
          <p:cNvCxnSpPr/>
          <p:nvPr/>
        </p:nvCxnSpPr>
        <p:spPr>
          <a:xfrm>
            <a:off x="1583975" y="4487055"/>
            <a:ext cx="6084000" cy="116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/>
        </p:nvCxnSpPr>
        <p:spPr>
          <a:xfrm flipV="1">
            <a:off x="4717363" y="2708920"/>
            <a:ext cx="0" cy="374400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323850" y="765175"/>
            <a:ext cx="503238" cy="3603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8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158" name="テキスト ボックス 8"/>
          <p:cNvSpPr txBox="1">
            <a:spLocks noChangeArrowheads="1"/>
          </p:cNvSpPr>
          <p:nvPr/>
        </p:nvSpPr>
        <p:spPr bwMode="auto">
          <a:xfrm>
            <a:off x="900112" y="765175"/>
            <a:ext cx="72722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: the set of directions</a:t>
            </a:r>
          </a:p>
        </p:txBody>
      </p:sp>
      <p:sp>
        <p:nvSpPr>
          <p:cNvPr id="128" name="テキスト ボックス 127"/>
          <p:cNvSpPr txBox="1"/>
          <p:nvPr/>
        </p:nvSpPr>
        <p:spPr>
          <a:xfrm>
            <a:off x="4236072" y="6516052"/>
            <a:ext cx="1200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>
                <a:cs typeface="Calibri"/>
              </a:rPr>
              <a:t>[</a:t>
            </a:r>
            <a:r>
              <a:rPr lang="el-GR" altLang="ja-JP" dirty="0" smtClean="0">
                <a:cs typeface="Calibri"/>
              </a:rPr>
              <a:t>θ</a:t>
            </a:r>
            <a:r>
              <a:rPr lang="en-US" altLang="ja-JP" dirty="0" smtClean="0">
                <a:cs typeface="Calibri"/>
              </a:rPr>
              <a:t>]</a:t>
            </a:r>
            <a:endParaRPr kumimoji="1" lang="ja-JP" altLang="en-US" dirty="0"/>
          </a:p>
        </p:txBody>
      </p:sp>
      <p:sp>
        <p:nvSpPr>
          <p:cNvPr id="151" name="円/楕円 150"/>
          <p:cNvSpPr/>
          <p:nvPr/>
        </p:nvSpPr>
        <p:spPr>
          <a:xfrm>
            <a:off x="503568" y="1448779"/>
            <a:ext cx="180000" cy="18002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2" name="テキスト ボックス 8"/>
          <p:cNvSpPr txBox="1">
            <a:spLocks noChangeArrowheads="1"/>
          </p:cNvSpPr>
          <p:nvPr/>
        </p:nvSpPr>
        <p:spPr bwMode="auto">
          <a:xfrm>
            <a:off x="845776" y="1340768"/>
            <a:ext cx="24300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: </a:t>
            </a:r>
            <a:r>
              <a:rPr lang="en-US" altLang="ja-JP" sz="1800" dirty="0" smtClean="0"/>
              <a:t>Example </a:t>
            </a:r>
            <a:r>
              <a:rPr lang="en-US" altLang="ja-JP" sz="1800" dirty="0" err="1" smtClean="0"/>
              <a:t>RoAoA</a:t>
            </a:r>
            <a:endParaRPr lang="en-US" altLang="ja-JP" sz="1800" dirty="0"/>
          </a:p>
        </p:txBody>
      </p:sp>
      <p:sp>
        <p:nvSpPr>
          <p:cNvPr id="155" name="円/楕円 154"/>
          <p:cNvSpPr/>
          <p:nvPr/>
        </p:nvSpPr>
        <p:spPr>
          <a:xfrm>
            <a:off x="4464016" y="3398894"/>
            <a:ext cx="504000" cy="50405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7" name="円/楕円 156"/>
          <p:cNvSpPr/>
          <p:nvPr/>
        </p:nvSpPr>
        <p:spPr>
          <a:xfrm>
            <a:off x="6261058" y="4248216"/>
            <a:ext cx="504000" cy="50405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1" name="円/楕円 170"/>
          <p:cNvSpPr/>
          <p:nvPr/>
        </p:nvSpPr>
        <p:spPr>
          <a:xfrm>
            <a:off x="4453849" y="5386710"/>
            <a:ext cx="504000" cy="50405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3" name="円/楕円 172"/>
          <p:cNvSpPr/>
          <p:nvPr/>
        </p:nvSpPr>
        <p:spPr>
          <a:xfrm>
            <a:off x="2177703" y="4286746"/>
            <a:ext cx="504000" cy="50405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7332416" y="4108430"/>
            <a:ext cx="1200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>
                <a:cs typeface="Calibri"/>
              </a:rPr>
              <a:t>[</a:t>
            </a:r>
            <a:r>
              <a:rPr lang="en-US" altLang="ja-JP" dirty="0">
                <a:cs typeface="Calibri"/>
              </a:rPr>
              <a:t>φ</a:t>
            </a:r>
            <a:r>
              <a:rPr lang="en-US" altLang="ja-JP" dirty="0" smtClean="0">
                <a:cs typeface="Calibri"/>
              </a:rPr>
              <a:t>]</a:t>
            </a:r>
            <a:endParaRPr kumimoji="1" lang="ja-JP" altLang="en-US" dirty="0"/>
          </a:p>
        </p:txBody>
      </p:sp>
      <p:sp>
        <p:nvSpPr>
          <p:cNvPr id="2" name="四角形吹き出し 1"/>
          <p:cNvSpPr/>
          <p:nvPr/>
        </p:nvSpPr>
        <p:spPr>
          <a:xfrm>
            <a:off x="117448" y="2355613"/>
            <a:ext cx="3734471" cy="1295309"/>
          </a:xfrm>
          <a:prstGeom prst="wedgeRectCallout">
            <a:avLst>
              <a:gd name="adj1" fmla="val 12871"/>
              <a:gd name="adj2" fmla="val 11112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If the </a:t>
            </a:r>
            <a:r>
              <a:rPr lang="en-US" altLang="ja-JP" dirty="0" err="1" smtClean="0">
                <a:solidFill>
                  <a:srgbClr val="FF9900"/>
                </a:solidFill>
              </a:rPr>
              <a:t>RoAoA</a:t>
            </a:r>
            <a:endParaRPr lang="en-US" altLang="ja-JP" dirty="0">
              <a:solidFill>
                <a:srgbClr val="FF9900"/>
              </a:solidFill>
            </a:endParaRPr>
          </a:p>
          <a:p>
            <a:r>
              <a:rPr lang="en-US" altLang="ja-JP" dirty="0" smtClean="0">
                <a:solidFill>
                  <a:schemeClr val="tx1"/>
                </a:solidFill>
              </a:rPr>
              <a:t>is optimized for this, outside of this </a:t>
            </a:r>
            <a:r>
              <a:rPr lang="en-US" altLang="ja-JP" dirty="0" err="1" smtClean="0">
                <a:solidFill>
                  <a:srgbClr val="FF9900"/>
                </a:solidFill>
              </a:rPr>
              <a:t>RoAoA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kumimoji="1" lang="en-US" altLang="ja-JP" dirty="0" smtClean="0">
                <a:solidFill>
                  <a:schemeClr val="tx1"/>
                </a:solidFill>
              </a:rPr>
              <a:t>OTA sensitivity requirement may not be met .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1" name="円/楕円 30"/>
          <p:cNvSpPr/>
          <p:nvPr/>
        </p:nvSpPr>
        <p:spPr>
          <a:xfrm>
            <a:off x="3698393" y="4392091"/>
            <a:ext cx="827928" cy="79742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MS PGothic" pitchFamily="34" charset="-128"/>
              </a:rPr>
              <a:t>Reference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7171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 smtClean="0">
                <a:ea typeface="MS PGothic" pitchFamily="34" charset="-128"/>
              </a:rPr>
              <a:t>[1] </a:t>
            </a:r>
            <a:r>
              <a:rPr lang="en-GB" altLang="ja-JP" dirty="0"/>
              <a:t>R4-151203, “Way forward on OTA sensitivity specification”, Nokia Networks</a:t>
            </a:r>
            <a:endParaRPr lang="ja-JP" altLang="ja-JP" dirty="0" smtClean="0"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3150</TotalTime>
  <Words>548</Words>
  <Application>Microsoft Office PowerPoint</Application>
  <PresentationFormat>画面に合わせる (4:3)</PresentationFormat>
  <Paragraphs>44</Paragraphs>
  <Slides>8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​​テーマ</vt:lpstr>
      <vt:lpstr>WF for range of angle on OTA sensitivity</vt:lpstr>
      <vt:lpstr>Background</vt:lpstr>
      <vt:lpstr>Agreements in RAN4#75</vt:lpstr>
      <vt:lpstr>Agreements in RAN4#75 (for core requirement)</vt:lpstr>
      <vt:lpstr>WF(1/2)</vt:lpstr>
      <vt:lpstr>WF(2/2)</vt:lpstr>
      <vt:lpstr>Examples (2D steering case)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DCM(SO)</cp:lastModifiedBy>
  <cp:revision>213</cp:revision>
  <dcterms:created xsi:type="dcterms:W3CDTF">2014-04-03T00:17:36Z</dcterms:created>
  <dcterms:modified xsi:type="dcterms:W3CDTF">2015-05-29T04:48:28Z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1416503690</vt:lpwstr>
  </property>
</Properties>
</file>