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1"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86" autoAdjust="0"/>
    <p:restoredTop sz="94660"/>
  </p:normalViewPr>
  <p:slideViewPr>
    <p:cSldViewPr>
      <p:cViewPr varScale="1">
        <p:scale>
          <a:sx n="69" d="100"/>
          <a:sy n="69" d="100"/>
        </p:scale>
        <p:origin x="-12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2015/5/29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2015/5/29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2015/5/29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2015/5/29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2015/5/29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2015/5/29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2015/5/29</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2015/5/29</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2015/5/29</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2015/5/29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2015/5/29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2015/5/29</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&lt;#&gt;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23528" y="2130425"/>
            <a:ext cx="8424936" cy="1470025"/>
          </a:xfrm>
        </p:spPr>
        <p:txBody>
          <a:bodyPr/>
          <a:lstStyle/>
          <a:p>
            <a:r>
              <a:rPr kumimoji="1" lang="en-US" altLang="ja-JP" dirty="0" smtClean="0"/>
              <a:t>Way </a:t>
            </a:r>
            <a:r>
              <a:rPr kumimoji="1" lang="en-US" altLang="ja-JP" smtClean="0"/>
              <a:t>Forward on </a:t>
            </a:r>
            <a:r>
              <a:rPr kumimoji="1" lang="en-US" altLang="ja-JP" dirty="0" smtClean="0"/>
              <a:t>TRP/TRS discussion</a:t>
            </a:r>
            <a:endParaRPr kumimoji="1" lang="ja-JP" altLang="en-US" dirty="0"/>
          </a:p>
        </p:txBody>
      </p:sp>
      <p:sp>
        <p:nvSpPr>
          <p:cNvPr id="3" name="サブタイトル 2"/>
          <p:cNvSpPr>
            <a:spLocks noGrp="1"/>
          </p:cNvSpPr>
          <p:nvPr>
            <p:ph type="subTitle" idx="1"/>
          </p:nvPr>
        </p:nvSpPr>
        <p:spPr>
          <a:xfrm>
            <a:off x="611560" y="3886200"/>
            <a:ext cx="7992888" cy="1752600"/>
          </a:xfrm>
        </p:spPr>
        <p:txBody>
          <a:bodyPr>
            <a:normAutofit/>
          </a:bodyPr>
          <a:lstStyle/>
          <a:p>
            <a:pPr algn="l"/>
            <a:r>
              <a:rPr lang="en-US" altLang="ja-JP" sz="2400" b="1" dirty="0">
                <a:solidFill>
                  <a:schemeClr val="bg1">
                    <a:lumMod val="50000"/>
                  </a:schemeClr>
                </a:solidFill>
              </a:rPr>
              <a:t>Source</a:t>
            </a:r>
            <a:r>
              <a:rPr lang="ja-JP" altLang="en-US" sz="2400" b="1" dirty="0">
                <a:solidFill>
                  <a:schemeClr val="bg1">
                    <a:lumMod val="50000"/>
                  </a:schemeClr>
                </a:solidFill>
              </a:rPr>
              <a:t>：　　</a:t>
            </a:r>
            <a:r>
              <a:rPr lang="en-US" altLang="ja-JP" sz="2400" b="1" dirty="0">
                <a:solidFill>
                  <a:schemeClr val="bg1">
                    <a:lumMod val="50000"/>
                  </a:schemeClr>
                </a:solidFill>
              </a:rPr>
              <a:t>NTT DOCOMO, </a:t>
            </a:r>
            <a:r>
              <a:rPr lang="en-GB" altLang="ja-JP" sz="2400" b="1" dirty="0"/>
              <a:t>Intel Corporation, Nokia Networks, SGS Wireless</a:t>
            </a:r>
            <a:endParaRPr lang="en-US" altLang="ja-JP" sz="2400" b="1" dirty="0">
              <a:solidFill>
                <a:schemeClr val="bg1">
                  <a:lumMod val="50000"/>
                </a:schemeClr>
              </a:solidFill>
            </a:endParaRPr>
          </a:p>
          <a:p>
            <a:pPr algn="l"/>
            <a:r>
              <a:rPr lang="en-US" altLang="ja-JP" sz="2400" b="1" dirty="0">
                <a:solidFill>
                  <a:schemeClr val="bg1">
                    <a:lumMod val="50000"/>
                  </a:schemeClr>
                </a:solidFill>
              </a:rPr>
              <a:t>Agenda Item:	7.1.1</a:t>
            </a:r>
            <a:endParaRPr lang="ja-JP" altLang="ja-JP" sz="2400" b="1" dirty="0">
              <a:solidFill>
                <a:schemeClr val="bg1">
                  <a:lumMod val="50000"/>
                </a:schemeClr>
              </a:solidFill>
            </a:endParaRPr>
          </a:p>
          <a:p>
            <a:pPr algn="l"/>
            <a:r>
              <a:rPr lang="en-US" altLang="ja-JP" sz="2400" b="1" dirty="0">
                <a:solidFill>
                  <a:schemeClr val="bg1">
                    <a:lumMod val="50000"/>
                  </a:schemeClr>
                </a:solidFill>
              </a:rPr>
              <a:t>Document for: Approval </a:t>
            </a:r>
            <a:endParaRPr lang="ja-JP" altLang="ja-JP" sz="2400" b="1" dirty="0">
              <a:solidFill>
                <a:schemeClr val="bg1">
                  <a:lumMod val="50000"/>
                </a:schemeClr>
              </a:solidFill>
            </a:endParaRPr>
          </a:p>
        </p:txBody>
      </p:sp>
      <p:sp>
        <p:nvSpPr>
          <p:cNvPr id="4" name="正方形/長方形 3"/>
          <p:cNvSpPr/>
          <p:nvPr/>
        </p:nvSpPr>
        <p:spPr>
          <a:xfrm>
            <a:off x="7833" y="260648"/>
            <a:ext cx="9136167" cy="646331"/>
          </a:xfrm>
          <a:prstGeom prst="rect">
            <a:avLst/>
          </a:prstGeom>
        </p:spPr>
        <p:txBody>
          <a:bodyPr wrap="square">
            <a:spAutoFit/>
          </a:bodyPr>
          <a:lstStyle/>
          <a:p>
            <a:r>
              <a:rPr lang="ja-JP" altLang="ja-JP" b="1" dirty="0"/>
              <a:t>3GPP TSG-RAN WG4 #75 						</a:t>
            </a:r>
            <a:r>
              <a:rPr lang="ja-JP" altLang="en-US" b="1" dirty="0" smtClean="0"/>
              <a:t>　　　</a:t>
            </a:r>
            <a:r>
              <a:rPr lang="ja-JP" altLang="ja-JP" b="1" dirty="0" smtClean="0"/>
              <a:t>R4-15</a:t>
            </a:r>
            <a:r>
              <a:rPr lang="en-US" altLang="ja-JP" b="1" dirty="0" smtClean="0"/>
              <a:t>3731</a:t>
            </a:r>
            <a:endParaRPr lang="ja-JP" altLang="ja-JP" dirty="0"/>
          </a:p>
          <a:p>
            <a:r>
              <a:rPr lang="en-GB" altLang="ja-JP" b="1" dirty="0"/>
              <a:t>Fukuoka, Japan</a:t>
            </a:r>
            <a:r>
              <a:rPr lang="pt-BR" altLang="ja-JP" b="1" dirty="0"/>
              <a:t>, </a:t>
            </a:r>
            <a:r>
              <a:rPr lang="en-GB" altLang="ja-JP" b="1" dirty="0"/>
              <a:t>25</a:t>
            </a:r>
            <a:r>
              <a:rPr lang="en-GB" altLang="ja-JP" b="1" baseline="30000" dirty="0"/>
              <a:t>th</a:t>
            </a:r>
            <a:r>
              <a:rPr lang="en-GB" altLang="ja-JP" b="1" dirty="0"/>
              <a:t> – 29</a:t>
            </a:r>
            <a:r>
              <a:rPr lang="en-GB" altLang="ja-JP" b="1" baseline="30000" dirty="0"/>
              <a:t>th</a:t>
            </a:r>
            <a:r>
              <a:rPr lang="en-GB" altLang="ja-JP" b="1" dirty="0"/>
              <a:t>, May 2015</a:t>
            </a:r>
            <a:endParaRPr lang="ja-JP" altLang="ja-JP" dirty="0"/>
          </a:p>
        </p:txBody>
      </p:sp>
    </p:spTree>
    <p:extLst>
      <p:ext uri="{BB962C8B-B14F-4D97-AF65-F5344CB8AC3E}">
        <p14:creationId xmlns="" xmlns:p14="http://schemas.microsoft.com/office/powerpoint/2010/main" val="1384956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116632"/>
            <a:ext cx="8229600" cy="1143000"/>
          </a:xfrm>
        </p:spPr>
        <p:txBody>
          <a:bodyPr/>
          <a:lstStyle/>
          <a:p>
            <a:r>
              <a:rPr kumimoji="1" lang="en-US" altLang="ja-JP" dirty="0" smtClean="0"/>
              <a:t>Background</a:t>
            </a:r>
            <a:endParaRPr kumimoji="1" lang="ja-JP" altLang="en-US" dirty="0"/>
          </a:p>
        </p:txBody>
      </p:sp>
      <p:sp>
        <p:nvSpPr>
          <p:cNvPr id="3" name="コンテンツ プレースホルダー 2"/>
          <p:cNvSpPr>
            <a:spLocks noGrp="1"/>
          </p:cNvSpPr>
          <p:nvPr>
            <p:ph idx="1"/>
          </p:nvPr>
        </p:nvSpPr>
        <p:spPr>
          <a:xfrm>
            <a:off x="457200" y="1268760"/>
            <a:ext cx="8229600" cy="5472608"/>
          </a:xfrm>
        </p:spPr>
        <p:txBody>
          <a:bodyPr>
            <a:noAutofit/>
          </a:bodyPr>
          <a:lstStyle/>
          <a:p>
            <a:r>
              <a:rPr kumimoji="1" lang="en-US" altLang="ja-JP" sz="1800" dirty="0" smtClean="0"/>
              <a:t>In the past several meetings, UMTS TRP/TRS for BHH and LEE have been discussed. </a:t>
            </a:r>
          </a:p>
          <a:p>
            <a:r>
              <a:rPr lang="en-US" altLang="ja-JP" sz="1800" dirty="0" smtClean="0"/>
              <a:t>LTE requirement and some types of device are remained</a:t>
            </a:r>
            <a:r>
              <a:rPr lang="ja-JP" altLang="en-US" sz="1800" dirty="0"/>
              <a:t> </a:t>
            </a:r>
            <a:r>
              <a:rPr lang="en-US" altLang="ja-JP" sz="1800" dirty="0" smtClean="0"/>
              <a:t>without discussion. Below table is referred to GCF LS(R4-146601) </a:t>
            </a:r>
            <a:r>
              <a:rPr lang="en-US" altLang="ja-JP" sz="1800" dirty="0" smtClean="0">
                <a:solidFill>
                  <a:srgbClr val="FF0000"/>
                </a:solidFill>
              </a:rPr>
              <a:t>extracting</a:t>
            </a:r>
            <a:r>
              <a:rPr lang="en-US" altLang="ja-JP" sz="1800" dirty="0" smtClean="0"/>
              <a:t> only high priority test item. </a:t>
            </a:r>
            <a:endParaRPr kumimoji="1" lang="en-US" altLang="ja-JP" sz="1800" dirty="0" smtClean="0"/>
          </a:p>
          <a:p>
            <a:endParaRPr lang="en-US" altLang="ja-JP" sz="1800" dirty="0" smtClean="0"/>
          </a:p>
          <a:p>
            <a:endParaRPr lang="en-US" altLang="ja-JP" sz="1800" dirty="0"/>
          </a:p>
          <a:p>
            <a:endParaRPr lang="en-US" altLang="ja-JP" sz="1800" dirty="0" smtClean="0"/>
          </a:p>
          <a:p>
            <a:endParaRPr lang="en-US" altLang="ja-JP" sz="1800" dirty="0"/>
          </a:p>
          <a:p>
            <a:endParaRPr lang="en-US" altLang="ja-JP" sz="1800" dirty="0" smtClean="0"/>
          </a:p>
          <a:p>
            <a:endParaRPr lang="en-US" altLang="ja-JP" sz="1800" dirty="0"/>
          </a:p>
          <a:p>
            <a:endParaRPr lang="en-US" altLang="ja-JP" sz="1800" dirty="0" smtClean="0"/>
          </a:p>
          <a:p>
            <a:pPr marL="0" indent="0">
              <a:buNone/>
            </a:pPr>
            <a:endParaRPr lang="en-US" altLang="ja-JP" sz="1800" dirty="0"/>
          </a:p>
          <a:p>
            <a:endParaRPr kumimoji="1" lang="en-US" altLang="ja-JP" sz="1800" dirty="0" smtClean="0"/>
          </a:p>
          <a:p>
            <a:endParaRPr kumimoji="1" lang="en-US" altLang="ja-JP" sz="1800" dirty="0" smtClean="0"/>
          </a:p>
          <a:p>
            <a:r>
              <a:rPr kumimoji="1" lang="en-US" altLang="ja-JP" sz="1800" dirty="0" smtClean="0"/>
              <a:t>Considering time limit of the WI (Dec. 2015), it seems to be difficult to finalize on due time the discussion </a:t>
            </a:r>
            <a:r>
              <a:rPr lang="en-US" altLang="ja-JP" sz="1800" dirty="0" smtClean="0"/>
              <a:t>for </a:t>
            </a:r>
            <a:r>
              <a:rPr kumimoji="1" lang="en-US" altLang="ja-JP" sz="1800" dirty="0" smtClean="0"/>
              <a:t>all type of the devices.</a:t>
            </a:r>
          </a:p>
          <a:p>
            <a:r>
              <a:rPr lang="en-US" altLang="ja-JP" sz="1800" dirty="0" smtClean="0"/>
              <a:t>One of the reasons is that RAN4 does not have a framework for defining OTA TRP/TRS requirements.</a:t>
            </a:r>
            <a:endParaRPr kumimoji="1" lang="ja-JP" altLang="en-US" sz="1800" dirty="0"/>
          </a:p>
        </p:txBody>
      </p:sp>
      <p:graphicFrame>
        <p:nvGraphicFramePr>
          <p:cNvPr id="8" name="表 7"/>
          <p:cNvGraphicFramePr>
            <a:graphicFrameLocks noGrp="1"/>
          </p:cNvGraphicFramePr>
          <p:nvPr>
            <p:extLst>
              <p:ext uri="{D42A27DB-BD31-4B8C-83A1-F6EECF244321}">
                <p14:modId xmlns="" xmlns:p14="http://schemas.microsoft.com/office/powerpoint/2010/main" val="3045335145"/>
              </p:ext>
            </p:extLst>
          </p:nvPr>
        </p:nvGraphicFramePr>
        <p:xfrm>
          <a:off x="323528" y="2348880"/>
          <a:ext cx="8496943" cy="3108960"/>
        </p:xfrm>
        <a:graphic>
          <a:graphicData uri="http://schemas.openxmlformats.org/drawingml/2006/table">
            <a:tbl>
              <a:tblPr firstRow="1" firstCol="1" bandRow="1"/>
              <a:tblGrid>
                <a:gridCol w="2344159"/>
                <a:gridCol w="708939"/>
                <a:gridCol w="682906"/>
                <a:gridCol w="3076708"/>
                <a:gridCol w="1684231"/>
              </a:tblGrid>
              <a:tr h="432048">
                <a:tc>
                  <a:txBody>
                    <a:bodyPr/>
                    <a:lstStyle/>
                    <a:p>
                      <a:pPr>
                        <a:spcAft>
                          <a:spcPts val="0"/>
                        </a:spcAft>
                      </a:pPr>
                      <a:r>
                        <a:rPr lang="en-GB" sz="1200" b="1" dirty="0">
                          <a:solidFill>
                            <a:srgbClr val="000000"/>
                          </a:solidFill>
                          <a:effectLst/>
                          <a:latin typeface="Arial"/>
                          <a:ea typeface="Times New Roman"/>
                          <a:cs typeface="Times New Roman"/>
                        </a:rPr>
                        <a:t>Test Methods and Limits (both normative with pass/fail criteria and recommended)</a:t>
                      </a:r>
                      <a:endParaRPr lang="ja-JP" sz="1200" dirty="0">
                        <a:effectLst/>
                        <a:latin typeface="Times New Roman"/>
                        <a:ea typeface="Times New Roman"/>
                        <a:cs typeface="Times New Roman"/>
                      </a:endParaRPr>
                    </a:p>
                  </a:txBody>
                  <a:tcPr marL="67824" marR="67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7DEE8"/>
                    </a:solidFill>
                  </a:tcPr>
                </a:tc>
                <a:tc>
                  <a:txBody>
                    <a:bodyPr/>
                    <a:lstStyle/>
                    <a:p>
                      <a:pPr algn="ctr">
                        <a:spcAft>
                          <a:spcPts val="0"/>
                        </a:spcAft>
                      </a:pPr>
                      <a:r>
                        <a:rPr lang="en-GB" sz="1200" b="1" u="sng" dirty="0">
                          <a:solidFill>
                            <a:srgbClr val="000000"/>
                          </a:solidFill>
                          <a:effectLst/>
                          <a:latin typeface="Arial"/>
                          <a:ea typeface="Times New Roman"/>
                          <a:cs typeface="Times New Roman"/>
                        </a:rPr>
                        <a:t>RAT</a:t>
                      </a:r>
                      <a:endParaRPr lang="ja-JP" sz="1200" dirty="0">
                        <a:effectLst/>
                        <a:latin typeface="Times New Roman"/>
                        <a:ea typeface="Times New Roman"/>
                        <a:cs typeface="Times New Roman"/>
                      </a:endParaRPr>
                    </a:p>
                  </a:txBody>
                  <a:tcPr marL="67824" marR="67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7DEE8"/>
                    </a:solidFill>
                  </a:tcPr>
                </a:tc>
                <a:tc>
                  <a:txBody>
                    <a:bodyPr/>
                    <a:lstStyle/>
                    <a:p>
                      <a:pPr algn="ctr">
                        <a:spcAft>
                          <a:spcPts val="0"/>
                        </a:spcAft>
                      </a:pPr>
                      <a:r>
                        <a:rPr lang="en-GB" sz="1200" b="1" dirty="0">
                          <a:solidFill>
                            <a:srgbClr val="000000"/>
                          </a:solidFill>
                          <a:effectLst/>
                          <a:latin typeface="Arial"/>
                          <a:ea typeface="Times New Roman"/>
                          <a:cs typeface="Times New Roman"/>
                        </a:rPr>
                        <a:t>Priority</a:t>
                      </a:r>
                      <a:endParaRPr lang="ja-JP" sz="1200" dirty="0">
                        <a:effectLst/>
                        <a:latin typeface="Times New Roman"/>
                        <a:ea typeface="Times New Roman"/>
                        <a:cs typeface="Times New Roman"/>
                      </a:endParaRPr>
                    </a:p>
                  </a:txBody>
                  <a:tcPr marL="67824" marR="67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7DEE8"/>
                    </a:solidFill>
                  </a:tcPr>
                </a:tc>
                <a:tc>
                  <a:txBody>
                    <a:bodyPr/>
                    <a:lstStyle/>
                    <a:p>
                      <a:pPr>
                        <a:spcAft>
                          <a:spcPts val="0"/>
                        </a:spcAft>
                      </a:pPr>
                      <a:r>
                        <a:rPr lang="en-GB" sz="1200" b="1" dirty="0">
                          <a:solidFill>
                            <a:srgbClr val="000000"/>
                          </a:solidFill>
                          <a:effectLst/>
                          <a:latin typeface="Arial"/>
                          <a:ea typeface="Times New Roman"/>
                          <a:cs typeface="Times New Roman"/>
                        </a:rPr>
                        <a:t>Test Requirement</a:t>
                      </a:r>
                      <a:endParaRPr lang="ja-JP" sz="1200" dirty="0">
                        <a:effectLst/>
                        <a:latin typeface="Times New Roman"/>
                        <a:ea typeface="Times New Roman"/>
                        <a:cs typeface="Times New Roman"/>
                      </a:endParaRPr>
                    </a:p>
                  </a:txBody>
                  <a:tcPr marL="67824" marR="67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7DEE8"/>
                    </a:solidFill>
                  </a:tcPr>
                </a:tc>
                <a:tc>
                  <a:txBody>
                    <a:bodyPr/>
                    <a:lstStyle/>
                    <a:p>
                      <a:pPr>
                        <a:spcAft>
                          <a:spcPts val="0"/>
                        </a:spcAft>
                      </a:pPr>
                      <a:r>
                        <a:rPr lang="en-US" altLang="ja-JP" sz="1200" b="1" dirty="0" smtClean="0">
                          <a:effectLst/>
                          <a:latin typeface="Times New Roman"/>
                          <a:ea typeface="Times New Roman"/>
                          <a:cs typeface="Times New Roman"/>
                        </a:rPr>
                        <a:t>Situation in 3GPP</a:t>
                      </a:r>
                      <a:endParaRPr lang="ja-JP" sz="1200" b="1" dirty="0">
                        <a:effectLst/>
                        <a:latin typeface="Times New Roman"/>
                        <a:ea typeface="Times New Roman"/>
                        <a:cs typeface="Times New Roman"/>
                      </a:endParaRPr>
                    </a:p>
                  </a:txBody>
                  <a:tcPr marL="67824" marR="67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7DEE8"/>
                    </a:solidFill>
                  </a:tcPr>
                </a:tc>
              </a:tr>
              <a:tr h="288032">
                <a:tc>
                  <a:txBody>
                    <a:bodyPr/>
                    <a:lstStyle/>
                    <a:p>
                      <a:pPr>
                        <a:spcAft>
                          <a:spcPts val="0"/>
                        </a:spcAft>
                      </a:pPr>
                      <a:r>
                        <a:rPr lang="en-GB" sz="1200">
                          <a:solidFill>
                            <a:srgbClr val="000000"/>
                          </a:solidFill>
                          <a:effectLst/>
                          <a:latin typeface="Arial"/>
                          <a:ea typeface="Times New Roman"/>
                          <a:cs typeface="Times New Roman"/>
                        </a:rPr>
                        <a:t>For handheld devices supporting voice and width &lt; 72 mm</a:t>
                      </a:r>
                      <a:endParaRPr lang="ja-JP" sz="1200">
                        <a:effectLst/>
                        <a:latin typeface="Times New Roman"/>
                        <a:ea typeface="Times New Roman"/>
                        <a:cs typeface="Times New Roman"/>
                      </a:endParaRPr>
                    </a:p>
                  </a:txBody>
                  <a:tcPr marL="67824" marR="67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b="1">
                          <a:solidFill>
                            <a:srgbClr val="000000"/>
                          </a:solidFill>
                          <a:effectLst/>
                          <a:latin typeface="Arial"/>
                          <a:ea typeface="Times New Roman"/>
                          <a:cs typeface="Times New Roman"/>
                        </a:rPr>
                        <a:t>E-UTRA</a:t>
                      </a:r>
                      <a:endParaRPr lang="ja-JP" sz="1200">
                        <a:effectLst/>
                        <a:latin typeface="Times New Roman"/>
                        <a:ea typeface="Times New Roman"/>
                        <a:cs typeface="Times New Roman"/>
                      </a:endParaRPr>
                    </a:p>
                  </a:txBody>
                  <a:tcPr marL="67824" marR="67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b="1">
                          <a:solidFill>
                            <a:srgbClr val="000000"/>
                          </a:solidFill>
                          <a:effectLst/>
                          <a:latin typeface="Arial"/>
                          <a:ea typeface="Times New Roman"/>
                          <a:cs typeface="Times New Roman"/>
                        </a:rPr>
                        <a:t>1</a:t>
                      </a:r>
                      <a:endParaRPr lang="ja-JP" sz="1200">
                        <a:effectLst/>
                        <a:latin typeface="Times New Roman"/>
                        <a:ea typeface="Times New Roman"/>
                        <a:cs typeface="Times New Roman"/>
                      </a:endParaRPr>
                    </a:p>
                  </a:txBody>
                  <a:tcPr marL="67824" marR="67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a:ea typeface="Times New Roman"/>
                          <a:cs typeface="Times New Roman"/>
                        </a:rPr>
                        <a:t>Talk mode	BHHR/L</a:t>
                      </a:r>
                      <a:endParaRPr lang="ja-JP" sz="1200" dirty="0">
                        <a:effectLst/>
                        <a:latin typeface="Times New Roman"/>
                        <a:ea typeface="Times New Roman"/>
                        <a:cs typeface="Times New Roman"/>
                      </a:endParaRPr>
                    </a:p>
                    <a:p>
                      <a:pPr>
                        <a:spcAft>
                          <a:spcPts val="0"/>
                        </a:spcAft>
                      </a:pPr>
                      <a:r>
                        <a:rPr lang="en-GB" sz="1200" dirty="0">
                          <a:solidFill>
                            <a:srgbClr val="000000"/>
                          </a:solidFill>
                          <a:effectLst/>
                          <a:latin typeface="Arial"/>
                          <a:ea typeface="Times New Roman"/>
                          <a:cs typeface="Times New Roman"/>
                        </a:rPr>
                        <a:t>Browsing mode	HR/L</a:t>
                      </a:r>
                      <a:endParaRPr lang="ja-JP" sz="1200" dirty="0">
                        <a:effectLst/>
                        <a:latin typeface="Times New Roman"/>
                        <a:ea typeface="Times New Roman"/>
                        <a:cs typeface="Times New Roman"/>
                      </a:endParaRPr>
                    </a:p>
                  </a:txBody>
                  <a:tcPr marL="67824" marR="67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altLang="ja-JP" sz="1200" b="1" dirty="0" smtClean="0">
                          <a:solidFill>
                            <a:srgbClr val="FF0000"/>
                          </a:solidFill>
                          <a:effectLst/>
                          <a:latin typeface="Times New Roman"/>
                          <a:ea typeface="Times New Roman"/>
                          <a:cs typeface="Times New Roman"/>
                        </a:rPr>
                        <a:t>Both</a:t>
                      </a:r>
                      <a:r>
                        <a:rPr lang="en-US" altLang="ja-JP" sz="1200" b="1" baseline="0" dirty="0" smtClean="0">
                          <a:solidFill>
                            <a:srgbClr val="FF0000"/>
                          </a:solidFill>
                          <a:effectLst/>
                          <a:latin typeface="Times New Roman"/>
                          <a:ea typeface="Times New Roman"/>
                          <a:cs typeface="Times New Roman"/>
                        </a:rPr>
                        <a:t> are </a:t>
                      </a:r>
                      <a:r>
                        <a:rPr lang="en-US" altLang="ja-JP" sz="1200" b="1" dirty="0" smtClean="0">
                          <a:solidFill>
                            <a:srgbClr val="FF0000"/>
                          </a:solidFill>
                          <a:effectLst/>
                          <a:latin typeface="Times New Roman"/>
                          <a:ea typeface="Times New Roman"/>
                          <a:cs typeface="Times New Roman"/>
                        </a:rPr>
                        <a:t>not</a:t>
                      </a:r>
                      <a:r>
                        <a:rPr lang="en-US" altLang="ja-JP" sz="1200" b="1" baseline="0" dirty="0" smtClean="0">
                          <a:solidFill>
                            <a:srgbClr val="FF0000"/>
                          </a:solidFill>
                          <a:effectLst/>
                          <a:latin typeface="Times New Roman"/>
                          <a:ea typeface="Times New Roman"/>
                          <a:cs typeface="Times New Roman"/>
                        </a:rPr>
                        <a:t> discussed </a:t>
                      </a:r>
                      <a:endParaRPr lang="ja-JP" sz="1200" b="1" dirty="0">
                        <a:solidFill>
                          <a:srgbClr val="FF0000"/>
                        </a:solidFill>
                        <a:effectLst/>
                        <a:latin typeface="Times New Roman"/>
                        <a:ea typeface="Times New Roman"/>
                        <a:cs typeface="Times New Roman"/>
                      </a:endParaRPr>
                    </a:p>
                  </a:txBody>
                  <a:tcPr marL="67824" marR="67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a:spcAft>
                          <a:spcPts val="0"/>
                        </a:spcAft>
                      </a:pPr>
                      <a:r>
                        <a:rPr lang="en-GB" sz="1200" dirty="0">
                          <a:solidFill>
                            <a:srgbClr val="000000"/>
                          </a:solidFill>
                          <a:effectLst/>
                          <a:latin typeface="Arial"/>
                          <a:ea typeface="Times New Roman"/>
                          <a:cs typeface="Times New Roman"/>
                        </a:rPr>
                        <a:t>For handheld devices supporting voice and width &lt; 72 mm </a:t>
                      </a:r>
                      <a:endParaRPr lang="ja-JP" sz="1200" dirty="0">
                        <a:effectLst/>
                        <a:latin typeface="Times New Roman"/>
                        <a:ea typeface="Times New Roman"/>
                        <a:cs typeface="Times New Roman"/>
                      </a:endParaRPr>
                    </a:p>
                  </a:txBody>
                  <a:tcPr marL="67824" marR="67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b="1">
                          <a:solidFill>
                            <a:srgbClr val="000000"/>
                          </a:solidFill>
                          <a:effectLst/>
                          <a:latin typeface="Arial"/>
                          <a:ea typeface="Times New Roman"/>
                          <a:cs typeface="Times New Roman"/>
                        </a:rPr>
                        <a:t>UTRA</a:t>
                      </a:r>
                      <a:endParaRPr lang="ja-JP" sz="1200">
                        <a:effectLst/>
                        <a:latin typeface="Times New Roman"/>
                        <a:ea typeface="Times New Roman"/>
                        <a:cs typeface="Times New Roman"/>
                      </a:endParaRPr>
                    </a:p>
                  </a:txBody>
                  <a:tcPr marL="67824" marR="67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b="1">
                          <a:solidFill>
                            <a:srgbClr val="000000"/>
                          </a:solidFill>
                          <a:effectLst/>
                          <a:latin typeface="Arial"/>
                          <a:ea typeface="Times New Roman"/>
                          <a:cs typeface="Times New Roman"/>
                        </a:rPr>
                        <a:t>1</a:t>
                      </a:r>
                      <a:endParaRPr lang="ja-JP" sz="1200">
                        <a:effectLst/>
                        <a:latin typeface="Times New Roman"/>
                        <a:ea typeface="Times New Roman"/>
                        <a:cs typeface="Times New Roman"/>
                      </a:endParaRPr>
                    </a:p>
                  </a:txBody>
                  <a:tcPr marL="67824" marR="67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a:ea typeface="Times New Roman"/>
                          <a:cs typeface="Times New Roman"/>
                        </a:rPr>
                        <a:t>Talk mode	BHHR/L</a:t>
                      </a:r>
                      <a:endParaRPr lang="ja-JP" sz="1200" dirty="0">
                        <a:effectLst/>
                        <a:latin typeface="Times New Roman"/>
                        <a:ea typeface="Times New Roman"/>
                        <a:cs typeface="Times New Roman"/>
                      </a:endParaRPr>
                    </a:p>
                    <a:p>
                      <a:pPr>
                        <a:spcAft>
                          <a:spcPts val="0"/>
                        </a:spcAft>
                      </a:pPr>
                      <a:r>
                        <a:rPr lang="en-GB" sz="1200" dirty="0">
                          <a:solidFill>
                            <a:srgbClr val="000000"/>
                          </a:solidFill>
                          <a:effectLst/>
                          <a:latin typeface="Arial"/>
                          <a:ea typeface="Times New Roman"/>
                          <a:cs typeface="Times New Roman"/>
                        </a:rPr>
                        <a:t>Browsing mode	HR/L</a:t>
                      </a:r>
                      <a:endParaRPr lang="ja-JP" sz="1200" dirty="0">
                        <a:effectLst/>
                        <a:latin typeface="Times New Roman"/>
                        <a:ea typeface="Times New Roman"/>
                        <a:cs typeface="Times New Roman"/>
                      </a:endParaRPr>
                    </a:p>
                  </a:txBody>
                  <a:tcPr marL="67824" marR="67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altLang="ja-JP" sz="1200" b="1" dirty="0" smtClean="0">
                          <a:solidFill>
                            <a:srgbClr val="0000FF"/>
                          </a:solidFill>
                          <a:effectLst/>
                          <a:latin typeface="Times New Roman"/>
                          <a:ea typeface="Times New Roman"/>
                          <a:cs typeface="Times New Roman"/>
                        </a:rPr>
                        <a:t>BHH is under discussion</a:t>
                      </a:r>
                    </a:p>
                    <a:p>
                      <a:pPr>
                        <a:spcAft>
                          <a:spcPts val="0"/>
                        </a:spcAft>
                      </a:pPr>
                      <a:r>
                        <a:rPr lang="en-US" altLang="ja-JP" sz="1200" b="1" dirty="0" smtClean="0">
                          <a:solidFill>
                            <a:srgbClr val="FF0000"/>
                          </a:solidFill>
                          <a:effectLst/>
                          <a:latin typeface="Times New Roman"/>
                          <a:ea typeface="Times New Roman"/>
                          <a:cs typeface="Times New Roman"/>
                        </a:rPr>
                        <a:t>Browsing is not discussed</a:t>
                      </a:r>
                      <a:endParaRPr lang="ja-JP" sz="1200" b="1" dirty="0">
                        <a:solidFill>
                          <a:srgbClr val="FF0000"/>
                        </a:solidFill>
                        <a:effectLst/>
                        <a:latin typeface="Times New Roman"/>
                        <a:ea typeface="Times New Roman"/>
                        <a:cs typeface="Times New Roman"/>
                      </a:endParaRPr>
                    </a:p>
                  </a:txBody>
                  <a:tcPr marL="67824" marR="67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16">
                <a:tc>
                  <a:txBody>
                    <a:bodyPr/>
                    <a:lstStyle/>
                    <a:p>
                      <a:pPr>
                        <a:spcAft>
                          <a:spcPts val="0"/>
                        </a:spcAft>
                      </a:pPr>
                      <a:r>
                        <a:rPr lang="en-GB" sz="1200">
                          <a:solidFill>
                            <a:srgbClr val="000000"/>
                          </a:solidFill>
                          <a:effectLst/>
                          <a:latin typeface="Arial"/>
                          <a:ea typeface="Times New Roman"/>
                          <a:cs typeface="Times New Roman"/>
                        </a:rPr>
                        <a:t>For data-centric devices</a:t>
                      </a:r>
                      <a:endParaRPr lang="ja-JP" sz="1200">
                        <a:effectLst/>
                        <a:latin typeface="Times New Roman"/>
                        <a:ea typeface="Times New Roman"/>
                        <a:cs typeface="Times New Roman"/>
                      </a:endParaRPr>
                    </a:p>
                  </a:txBody>
                  <a:tcPr marL="67824" marR="67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b="1">
                          <a:solidFill>
                            <a:srgbClr val="000000"/>
                          </a:solidFill>
                          <a:effectLst/>
                          <a:latin typeface="Arial"/>
                          <a:ea typeface="Times New Roman"/>
                          <a:cs typeface="Times New Roman"/>
                        </a:rPr>
                        <a:t>E-UTRA</a:t>
                      </a:r>
                      <a:endParaRPr lang="ja-JP" sz="1200">
                        <a:effectLst/>
                        <a:latin typeface="Times New Roman"/>
                        <a:ea typeface="Times New Roman"/>
                        <a:cs typeface="Times New Roman"/>
                      </a:endParaRPr>
                    </a:p>
                  </a:txBody>
                  <a:tcPr marL="67824" marR="67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b="1">
                          <a:solidFill>
                            <a:srgbClr val="000000"/>
                          </a:solidFill>
                          <a:effectLst/>
                          <a:latin typeface="Arial"/>
                          <a:ea typeface="Times New Roman"/>
                          <a:cs typeface="Times New Roman"/>
                        </a:rPr>
                        <a:t>1</a:t>
                      </a:r>
                      <a:endParaRPr lang="ja-JP" sz="1200">
                        <a:effectLst/>
                        <a:latin typeface="Times New Roman"/>
                        <a:ea typeface="Times New Roman"/>
                        <a:cs typeface="Times New Roman"/>
                      </a:endParaRPr>
                    </a:p>
                  </a:txBody>
                  <a:tcPr marL="67824" marR="67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spcAft>
                          <a:spcPts val="0"/>
                        </a:spcAft>
                      </a:pPr>
                      <a:r>
                        <a:rPr lang="en-GB" sz="1200" dirty="0">
                          <a:solidFill>
                            <a:srgbClr val="000000"/>
                          </a:solidFill>
                          <a:effectLst/>
                          <a:latin typeface="Arial"/>
                          <a:ea typeface="Times New Roman"/>
                          <a:cs typeface="Times New Roman"/>
                        </a:rPr>
                        <a:t>Free Space measurements for  Notebook LEE and Tablet </a:t>
                      </a:r>
                      <a:r>
                        <a:rPr lang="en-GB" sz="1200" dirty="0" smtClean="0">
                          <a:solidFill>
                            <a:srgbClr val="000000"/>
                          </a:solidFill>
                          <a:effectLst/>
                          <a:latin typeface="Arial"/>
                          <a:ea typeface="Times New Roman"/>
                          <a:cs typeface="Times New Roman"/>
                        </a:rPr>
                        <a:t>LEE</a:t>
                      </a:r>
                      <a:endParaRPr lang="ja-JP" sz="1200" dirty="0">
                        <a:effectLst/>
                        <a:latin typeface="Times New Roman"/>
                        <a:ea typeface="Times New Roman"/>
                        <a:cs typeface="Times New Roman"/>
                      </a:endParaRPr>
                    </a:p>
                    <a:p>
                      <a:pPr>
                        <a:spcAft>
                          <a:spcPts val="0"/>
                        </a:spcAft>
                      </a:pPr>
                      <a:r>
                        <a:rPr lang="en-GB" sz="1200" dirty="0">
                          <a:solidFill>
                            <a:srgbClr val="000000"/>
                          </a:solidFill>
                          <a:effectLst/>
                          <a:latin typeface="Arial"/>
                          <a:ea typeface="Times New Roman"/>
                          <a:cs typeface="Times New Roman"/>
                        </a:rPr>
                        <a:t>Free Space measurements (with ground plane phantom) for </a:t>
                      </a:r>
                      <a:r>
                        <a:rPr lang="en-GB" sz="1200" dirty="0" smtClean="0">
                          <a:solidFill>
                            <a:srgbClr val="000000"/>
                          </a:solidFill>
                          <a:effectLst/>
                          <a:latin typeface="Arial"/>
                          <a:ea typeface="Times New Roman"/>
                          <a:cs typeface="Times New Roman"/>
                        </a:rPr>
                        <a:t>LME</a:t>
                      </a:r>
                      <a:endParaRPr lang="ja-JP" sz="1200" dirty="0">
                        <a:effectLst/>
                        <a:latin typeface="Times New Roman"/>
                        <a:ea typeface="Times New Roman"/>
                        <a:cs typeface="Times New Roman"/>
                      </a:endParaRPr>
                    </a:p>
                    <a:p>
                      <a:pPr>
                        <a:spcAft>
                          <a:spcPts val="0"/>
                        </a:spcAft>
                      </a:pPr>
                      <a:r>
                        <a:rPr lang="en-GB" sz="1200" dirty="0">
                          <a:solidFill>
                            <a:srgbClr val="000000"/>
                          </a:solidFill>
                          <a:effectLst/>
                          <a:latin typeface="Arial"/>
                          <a:ea typeface="Times New Roman"/>
                          <a:cs typeface="Times New Roman"/>
                        </a:rPr>
                        <a:t>In addition, GCF requires RAN4 to develop a Test Specification or guideline for generic data centric devices, e.g.M2M device, SD Card Modem, etc.</a:t>
                      </a:r>
                      <a:endParaRPr lang="ja-JP" sz="1200" dirty="0">
                        <a:effectLst/>
                        <a:latin typeface="Times New Roman"/>
                        <a:ea typeface="Times New Roman"/>
                        <a:cs typeface="Times New Roman"/>
                      </a:endParaRPr>
                    </a:p>
                  </a:txBody>
                  <a:tcPr marL="67824" marR="67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spcAft>
                          <a:spcPts val="0"/>
                        </a:spcAft>
                      </a:pPr>
                      <a:r>
                        <a:rPr lang="en-US" altLang="ja-JP" sz="1200" b="1" dirty="0" smtClean="0">
                          <a:effectLst/>
                          <a:latin typeface="Times New Roman"/>
                          <a:ea typeface="Times New Roman"/>
                          <a:cs typeface="Times New Roman"/>
                        </a:rPr>
                        <a:t>UMTS: </a:t>
                      </a:r>
                      <a:r>
                        <a:rPr lang="en-US" altLang="ja-JP" sz="1200" b="1" dirty="0" smtClean="0">
                          <a:solidFill>
                            <a:srgbClr val="0000FF"/>
                          </a:solidFill>
                          <a:effectLst/>
                          <a:latin typeface="Times New Roman"/>
                          <a:ea typeface="Times New Roman"/>
                          <a:cs typeface="Times New Roman"/>
                        </a:rPr>
                        <a:t>Notebook LEE is Fin..</a:t>
                      </a:r>
                    </a:p>
                    <a:p>
                      <a:pPr>
                        <a:spcAft>
                          <a:spcPts val="0"/>
                        </a:spcAft>
                      </a:pPr>
                      <a:r>
                        <a:rPr lang="en-US" altLang="ja-JP" sz="1200" b="1" dirty="0" smtClean="0">
                          <a:solidFill>
                            <a:srgbClr val="FF0000"/>
                          </a:solidFill>
                          <a:effectLst/>
                          <a:latin typeface="Times New Roman"/>
                          <a:ea typeface="Times New Roman"/>
                          <a:cs typeface="Times New Roman"/>
                        </a:rPr>
                        <a:t>LME</a:t>
                      </a:r>
                      <a:r>
                        <a:rPr lang="en-US" altLang="ja-JP" sz="1200" b="1" baseline="0" dirty="0" smtClean="0">
                          <a:solidFill>
                            <a:srgbClr val="FF0000"/>
                          </a:solidFill>
                          <a:effectLst/>
                          <a:latin typeface="Times New Roman"/>
                          <a:ea typeface="Times New Roman"/>
                          <a:cs typeface="Times New Roman"/>
                        </a:rPr>
                        <a:t> and Tablet LEE are not discussed.</a:t>
                      </a:r>
                    </a:p>
                    <a:p>
                      <a:pPr>
                        <a:spcAft>
                          <a:spcPts val="0"/>
                        </a:spcAft>
                      </a:pPr>
                      <a:endParaRPr lang="en-US" altLang="ja-JP" sz="1200" b="1" baseline="0" dirty="0" smtClean="0">
                        <a:solidFill>
                          <a:srgbClr val="FF0000"/>
                        </a:solidFill>
                        <a:effectLst/>
                        <a:latin typeface="Times New Roman"/>
                        <a:ea typeface="Times New Roman"/>
                        <a:cs typeface="Times New Roman"/>
                      </a:endParaRPr>
                    </a:p>
                    <a:p>
                      <a:pPr>
                        <a:spcAft>
                          <a:spcPts val="0"/>
                        </a:spcAft>
                      </a:pPr>
                      <a:r>
                        <a:rPr lang="en-US" altLang="ja-JP" sz="1200" b="1" baseline="0" dirty="0" smtClean="0">
                          <a:solidFill>
                            <a:srgbClr val="FF0000"/>
                          </a:solidFill>
                          <a:effectLst/>
                          <a:latin typeface="Times New Roman"/>
                          <a:ea typeface="Times New Roman"/>
                          <a:cs typeface="Times New Roman"/>
                        </a:rPr>
                        <a:t>LTE: all of them are not discussed.</a:t>
                      </a:r>
                      <a:endParaRPr lang="ja-JP" sz="1200" b="1" dirty="0">
                        <a:solidFill>
                          <a:srgbClr val="FF0000"/>
                        </a:solidFill>
                        <a:effectLst/>
                        <a:latin typeface="Times New Roman"/>
                        <a:ea typeface="Times New Roman"/>
                        <a:cs typeface="Times New Roman"/>
                      </a:endParaRPr>
                    </a:p>
                  </a:txBody>
                  <a:tcPr marL="67824" marR="678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8112">
                <a:tc>
                  <a:txBody>
                    <a:bodyPr/>
                    <a:lstStyle/>
                    <a:p>
                      <a:pPr>
                        <a:spcAft>
                          <a:spcPts val="0"/>
                        </a:spcAft>
                      </a:pPr>
                      <a:r>
                        <a:rPr lang="en-GB" sz="1200" dirty="0">
                          <a:solidFill>
                            <a:srgbClr val="000000"/>
                          </a:solidFill>
                          <a:effectLst/>
                          <a:latin typeface="Arial"/>
                          <a:ea typeface="Times New Roman"/>
                          <a:cs typeface="Times New Roman"/>
                        </a:rPr>
                        <a:t>For </a:t>
                      </a:r>
                      <a:r>
                        <a:rPr lang="en-GB" sz="1200" dirty="0" smtClean="0">
                          <a:solidFill>
                            <a:srgbClr val="000000"/>
                          </a:solidFill>
                          <a:effectLst/>
                          <a:latin typeface="Arial"/>
                          <a:ea typeface="Times New Roman"/>
                          <a:cs typeface="Times New Roman"/>
                        </a:rPr>
                        <a:t>data-centric </a:t>
                      </a:r>
                      <a:r>
                        <a:rPr lang="en-GB" sz="1200" dirty="0">
                          <a:solidFill>
                            <a:srgbClr val="000000"/>
                          </a:solidFill>
                          <a:effectLst/>
                          <a:latin typeface="Arial"/>
                          <a:ea typeface="Times New Roman"/>
                          <a:cs typeface="Times New Roman"/>
                        </a:rPr>
                        <a:t>devices</a:t>
                      </a:r>
                      <a:endParaRPr lang="ja-JP" sz="1200" dirty="0">
                        <a:effectLst/>
                        <a:latin typeface="Times New Roman"/>
                        <a:ea typeface="Times New Roman"/>
                        <a:cs typeface="Times New Roman"/>
                      </a:endParaRPr>
                    </a:p>
                  </a:txBody>
                  <a:tcPr marL="67824" marR="67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b="1">
                          <a:solidFill>
                            <a:srgbClr val="000000"/>
                          </a:solidFill>
                          <a:effectLst/>
                          <a:latin typeface="Arial"/>
                          <a:ea typeface="Times New Roman"/>
                          <a:cs typeface="Times New Roman"/>
                        </a:rPr>
                        <a:t>UTRA</a:t>
                      </a:r>
                      <a:endParaRPr lang="ja-JP" sz="1200">
                        <a:effectLst/>
                        <a:latin typeface="Times New Roman"/>
                        <a:ea typeface="Times New Roman"/>
                        <a:cs typeface="Times New Roman"/>
                      </a:endParaRPr>
                    </a:p>
                  </a:txBody>
                  <a:tcPr marL="67824" marR="67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b="1" dirty="0">
                          <a:solidFill>
                            <a:srgbClr val="000000"/>
                          </a:solidFill>
                          <a:effectLst/>
                          <a:latin typeface="Arial"/>
                          <a:ea typeface="Times New Roman"/>
                          <a:cs typeface="Times New Roman"/>
                        </a:rPr>
                        <a:t>1</a:t>
                      </a:r>
                      <a:endParaRPr lang="ja-JP" sz="1200" dirty="0">
                        <a:effectLst/>
                        <a:latin typeface="Times New Roman"/>
                        <a:ea typeface="Times New Roman"/>
                        <a:cs typeface="Times New Roman"/>
                      </a:endParaRPr>
                    </a:p>
                  </a:txBody>
                  <a:tcPr marL="67824" marR="678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r>
            </a:tbl>
          </a:graphicData>
        </a:graphic>
      </p:graphicFrame>
      <p:sp>
        <p:nvSpPr>
          <p:cNvPr id="9" name="Rectangle 3"/>
          <p:cNvSpPr>
            <a:spLocks noChangeArrowheads="1"/>
          </p:cNvSpPr>
          <p:nvPr/>
        </p:nvSpPr>
        <p:spPr bwMode="auto">
          <a:xfrm>
            <a:off x="1593850" y="1450975"/>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ja-JP" altLang="ja-JP" sz="1800" b="0" i="0" u="none" strike="noStrike" cap="none" normalizeH="0" baseline="0" smtClean="0">
              <a:ln>
                <a:noFill/>
              </a:ln>
              <a:solidFill>
                <a:schemeClr val="tx1"/>
              </a:solidFill>
              <a:effectLst/>
              <a:latin typeface="Arial" pitchFamily="34" charset="0"/>
              <a:ea typeface="ＭＳ Ｐゴシック" pitchFamily="50" charset="-128"/>
              <a:cs typeface="ＭＳ Ｐゴシック" pitchFamily="50" charset="-128"/>
            </a:endParaRPr>
          </a:p>
        </p:txBody>
      </p:sp>
    </p:spTree>
    <p:extLst>
      <p:ext uri="{BB962C8B-B14F-4D97-AF65-F5344CB8AC3E}">
        <p14:creationId xmlns="" xmlns:p14="http://schemas.microsoft.com/office/powerpoint/2010/main" val="1352760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25760"/>
            <a:ext cx="8229600" cy="1143000"/>
          </a:xfrm>
        </p:spPr>
        <p:txBody>
          <a:bodyPr/>
          <a:lstStyle/>
          <a:p>
            <a:r>
              <a:rPr kumimoji="1" lang="en-US" altLang="ja-JP" dirty="0" smtClean="0"/>
              <a:t>Way forward 1/3</a:t>
            </a:r>
            <a:endParaRPr kumimoji="1" lang="ja-JP" altLang="en-US" dirty="0"/>
          </a:p>
        </p:txBody>
      </p:sp>
      <p:sp>
        <p:nvSpPr>
          <p:cNvPr id="3" name="コンテンツ プレースホルダー 2"/>
          <p:cNvSpPr>
            <a:spLocks noGrp="1"/>
          </p:cNvSpPr>
          <p:nvPr>
            <p:ph idx="1"/>
          </p:nvPr>
        </p:nvSpPr>
        <p:spPr>
          <a:xfrm>
            <a:off x="107504" y="1556792"/>
            <a:ext cx="9036496" cy="5184576"/>
          </a:xfrm>
        </p:spPr>
        <p:txBody>
          <a:bodyPr>
            <a:noAutofit/>
          </a:bodyPr>
          <a:lstStyle/>
          <a:p>
            <a:r>
              <a:rPr lang="en-US" altLang="ja-JP" sz="2000" dirty="0" smtClean="0">
                <a:ea typeface="MS PGothic" pitchFamily="34" charset="-128"/>
              </a:rPr>
              <a:t>OTA TRP/TRS </a:t>
            </a:r>
            <a:r>
              <a:rPr lang="en-US" altLang="ja-JP" sz="2000" dirty="0">
                <a:ea typeface="MS PGothic" pitchFamily="34" charset="-128"/>
              </a:rPr>
              <a:t>r</a:t>
            </a:r>
            <a:r>
              <a:rPr lang="en-US" altLang="ja-JP" sz="2000" dirty="0" smtClean="0">
                <a:ea typeface="MS PGothic" pitchFamily="34" charset="-128"/>
              </a:rPr>
              <a:t>equirements </a:t>
            </a:r>
            <a:r>
              <a:rPr lang="en-US" altLang="ja-JP" sz="2000" dirty="0">
                <a:ea typeface="MS PGothic" pitchFamily="34" charset="-128"/>
              </a:rPr>
              <a:t>are derived from measurements of real and commercial devices. No estimations, and no </a:t>
            </a:r>
            <a:r>
              <a:rPr lang="en-US" altLang="ja-JP" sz="2000" dirty="0" smtClean="0">
                <a:ea typeface="MS PGothic" pitchFamily="34" charset="-128"/>
              </a:rPr>
              <a:t>prototypes.</a:t>
            </a:r>
            <a:endParaRPr lang="en-US" altLang="ja-JP" sz="2000" dirty="0">
              <a:ea typeface="MS PGothic" pitchFamily="34" charset="-128"/>
            </a:endParaRPr>
          </a:p>
          <a:p>
            <a:r>
              <a:rPr lang="en-US" altLang="ja-JP" sz="2000" dirty="0">
                <a:ea typeface="MS PGothic" pitchFamily="34" charset="-128"/>
              </a:rPr>
              <a:t>For a given frequency band, data should be comprised of measurements of devices intended for different markets where such given frequency band is considered roaming and also data for </a:t>
            </a:r>
            <a:r>
              <a:rPr lang="en-US" altLang="ja-JP" sz="2000" dirty="0" smtClean="0">
                <a:ea typeface="MS PGothic" pitchFamily="34" charset="-128"/>
              </a:rPr>
              <a:t>markets where that </a:t>
            </a:r>
            <a:r>
              <a:rPr lang="en-US" altLang="ja-JP" sz="2000" dirty="0">
                <a:ea typeface="MS PGothic" pitchFamily="34" charset="-128"/>
              </a:rPr>
              <a:t>band is considered as Core. </a:t>
            </a:r>
            <a:r>
              <a:rPr lang="en-US" altLang="ja-JP" sz="2000" dirty="0" smtClean="0">
                <a:ea typeface="MS PGothic" pitchFamily="34" charset="-128"/>
              </a:rPr>
              <a:t>Data sets should be homogeneous in terms of support or not of CA. Nonetheless</a:t>
            </a:r>
            <a:r>
              <a:rPr lang="en-US" altLang="ja-JP" sz="2000" dirty="0">
                <a:ea typeface="MS PGothic" pitchFamily="34" charset="-128"/>
              </a:rPr>
              <a:t>, data is contribution </a:t>
            </a:r>
            <a:r>
              <a:rPr lang="en-US" altLang="ja-JP" sz="2000" dirty="0" smtClean="0">
                <a:ea typeface="MS PGothic" pitchFamily="34" charset="-128"/>
              </a:rPr>
              <a:t>driven.</a:t>
            </a:r>
            <a:endParaRPr lang="en-US" altLang="ja-JP" sz="2000" dirty="0">
              <a:ea typeface="MS PGothic" pitchFamily="34" charset="-128"/>
            </a:endParaRPr>
          </a:p>
          <a:p>
            <a:r>
              <a:rPr lang="en-US" altLang="ja-JP" sz="2000" dirty="0" smtClean="0">
                <a:ea typeface="MS PGothic" pitchFamily="34" charset="-128"/>
              </a:rPr>
              <a:t>Interested companies share their measurements data through normal RAN4 contributions at least in form of a CDF. Companies also share CDFs via the TRP/TRS reflector, e.g. in Excel format.</a:t>
            </a:r>
          </a:p>
          <a:p>
            <a:r>
              <a:rPr lang="en-US" altLang="ja-JP" sz="2000" dirty="0" smtClean="0">
                <a:ea typeface="MS PGothic" pitchFamily="34" charset="-128"/>
              </a:rPr>
              <a:t>For a given frequency band and test setup, the available data set CDFs shall be merged in a single overall RAN4 CDF for TRP and for TRS:</a:t>
            </a:r>
          </a:p>
          <a:p>
            <a:pPr lvl="1"/>
            <a:r>
              <a:rPr lang="en-US" altLang="ja-JP" sz="1800" dirty="0" smtClean="0">
                <a:ea typeface="MS PGothic" pitchFamily="34" charset="-128"/>
              </a:rPr>
              <a:t>The baseline for merging CDFs of data sets is described in R4-150907. Further improvements of the baseline can be discussed at RAN4#75-OTA-TRP/TRS-AH, considering e.g. the following topics: population size of data sets, merging of different data set CDFs.</a:t>
            </a:r>
          </a:p>
        </p:txBody>
      </p:sp>
      <p:sp>
        <p:nvSpPr>
          <p:cNvPr id="4" name="テキスト ボックス 3"/>
          <p:cNvSpPr txBox="1"/>
          <p:nvPr/>
        </p:nvSpPr>
        <p:spPr>
          <a:xfrm>
            <a:off x="323528" y="1095127"/>
            <a:ext cx="7519046" cy="461665"/>
          </a:xfrm>
          <a:prstGeom prst="rect">
            <a:avLst/>
          </a:prstGeom>
          <a:noFill/>
        </p:spPr>
        <p:txBody>
          <a:bodyPr wrap="none" rtlCol="0">
            <a:spAutoFit/>
          </a:bodyPr>
          <a:lstStyle/>
          <a:p>
            <a:r>
              <a:rPr kumimoji="1" lang="en-US" altLang="ja-JP" sz="2400" dirty="0" smtClean="0"/>
              <a:t>OTA TRP/TRS requirements are defined as described below:</a:t>
            </a:r>
            <a:endParaRPr kumimoji="1" lang="ja-JP" altLang="en-US" sz="2400" dirty="0"/>
          </a:p>
        </p:txBody>
      </p:sp>
    </p:spTree>
    <p:extLst>
      <p:ext uri="{BB962C8B-B14F-4D97-AF65-F5344CB8AC3E}">
        <p14:creationId xmlns="" xmlns:p14="http://schemas.microsoft.com/office/powerpoint/2010/main" val="30157096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16632"/>
            <a:ext cx="8229600" cy="1143000"/>
          </a:xfrm>
        </p:spPr>
        <p:txBody>
          <a:bodyPr/>
          <a:lstStyle/>
          <a:p>
            <a:r>
              <a:rPr lang="en-US" altLang="ja-JP" dirty="0" smtClean="0"/>
              <a:t>Way forward 2/3</a:t>
            </a:r>
            <a:endParaRPr kumimoji="1" lang="ja-JP" altLang="en-US" dirty="0"/>
          </a:p>
        </p:txBody>
      </p:sp>
      <p:sp>
        <p:nvSpPr>
          <p:cNvPr id="3" name="コンテンツ プレースホルダ 2"/>
          <p:cNvSpPr>
            <a:spLocks noGrp="1"/>
          </p:cNvSpPr>
          <p:nvPr>
            <p:ph idx="1"/>
          </p:nvPr>
        </p:nvSpPr>
        <p:spPr>
          <a:xfrm>
            <a:off x="179512" y="1556792"/>
            <a:ext cx="8964488" cy="5085184"/>
          </a:xfrm>
        </p:spPr>
        <p:txBody>
          <a:bodyPr>
            <a:noAutofit/>
          </a:bodyPr>
          <a:lstStyle/>
          <a:p>
            <a:r>
              <a:rPr lang="en-US" altLang="ja-JP" sz="2000" dirty="0" smtClean="0">
                <a:ea typeface="MS PGothic" pitchFamily="34" charset="-128"/>
              </a:rPr>
              <a:t>The following percentiles shall be picked from the overall RAN4 CDF:</a:t>
            </a:r>
          </a:p>
          <a:p>
            <a:pPr lvl="1"/>
            <a:r>
              <a:rPr lang="en-US" altLang="ja-JP" sz="1800" dirty="0" smtClean="0">
                <a:ea typeface="MS PGothic" pitchFamily="34" charset="-128"/>
              </a:rPr>
              <a:t>For TRP: [10</a:t>
            </a:r>
            <a:r>
              <a:rPr lang="en-US" altLang="ja-JP" sz="1800" baseline="30000" dirty="0" smtClean="0">
                <a:ea typeface="MS PGothic" pitchFamily="34" charset="-128"/>
              </a:rPr>
              <a:t>th</a:t>
            </a:r>
            <a:r>
              <a:rPr lang="en-US" altLang="ja-JP" sz="1800" dirty="0" smtClean="0">
                <a:ea typeface="MS PGothic" pitchFamily="34" charset="-128"/>
              </a:rPr>
              <a:t>], [15</a:t>
            </a:r>
            <a:r>
              <a:rPr lang="en-US" altLang="ja-JP" sz="1800" baseline="30000" dirty="0" smtClean="0">
                <a:ea typeface="MS PGothic" pitchFamily="34" charset="-128"/>
              </a:rPr>
              <a:t>th</a:t>
            </a:r>
            <a:r>
              <a:rPr lang="en-US" altLang="ja-JP" sz="1800" dirty="0" smtClean="0">
                <a:ea typeface="MS PGothic" pitchFamily="34" charset="-128"/>
              </a:rPr>
              <a:t>], [20</a:t>
            </a:r>
            <a:r>
              <a:rPr lang="en-US" altLang="ja-JP" sz="1800" baseline="30000" dirty="0" smtClean="0">
                <a:ea typeface="MS PGothic" pitchFamily="34" charset="-128"/>
              </a:rPr>
              <a:t>th</a:t>
            </a:r>
            <a:r>
              <a:rPr lang="en-US" altLang="ja-JP" sz="1800" dirty="0" smtClean="0">
                <a:ea typeface="MS PGothic" pitchFamily="34" charset="-128"/>
              </a:rPr>
              <a:t>] percentiles of the CDF of TRP</a:t>
            </a:r>
          </a:p>
          <a:p>
            <a:pPr lvl="1"/>
            <a:r>
              <a:rPr lang="en-US" altLang="ja-JP" sz="1800" dirty="0" smtClean="0">
                <a:ea typeface="MS PGothic" pitchFamily="34" charset="-128"/>
              </a:rPr>
              <a:t>For TRS: [80</a:t>
            </a:r>
            <a:r>
              <a:rPr lang="en-US" altLang="ja-JP" sz="1800" baseline="30000" dirty="0" smtClean="0">
                <a:ea typeface="MS PGothic" pitchFamily="34" charset="-128"/>
              </a:rPr>
              <a:t>th</a:t>
            </a:r>
            <a:r>
              <a:rPr lang="en-US" altLang="ja-JP" sz="1800" dirty="0">
                <a:ea typeface="MS PGothic" pitchFamily="34" charset="-128"/>
              </a:rPr>
              <a:t>], </a:t>
            </a:r>
            <a:r>
              <a:rPr lang="en-US" altLang="ja-JP" sz="1800" dirty="0" smtClean="0">
                <a:ea typeface="MS PGothic" pitchFamily="34" charset="-128"/>
              </a:rPr>
              <a:t>[85</a:t>
            </a:r>
            <a:r>
              <a:rPr lang="en-US" altLang="ja-JP" sz="1800" baseline="30000" dirty="0" smtClean="0">
                <a:ea typeface="MS PGothic" pitchFamily="34" charset="-128"/>
              </a:rPr>
              <a:t>th</a:t>
            </a:r>
            <a:r>
              <a:rPr lang="en-US" altLang="ja-JP" sz="1800" dirty="0">
                <a:ea typeface="MS PGothic" pitchFamily="34" charset="-128"/>
              </a:rPr>
              <a:t>], </a:t>
            </a:r>
            <a:r>
              <a:rPr lang="en-US" altLang="ja-JP" sz="1800" dirty="0" smtClean="0">
                <a:ea typeface="MS PGothic" pitchFamily="34" charset="-128"/>
              </a:rPr>
              <a:t>[90</a:t>
            </a:r>
            <a:r>
              <a:rPr lang="en-US" altLang="ja-JP" sz="1800" baseline="30000" dirty="0" smtClean="0">
                <a:ea typeface="MS PGothic" pitchFamily="34" charset="-128"/>
              </a:rPr>
              <a:t>th</a:t>
            </a:r>
            <a:r>
              <a:rPr lang="en-US" altLang="ja-JP" sz="1800" dirty="0">
                <a:ea typeface="MS PGothic" pitchFamily="34" charset="-128"/>
              </a:rPr>
              <a:t>] percentiles of the CDF of </a:t>
            </a:r>
            <a:r>
              <a:rPr lang="en-US" altLang="ja-JP" sz="1800" dirty="0" smtClean="0">
                <a:ea typeface="MS PGothic" pitchFamily="34" charset="-128"/>
              </a:rPr>
              <a:t>TRS</a:t>
            </a:r>
          </a:p>
          <a:p>
            <a:r>
              <a:rPr lang="en-US" altLang="ja-JP" sz="2000" dirty="0" smtClean="0">
                <a:ea typeface="MS PGothic" pitchFamily="34" charset="-128"/>
              </a:rPr>
              <a:t>If the distribution includes devices exhibiting significantly poor performance the following can be made:</a:t>
            </a:r>
          </a:p>
          <a:p>
            <a:pPr lvl="1"/>
            <a:r>
              <a:rPr lang="en-US" altLang="ja-JP" sz="1800" dirty="0" smtClean="0">
                <a:ea typeface="MS PGothic" pitchFamily="34" charset="-128"/>
              </a:rPr>
              <a:t>Option 1: A proper selection of the percentile above can ensure an appropriate failing rate for the performance requirement</a:t>
            </a:r>
          </a:p>
          <a:p>
            <a:pPr lvl="1"/>
            <a:r>
              <a:rPr lang="en-US" altLang="ja-JP" sz="1800" dirty="0" smtClean="0">
                <a:ea typeface="MS PGothic" pitchFamily="34" charset="-128"/>
              </a:rPr>
              <a:t>Option 2: Remove significantly poor performance devices from original data set CDF and update the merged overall RAN4 CDF.</a:t>
            </a:r>
          </a:p>
          <a:p>
            <a:r>
              <a:rPr lang="en-US" sz="2000" dirty="0" smtClean="0"/>
              <a:t>Candidate values of TRP and TRS limits will be defined considering percentiles above.</a:t>
            </a:r>
          </a:p>
          <a:p>
            <a:r>
              <a:rPr lang="en-US" sz="2000" dirty="0" smtClean="0"/>
              <a:t>Final requirement values of TRP and TRS will be defined offsetting candidate values according the comparison of standard deviation of overall RAN4 CDF and standard deviation of MU budget for the considered test setup. Baseline is in R4-150907. Further improvements can be discussed at </a:t>
            </a:r>
            <a:r>
              <a:rPr lang="en-US" altLang="ja-JP" sz="2000" dirty="0" smtClean="0">
                <a:ea typeface="MS PGothic" pitchFamily="34" charset="-128"/>
              </a:rPr>
              <a:t>RAN4#75-OTA-TRP/TRS-AH.</a:t>
            </a:r>
          </a:p>
          <a:p>
            <a:endParaRPr kumimoji="1" lang="ja-JP" altLang="en-US" sz="2000" dirty="0"/>
          </a:p>
        </p:txBody>
      </p:sp>
      <p:sp>
        <p:nvSpPr>
          <p:cNvPr id="4" name="テキスト ボックス 3"/>
          <p:cNvSpPr txBox="1"/>
          <p:nvPr/>
        </p:nvSpPr>
        <p:spPr>
          <a:xfrm>
            <a:off x="323528" y="1095127"/>
            <a:ext cx="8552406" cy="461665"/>
          </a:xfrm>
          <a:prstGeom prst="rect">
            <a:avLst/>
          </a:prstGeom>
          <a:noFill/>
        </p:spPr>
        <p:txBody>
          <a:bodyPr wrap="none" rtlCol="0">
            <a:spAutoFit/>
          </a:bodyPr>
          <a:lstStyle/>
          <a:p>
            <a:r>
              <a:rPr lang="en-US" altLang="ja-JP" sz="2400" dirty="0"/>
              <a:t>OTA TRP/TRS requirements are defined as described </a:t>
            </a:r>
            <a:r>
              <a:rPr lang="en-US" altLang="ja-JP" sz="2400" dirty="0" smtClean="0"/>
              <a:t>below </a:t>
            </a:r>
            <a:r>
              <a:rPr kumimoji="1" lang="en-US" altLang="ja-JP" sz="2400" dirty="0" smtClean="0"/>
              <a:t>(cont’d):</a:t>
            </a:r>
            <a:endParaRPr kumimoji="1" lang="ja-JP" alt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16632"/>
            <a:ext cx="8229600" cy="1143000"/>
          </a:xfrm>
        </p:spPr>
        <p:txBody>
          <a:bodyPr/>
          <a:lstStyle/>
          <a:p>
            <a:r>
              <a:rPr lang="en-US" altLang="ja-JP" dirty="0" smtClean="0"/>
              <a:t>Way forward 3/3</a:t>
            </a:r>
            <a:endParaRPr kumimoji="1" lang="ja-JP" altLang="en-US" dirty="0"/>
          </a:p>
        </p:txBody>
      </p:sp>
      <p:sp>
        <p:nvSpPr>
          <p:cNvPr id="3" name="コンテンツ プレースホルダ 2"/>
          <p:cNvSpPr>
            <a:spLocks noGrp="1"/>
          </p:cNvSpPr>
          <p:nvPr>
            <p:ph idx="1"/>
          </p:nvPr>
        </p:nvSpPr>
        <p:spPr>
          <a:xfrm>
            <a:off x="179512" y="1556792"/>
            <a:ext cx="8964488" cy="5085184"/>
          </a:xfrm>
        </p:spPr>
        <p:txBody>
          <a:bodyPr>
            <a:noAutofit/>
          </a:bodyPr>
          <a:lstStyle/>
          <a:p>
            <a:r>
              <a:rPr lang="en-US" altLang="ja-JP" sz="2000" dirty="0">
                <a:ea typeface="MS PGothic" pitchFamily="34" charset="-128"/>
              </a:rPr>
              <a:t>For TRP, the minimum of the minimum requirement is </a:t>
            </a:r>
            <a:r>
              <a:rPr lang="en-US" altLang="ja-JP" sz="2000" dirty="0" smtClean="0">
                <a:ea typeface="MS PGothic" pitchFamily="34" charset="-128"/>
              </a:rPr>
              <a:t>[TBD] </a:t>
            </a:r>
            <a:r>
              <a:rPr lang="en-US" altLang="ja-JP" sz="2000" dirty="0">
                <a:ea typeface="MS PGothic" pitchFamily="34" charset="-128"/>
              </a:rPr>
              <a:t>dB </a:t>
            </a:r>
            <a:r>
              <a:rPr lang="en-US" altLang="ja-JP" sz="2000" dirty="0" smtClean="0">
                <a:ea typeface="MS PGothic" pitchFamily="34" charset="-128"/>
              </a:rPr>
              <a:t>below</a:t>
            </a:r>
            <a:r>
              <a:rPr lang="ja-JP" altLang="en-US" sz="2000" dirty="0" smtClean="0">
                <a:ea typeface="MS PGothic" pitchFamily="34" charset="-128"/>
              </a:rPr>
              <a:t> </a:t>
            </a:r>
            <a:r>
              <a:rPr lang="en-US" altLang="ja-JP" sz="2000" dirty="0" smtClean="0">
                <a:ea typeface="MS PGothic" pitchFamily="34" charset="-128"/>
              </a:rPr>
              <a:t>the avg.</a:t>
            </a:r>
            <a:endParaRPr lang="en-US" altLang="ja-JP" sz="2000" dirty="0">
              <a:ea typeface="MS PGothic" pitchFamily="34" charset="-128"/>
            </a:endParaRPr>
          </a:p>
          <a:p>
            <a:r>
              <a:rPr lang="en-US" altLang="ja-JP" sz="2000" dirty="0" smtClean="0">
                <a:ea typeface="MS PGothic" pitchFamily="34" charset="-128"/>
              </a:rPr>
              <a:t>For TRS, the maximum of the minimum requirement is</a:t>
            </a:r>
            <a:r>
              <a:rPr lang="en-US" altLang="ja-JP" sz="2000" dirty="0">
                <a:ea typeface="MS PGothic" pitchFamily="34" charset="-128"/>
              </a:rPr>
              <a:t> </a:t>
            </a:r>
            <a:r>
              <a:rPr lang="en-US" altLang="ja-JP" sz="2000" dirty="0" smtClean="0">
                <a:ea typeface="MS PGothic" pitchFamily="34" charset="-128"/>
              </a:rPr>
              <a:t>[TBD] dB above the avg.</a:t>
            </a:r>
          </a:p>
          <a:p>
            <a:r>
              <a:rPr lang="en-US" altLang="ja-JP" sz="2000" dirty="0" smtClean="0">
                <a:ea typeface="MS PGothic" pitchFamily="34" charset="-128"/>
              </a:rPr>
              <a:t>For </a:t>
            </a:r>
            <a:r>
              <a:rPr lang="en-US" altLang="ja-JP" sz="2000" dirty="0">
                <a:ea typeface="MS PGothic" pitchFamily="34" charset="-128"/>
              </a:rPr>
              <a:t>TRP, the recommended value is </a:t>
            </a:r>
            <a:r>
              <a:rPr lang="en-US" altLang="ja-JP" sz="2000" dirty="0" smtClean="0">
                <a:ea typeface="MS PGothic" pitchFamily="34" charset="-128"/>
              </a:rPr>
              <a:t>3 </a:t>
            </a:r>
            <a:r>
              <a:rPr lang="en-US" altLang="ja-JP" sz="2000" dirty="0">
                <a:ea typeface="MS PGothic" pitchFamily="34" charset="-128"/>
              </a:rPr>
              <a:t>dB above the minimum </a:t>
            </a:r>
            <a:r>
              <a:rPr lang="en-US" altLang="ja-JP" sz="2000" dirty="0" smtClean="0">
                <a:ea typeface="MS PGothic" pitchFamily="34" charset="-128"/>
              </a:rPr>
              <a:t>avg. requirement</a:t>
            </a:r>
            <a:endParaRPr lang="en-US" altLang="ja-JP" sz="2000" dirty="0">
              <a:ea typeface="MS PGothic" pitchFamily="34" charset="-128"/>
            </a:endParaRPr>
          </a:p>
          <a:p>
            <a:r>
              <a:rPr lang="en-US" altLang="ja-JP" sz="2000" dirty="0">
                <a:ea typeface="MS PGothic" pitchFamily="34" charset="-128"/>
              </a:rPr>
              <a:t>For TRS, the recommended value </a:t>
            </a:r>
            <a:r>
              <a:rPr lang="en-US" altLang="ja-JP" sz="2000" dirty="0" smtClean="0">
                <a:ea typeface="MS PGothic" pitchFamily="34" charset="-128"/>
              </a:rPr>
              <a:t>is 3 </a:t>
            </a:r>
            <a:r>
              <a:rPr lang="en-US" altLang="ja-JP" sz="2000" dirty="0">
                <a:ea typeface="MS PGothic" pitchFamily="34" charset="-128"/>
              </a:rPr>
              <a:t>dB below the minimum </a:t>
            </a:r>
            <a:r>
              <a:rPr lang="en-US" altLang="ja-JP" sz="2000" dirty="0" smtClean="0">
                <a:ea typeface="MS PGothic" pitchFamily="34" charset="-128"/>
              </a:rPr>
              <a:t>avg. requirement</a:t>
            </a:r>
            <a:endParaRPr lang="en-US" altLang="ja-JP" sz="2000" dirty="0">
              <a:ea typeface="MS PGothic" pitchFamily="34" charset="-128"/>
            </a:endParaRPr>
          </a:p>
          <a:p>
            <a:r>
              <a:rPr lang="en-US" altLang="ja-JP" sz="2000" dirty="0" smtClean="0">
                <a:ea typeface="MS PGothic" pitchFamily="34" charset="-128"/>
              </a:rPr>
              <a:t>At RAN4#75-OTA-TRP/TRS-AH </a:t>
            </a:r>
            <a:r>
              <a:rPr lang="en-US" altLang="ja-JP" sz="2000" dirty="0">
                <a:ea typeface="MS PGothic" pitchFamily="34" charset="-128"/>
              </a:rPr>
              <a:t>f</a:t>
            </a:r>
            <a:r>
              <a:rPr lang="en-US" altLang="ja-JP" sz="2000" dirty="0" smtClean="0">
                <a:ea typeface="MS PGothic" pitchFamily="34" charset="-128"/>
              </a:rPr>
              <a:t>urther discussions can address: percentile values, deltas between min/max and minimum requirement, deltas between minimum and recommended. Further, a methodology for deriving deltas above is not precluded.</a:t>
            </a:r>
          </a:p>
          <a:p>
            <a:r>
              <a:rPr lang="en-US" altLang="ja-JP" sz="2000" dirty="0" smtClean="0">
                <a:ea typeface="MS PGothic" pitchFamily="34" charset="-128"/>
              </a:rPr>
              <a:t>At RAN4#75-OTA-TRP/TRS-AH primary focus is to finalize the framework</a:t>
            </a:r>
          </a:p>
          <a:p>
            <a:r>
              <a:rPr lang="en-US" altLang="ja-JP" sz="2000" dirty="0" smtClean="0">
                <a:ea typeface="MS PGothic" pitchFamily="34" charset="-128"/>
              </a:rPr>
              <a:t>Framework will be first applied to UTRA BHH requirements</a:t>
            </a:r>
            <a:endParaRPr lang="en-US" altLang="ja-JP" sz="2000" dirty="0">
              <a:ea typeface="MS PGothic" pitchFamily="34" charset="-128"/>
            </a:endParaRPr>
          </a:p>
          <a:p>
            <a:r>
              <a:rPr lang="en-US" altLang="ja-JP" sz="2000" dirty="0" smtClean="0">
                <a:ea typeface="MS PGothic" pitchFamily="34" charset="-128"/>
              </a:rPr>
              <a:t>Proposal Schedule for encouraging contributions:</a:t>
            </a:r>
          </a:p>
          <a:p>
            <a:pPr lvl="1"/>
            <a:r>
              <a:rPr lang="en-US" altLang="ja-JP" sz="1800" dirty="0" smtClean="0">
                <a:ea typeface="MS PGothic" pitchFamily="34" charset="-128"/>
              </a:rPr>
              <a:t>UMTS </a:t>
            </a:r>
            <a:r>
              <a:rPr lang="en-US" altLang="ja-JP" sz="1800" dirty="0">
                <a:ea typeface="MS PGothic" pitchFamily="34" charset="-128"/>
              </a:rPr>
              <a:t>test results of tablet LEE are called for by RAN4#75-OTA-TRP/TRS AH in July.</a:t>
            </a:r>
          </a:p>
          <a:p>
            <a:pPr lvl="1"/>
            <a:r>
              <a:rPr lang="en-US" altLang="ja-JP" sz="1800" dirty="0">
                <a:ea typeface="MS PGothic" pitchFamily="34" charset="-128"/>
              </a:rPr>
              <a:t>LTE test results of notebook LEE are called for by RAN4#75-OTA-TRP/TRS AH in July.</a:t>
            </a:r>
          </a:p>
          <a:p>
            <a:pPr lvl="1"/>
            <a:r>
              <a:rPr lang="en-US" altLang="ja-JP" sz="1800" dirty="0" smtClean="0">
                <a:ea typeface="MS PGothic" pitchFamily="34" charset="-128"/>
              </a:rPr>
              <a:t>LTE </a:t>
            </a:r>
            <a:r>
              <a:rPr lang="en-US" altLang="ja-JP" sz="1800" dirty="0">
                <a:ea typeface="MS PGothic" pitchFamily="34" charset="-128"/>
              </a:rPr>
              <a:t>test results of </a:t>
            </a:r>
            <a:r>
              <a:rPr lang="en-US" altLang="ja-JP" sz="1800" dirty="0" smtClean="0">
                <a:ea typeface="MS PGothic" pitchFamily="34" charset="-128"/>
              </a:rPr>
              <a:t>BHH and tablet </a:t>
            </a:r>
            <a:r>
              <a:rPr lang="en-US" altLang="ja-JP" sz="1800" dirty="0">
                <a:ea typeface="MS PGothic" pitchFamily="34" charset="-128"/>
              </a:rPr>
              <a:t>LEE are called for by </a:t>
            </a:r>
            <a:r>
              <a:rPr lang="en-US" altLang="ja-JP" sz="1800" dirty="0" smtClean="0">
                <a:ea typeface="MS PGothic" pitchFamily="34" charset="-128"/>
              </a:rPr>
              <a:t>RAN4#76 and RAN4#76bis</a:t>
            </a:r>
            <a:r>
              <a:rPr lang="en-US" altLang="ja-JP" sz="1800" dirty="0">
                <a:ea typeface="MS PGothic" pitchFamily="34" charset="-128"/>
              </a:rPr>
              <a:t>.</a:t>
            </a:r>
          </a:p>
          <a:p>
            <a:endParaRPr kumimoji="1" lang="ja-JP" altLang="en-US" sz="2000" dirty="0"/>
          </a:p>
        </p:txBody>
      </p:sp>
      <p:sp>
        <p:nvSpPr>
          <p:cNvPr id="4" name="テキスト ボックス 3"/>
          <p:cNvSpPr txBox="1"/>
          <p:nvPr/>
        </p:nvSpPr>
        <p:spPr>
          <a:xfrm>
            <a:off x="323528" y="1095127"/>
            <a:ext cx="8552406" cy="461665"/>
          </a:xfrm>
          <a:prstGeom prst="rect">
            <a:avLst/>
          </a:prstGeom>
          <a:noFill/>
        </p:spPr>
        <p:txBody>
          <a:bodyPr wrap="none" rtlCol="0">
            <a:spAutoFit/>
          </a:bodyPr>
          <a:lstStyle/>
          <a:p>
            <a:r>
              <a:rPr lang="en-US" altLang="ja-JP" sz="2400" dirty="0"/>
              <a:t>OTA TRP/TRS requirements are defined as described </a:t>
            </a:r>
            <a:r>
              <a:rPr lang="en-US" altLang="ja-JP" sz="2400" dirty="0" smtClean="0"/>
              <a:t>below </a:t>
            </a:r>
            <a:r>
              <a:rPr kumimoji="1" lang="en-US" altLang="ja-JP" sz="2400" dirty="0" smtClean="0"/>
              <a:t>(cont’d):</a:t>
            </a:r>
            <a:endParaRPr kumimoji="1" lang="ja-JP" altLang="en-US" sz="2400" dirty="0"/>
          </a:p>
        </p:txBody>
      </p:sp>
    </p:spTree>
    <p:extLst>
      <p:ext uri="{BB962C8B-B14F-4D97-AF65-F5344CB8AC3E}">
        <p14:creationId xmlns="" xmlns:p14="http://schemas.microsoft.com/office/powerpoint/2010/main" val="111826852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1822</TotalTime>
  <Words>809</Words>
  <Application>Microsoft Office PowerPoint</Application>
  <PresentationFormat>画面に合わせる (4:3)</PresentationFormat>
  <Paragraphs>82</Paragraphs>
  <Slides>5</Slides>
  <Notes>0</Notes>
  <HiddenSlides>0</HiddenSlides>
  <MMClips>0</MMClips>
  <ScaleCrop>false</ScaleCrop>
  <HeadingPairs>
    <vt:vector size="4" baseType="variant">
      <vt:variant>
        <vt:lpstr>テーマ</vt:lpstr>
      </vt:variant>
      <vt:variant>
        <vt:i4>1</vt:i4>
      </vt:variant>
      <vt:variant>
        <vt:lpstr>スライド タイトル</vt:lpstr>
      </vt:variant>
      <vt:variant>
        <vt:i4>5</vt:i4>
      </vt:variant>
    </vt:vector>
  </HeadingPairs>
  <TitlesOfParts>
    <vt:vector size="6" baseType="lpstr">
      <vt:lpstr>Office テーマ</vt:lpstr>
      <vt:lpstr>Way Forward on TRP/TRS discussion</vt:lpstr>
      <vt:lpstr>Background</vt:lpstr>
      <vt:lpstr>Way forward 1/3</vt:lpstr>
      <vt:lpstr>Way forward 2/3</vt:lpstr>
      <vt:lpstr>Way forward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of TRP and TRS</dc:title>
  <dc:creator>0177186</dc:creator>
  <cp:lastModifiedBy>エヌ・ティ・ティ・ドコモ情報システム部</cp:lastModifiedBy>
  <cp:revision>115</cp:revision>
  <dcterms:created xsi:type="dcterms:W3CDTF">2015-05-01T04:52:06Z</dcterms:created>
  <dcterms:modified xsi:type="dcterms:W3CDTF">2015-05-29T02:00:33Z</dcterms:modified>
</cp:coreProperties>
</file>