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4FBC5-3537-4CFC-97C4-B3820377383F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46F49-D989-4265-AEA9-ADC060F4A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87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8196" name="Date Placeholder 4"/>
          <p:cNvSpPr>
            <a:spLocks noGrp="1"/>
          </p:cNvSpPr>
          <p:nvPr>
            <p:ph type="dt" sz="quarter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2014-04-22 </a:t>
            </a:r>
          </a:p>
        </p:txBody>
      </p:sp>
      <p:sp>
        <p:nvSpPr>
          <p:cNvPr id="8197" name="Footer Placeholder 5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 </a:t>
            </a:r>
          </a:p>
        </p:txBody>
      </p:sp>
      <p:sp>
        <p:nvSpPr>
          <p:cNvPr id="14342" name="Slide Number Placeholder 7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E208793-8DF5-46A2-88EC-90AD41350974}" type="slidenum">
              <a:rPr lang="en-US" sz="1100"/>
              <a:pPr eaLnBrk="1" hangingPunct="1"/>
              <a:t>1</a:t>
            </a:fld>
            <a:endParaRPr lang="en-US" sz="1100"/>
          </a:p>
        </p:txBody>
      </p:sp>
      <p:sp>
        <p:nvSpPr>
          <p:cNvPr id="8199" name="Header Placeholder 8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1pPr>
            <a:lvl2pPr marL="703276" indent="-270491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2pPr>
            <a:lvl3pPr marL="1081964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3pPr>
            <a:lvl4pPr marL="1514749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4pPr>
            <a:lvl5pPr marL="1947535" indent="-216393" eaLnBrk="0" hangingPunct="0">
              <a:spcBef>
                <a:spcPct val="50000"/>
              </a:spcBef>
              <a:defRPr sz="1900">
                <a:solidFill>
                  <a:schemeClr val="tx1"/>
                </a:solidFill>
                <a:latin typeface="Arial" charset="0"/>
              </a:defRPr>
            </a:lvl5pPr>
            <a:lvl6pPr marL="2380320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813106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245891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678677" indent="-216393" eaLnBrk="0" fontAlgn="base" hangingPunct="0">
              <a:spcBef>
                <a:spcPct val="5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2014-04-22 </a:t>
            </a:r>
            <a:endParaRPr lang="en-US" dirty="0"/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C242C65-F0F9-456A-89FD-7E96C0D0DF90}" type="slidenum">
              <a:rPr lang="en-US" sz="1100"/>
              <a:pPr eaLnBrk="1" hangingPunct="1"/>
              <a:t>2</a:t>
            </a:fld>
            <a:endParaRPr lang="en-US" sz="110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2014-04-22 </a:t>
            </a:r>
            <a:endParaRPr lang="en-US" dirty="0"/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9767D6A-49CC-4812-99E3-A609CB4A3172}" type="slidenum">
              <a:rPr lang="en-US" sz="1100"/>
              <a:pPr eaLnBrk="1" hangingPunct="1"/>
              <a:t>3</a:t>
            </a:fld>
            <a:endParaRPr lang="en-US" sz="110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2014-04-22 </a:t>
            </a:r>
            <a:endParaRPr lang="en-US" dirty="0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F457AF-564F-47BC-9147-3F9073CE43B6}" type="slidenum">
              <a:rPr lang="en-US" sz="1100"/>
              <a:pPr eaLnBrk="1" hangingPunct="1"/>
              <a:t>4</a:t>
            </a:fld>
            <a:endParaRPr lang="en-US" sz="110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2014-04-22 </a:t>
            </a:r>
            <a:endParaRPr lang="en-US" dirty="0"/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3276" indent="-270491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964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4749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7535" indent="-21639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80320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3106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5891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8677" indent="-21639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CF2BB45-B979-441E-8837-A359B664E840}" type="slidenum">
              <a:rPr lang="en-US" sz="1100"/>
              <a:pPr eaLnBrk="1" hangingPunct="1"/>
              <a:t>5</a:t>
            </a:fld>
            <a:endParaRPr lang="en-US" sz="110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408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74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01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88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90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5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66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92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8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16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457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DE727-8C28-41D0-AC84-19D33C0C018C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06846-8C4C-4D4E-BBF3-3058BF323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393700" y="1808163"/>
            <a:ext cx="8351838" cy="2840037"/>
          </a:xfrm>
        </p:spPr>
        <p:txBody>
          <a:bodyPr/>
          <a:lstStyle/>
          <a:p>
            <a:pPr eaLnBrk="1" hangingPunct="1"/>
            <a:r>
              <a:rPr lang="en-US" smtClean="0">
                <a:latin typeface="Ericsson Capital TT" pitchFamily="2" charset="0"/>
              </a:rPr>
              <a:t>Way forward on Test design</a:t>
            </a:r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1241425" y="4648200"/>
            <a:ext cx="6361113" cy="9064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Ericsson, Verizon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47638" y="0"/>
            <a:ext cx="88788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hangingPunct="0">
              <a:spcBef>
                <a:spcPct val="50000"/>
              </a:spcBef>
            </a:pPr>
            <a:r>
              <a:rPr lang="en-US" b="1" dirty="0"/>
              <a:t>3GPP TSG-RAN WG4 Meeting #73                                         </a:t>
            </a:r>
            <a:r>
              <a:rPr lang="en-US" b="1" dirty="0" smtClean="0"/>
              <a:t>			R4-147574</a:t>
            </a:r>
            <a:endParaRPr lang="en-US" b="1" dirty="0"/>
          </a:p>
          <a:p>
            <a:pPr hangingPunct="0">
              <a:spcBef>
                <a:spcPct val="50000"/>
              </a:spcBef>
            </a:pPr>
            <a:r>
              <a:rPr lang="en-US" b="1" dirty="0"/>
              <a:t>San Francisco, </a:t>
            </a:r>
            <a:r>
              <a:rPr lang="en-US" b="1" dirty="0" err="1"/>
              <a:t>Ca</a:t>
            </a:r>
            <a:r>
              <a:rPr lang="en-US" b="1" dirty="0"/>
              <a:t>, USA, 16th-20th Nov, 2014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64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1"/>
          <p:cNvSpPr>
            <a:spLocks noGrp="1"/>
          </p:cNvSpPr>
          <p:nvPr>
            <p:ph idx="1"/>
          </p:nvPr>
        </p:nvSpPr>
        <p:spPr>
          <a:xfrm>
            <a:off x="396875" y="1446213"/>
            <a:ext cx="8351838" cy="3325812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mtClean="0"/>
              <a:t>RAN 4 has started the discussion on the test plan to verify NAICS feature</a:t>
            </a:r>
          </a:p>
          <a:p>
            <a:pPr eaLnBrk="1" hangingPunct="1"/>
            <a:r>
              <a:rPr lang="en-US" smtClean="0"/>
              <a:t>Only limited agreements have been reached so far</a:t>
            </a:r>
          </a:p>
          <a:p>
            <a:pPr eaLnBrk="1" hangingPunct="1"/>
            <a:r>
              <a:rPr lang="en-US" smtClean="0"/>
              <a:t>This way forward provides the</a:t>
            </a:r>
          </a:p>
          <a:p>
            <a:pPr lvl="1" eaLnBrk="1" hangingPunct="1"/>
            <a:r>
              <a:rPr lang="en-US" smtClean="0"/>
              <a:t>Capabilities to be supported in Rel-12 NAICS</a:t>
            </a:r>
          </a:p>
          <a:p>
            <a:pPr lvl="1" eaLnBrk="1" hangingPunct="1"/>
            <a:r>
              <a:rPr lang="en-US" smtClean="0"/>
              <a:t>Test scope</a:t>
            </a:r>
          </a:p>
          <a:p>
            <a:pPr lvl="1" eaLnBrk="1" hangingPunct="1"/>
            <a:r>
              <a:rPr lang="en-US" smtClean="0"/>
              <a:t>The key aspects which should be included in the test plan/scope</a:t>
            </a:r>
          </a:p>
        </p:txBody>
      </p:sp>
      <p:sp>
        <p:nvSpPr>
          <p:cNvPr id="4099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smtClean="0">
                <a:latin typeface="Ericsson Capital TT" pitchFamily="2" charset="0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403654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>
          <a:xfrm>
            <a:off x="396874" y="1654175"/>
            <a:ext cx="8423597" cy="465514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What is NAICS ? </a:t>
            </a:r>
          </a:p>
          <a:p>
            <a:pPr lvl="1">
              <a:defRPr/>
            </a:pPr>
            <a:r>
              <a:rPr lang="en-US" sz="1800" dirty="0"/>
              <a:t>PDSCH IC </a:t>
            </a:r>
            <a:r>
              <a:rPr lang="en-US" sz="1800" dirty="0" smtClean="0"/>
              <a:t>(3 layers) + CRS-IC</a:t>
            </a:r>
            <a:endParaRPr lang="en-US" sz="1800" dirty="0"/>
          </a:p>
          <a:p>
            <a:pPr lvl="1">
              <a:defRPr/>
            </a:pPr>
            <a:r>
              <a:rPr lang="en-US" sz="1800" dirty="0"/>
              <a:t>Blind detection</a:t>
            </a:r>
          </a:p>
          <a:p>
            <a:pPr lvl="1">
              <a:defRPr/>
            </a:pPr>
            <a:r>
              <a:rPr lang="en-US" sz="1800" dirty="0"/>
              <a:t>Fallback capability</a:t>
            </a:r>
          </a:p>
          <a:p>
            <a:r>
              <a:rPr lang="en-US" sz="2200" dirty="0" smtClean="0"/>
              <a:t>Carrier aggregation is supported together with NAICS capability. </a:t>
            </a:r>
          </a:p>
          <a:p>
            <a:pPr lvl="1"/>
            <a:r>
              <a:rPr lang="en-US" sz="1800" dirty="0" smtClean="0"/>
              <a:t>UE indicates the maximum number of carriers simultaneously supported by NAICS</a:t>
            </a:r>
          </a:p>
          <a:p>
            <a:pPr lvl="1"/>
            <a:r>
              <a:rPr lang="en-US" sz="1800" dirty="0" smtClean="0"/>
              <a:t>This is band/band combination independent to avoid penalization of certain operators/</a:t>
            </a:r>
            <a:r>
              <a:rPr lang="en-US" sz="1800" dirty="0" err="1" smtClean="0"/>
              <a:t>operators‘s</a:t>
            </a:r>
            <a:r>
              <a:rPr lang="en-US" sz="1800" dirty="0" smtClean="0"/>
              <a:t> combinations.</a:t>
            </a:r>
          </a:p>
          <a:p>
            <a:r>
              <a:rPr lang="en-US" sz="2200" dirty="0" smtClean="0"/>
              <a:t>4 CRS AP is supported by the UE under Rel-12 NAICS via a capability </a:t>
            </a:r>
            <a:r>
              <a:rPr lang="en-US" sz="2200" dirty="0" err="1" smtClean="0"/>
              <a:t>signalling</a:t>
            </a:r>
            <a:r>
              <a:rPr lang="en-US" sz="2200" dirty="0" smtClean="0"/>
              <a:t> </a:t>
            </a:r>
            <a:r>
              <a:rPr lang="en-US" sz="2200" dirty="0" smtClean="0"/>
              <a:t>(as defined in RAN 1)</a:t>
            </a:r>
            <a:endParaRPr lang="en-US" sz="2200" dirty="0" smtClean="0"/>
          </a:p>
          <a:p>
            <a:endParaRPr lang="en-US" dirty="0" smtClean="0"/>
          </a:p>
        </p:txBody>
      </p:sp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r>
              <a:rPr lang="en-US" smtClean="0">
                <a:latin typeface="Ericsson Capital TT" pitchFamily="2" charset="0"/>
              </a:rPr>
              <a:t>Capabilities</a:t>
            </a:r>
          </a:p>
        </p:txBody>
      </p:sp>
    </p:spTree>
    <p:extLst>
      <p:ext uri="{BB962C8B-B14F-4D97-AF65-F5344CB8AC3E}">
        <p14:creationId xmlns:p14="http://schemas.microsoft.com/office/powerpoint/2010/main" val="2533222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1"/>
          <p:cNvSpPr>
            <a:spLocks noGrp="1"/>
          </p:cNvSpPr>
          <p:nvPr>
            <p:ph idx="1"/>
          </p:nvPr>
        </p:nvSpPr>
        <p:spPr>
          <a:xfrm>
            <a:off x="395536" y="1196752"/>
            <a:ext cx="8351838" cy="457835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test plan should reflect the NAICS capabilities:</a:t>
            </a:r>
          </a:p>
          <a:p>
            <a:pPr lvl="1"/>
            <a:r>
              <a:rPr lang="en-US" dirty="0" smtClean="0"/>
              <a:t>The following should be tested</a:t>
            </a:r>
          </a:p>
          <a:p>
            <a:pPr lvl="2"/>
            <a:r>
              <a:rPr lang="en-US" dirty="0" smtClean="0"/>
              <a:t>The capability of the UE to achieve gains when proper blind detection of the parameters is done in several conditions</a:t>
            </a:r>
          </a:p>
          <a:p>
            <a:pPr lvl="2"/>
            <a:r>
              <a:rPr lang="en-US" dirty="0" smtClean="0"/>
              <a:t>The capability of the UE to fallback to LMMSE-IRC in any conditions (unfavorable conditions and non-ideal backhaul).</a:t>
            </a:r>
          </a:p>
          <a:p>
            <a:pPr lvl="2"/>
            <a:r>
              <a:rPr lang="en-US" dirty="0" smtClean="0"/>
              <a:t>The capability of the UE to perform both </a:t>
            </a:r>
            <a:r>
              <a:rPr lang="en-US" dirty="0" smtClean="0"/>
              <a:t>PDSCH-IC </a:t>
            </a:r>
            <a:r>
              <a:rPr lang="en-US" dirty="0" smtClean="0"/>
              <a:t>and CRS-IC</a:t>
            </a:r>
          </a:p>
          <a:p>
            <a:pPr lvl="1"/>
            <a:r>
              <a:rPr lang="en-US" dirty="0" smtClean="0"/>
              <a:t>In addition </a:t>
            </a:r>
          </a:p>
          <a:p>
            <a:pPr lvl="2"/>
            <a:r>
              <a:rPr lang="en-US" dirty="0" smtClean="0"/>
              <a:t>4CRS AP support should be include in the test plan.</a:t>
            </a:r>
          </a:p>
          <a:p>
            <a:pPr lvl="2"/>
            <a:r>
              <a:rPr lang="en-US" dirty="0" smtClean="0"/>
              <a:t>CA support should be include in the test plan.</a:t>
            </a:r>
          </a:p>
        </p:txBody>
      </p:sp>
      <p:sp>
        <p:nvSpPr>
          <p:cNvPr id="6147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8355013" cy="1085850"/>
          </a:xfrm>
        </p:spPr>
        <p:txBody>
          <a:bodyPr/>
          <a:lstStyle/>
          <a:p>
            <a:r>
              <a:rPr lang="en-US" sz="3000" smtClean="0">
                <a:latin typeface="Ericsson Capital TT" pitchFamily="2" charset="0"/>
              </a:rPr>
              <a:t>Test scope</a:t>
            </a:r>
          </a:p>
        </p:txBody>
      </p:sp>
    </p:spTree>
    <p:extLst>
      <p:ext uri="{BB962C8B-B14F-4D97-AF65-F5344CB8AC3E}">
        <p14:creationId xmlns:p14="http://schemas.microsoft.com/office/powerpoint/2010/main" val="402026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>
          <a:xfrm>
            <a:off x="396875" y="1325563"/>
            <a:ext cx="8747125" cy="476773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Randomization of the interference shall be used to test the BD capability of the UE</a:t>
            </a:r>
          </a:p>
          <a:p>
            <a:r>
              <a:rPr lang="en-US" sz="2200" dirty="0" smtClean="0"/>
              <a:t>PDCCH shall be explicitly modeled in the test set </a:t>
            </a:r>
          </a:p>
          <a:p>
            <a:r>
              <a:rPr lang="en-US" sz="2200" dirty="0" smtClean="0"/>
              <a:t>NAICS signaling shall represent the worst case (e.g. full set of TM, 1PRB case, </a:t>
            </a:r>
            <a:r>
              <a:rPr lang="en-GB" sz="2200" dirty="0" err="1" smtClean="0"/>
              <a:t>maxnoofPA</a:t>
            </a:r>
            <a:r>
              <a:rPr lang="en-GB" sz="2200" dirty="0" smtClean="0"/>
              <a:t> = 3</a:t>
            </a:r>
            <a:r>
              <a:rPr lang="en-US" sz="2200" dirty="0" smtClean="0"/>
              <a:t>)</a:t>
            </a:r>
          </a:p>
          <a:p>
            <a:r>
              <a:rPr lang="en-US" sz="2200" dirty="0" smtClean="0"/>
              <a:t>Fallback performance shall be guaranteed</a:t>
            </a:r>
          </a:p>
          <a:p>
            <a:pPr lvl="1"/>
            <a:r>
              <a:rPr lang="en-US" sz="1900" dirty="0" smtClean="0"/>
              <a:t>Inaccurate signaling </a:t>
            </a:r>
            <a:r>
              <a:rPr lang="en-US" sz="1900" dirty="0" smtClean="0"/>
              <a:t>effect should be studied (PA, RA granularity) and potentially included </a:t>
            </a:r>
            <a:r>
              <a:rPr lang="en-US" sz="1900" dirty="0" smtClean="0"/>
              <a:t>in a test (</a:t>
            </a:r>
            <a:r>
              <a:rPr lang="en-US" sz="1900" dirty="0" err="1" smtClean="0"/>
              <a:t>signalling</a:t>
            </a:r>
            <a:r>
              <a:rPr lang="en-US" sz="1900" dirty="0" smtClean="0"/>
              <a:t> </a:t>
            </a:r>
            <a:r>
              <a:rPr lang="en-US" sz="1900" u="sng" dirty="0" smtClean="0"/>
              <a:t>may not be up to date</a:t>
            </a:r>
            <a:r>
              <a:rPr lang="en-US" sz="1900" dirty="0" smtClean="0"/>
              <a:t>)</a:t>
            </a:r>
          </a:p>
          <a:p>
            <a:pPr lvl="1"/>
            <a:r>
              <a:rPr lang="en-US" sz="1900" dirty="0" smtClean="0"/>
              <a:t>Tests with unfavorable NAICS conditions should be included </a:t>
            </a:r>
          </a:p>
          <a:p>
            <a:r>
              <a:rPr lang="en-US" sz="2200" dirty="0" smtClean="0"/>
              <a:t>CSI-RS configurations should be considered to reflect proper TM9 interference.</a:t>
            </a:r>
          </a:p>
          <a:p>
            <a:r>
              <a:rPr lang="en-US" sz="2200" dirty="0" smtClean="0"/>
              <a:t>Time and frequency offsets should be considered to reflect practical interference</a:t>
            </a:r>
            <a:r>
              <a:rPr lang="en-US" sz="2200" dirty="0" smtClean="0"/>
              <a:t>.</a:t>
            </a:r>
          </a:p>
          <a:p>
            <a:endParaRPr lang="en-US" sz="2000" dirty="0" smtClean="0"/>
          </a:p>
        </p:txBody>
      </p:sp>
      <p:sp>
        <p:nvSpPr>
          <p:cNvPr id="7171" name="Title 2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r>
              <a:rPr lang="en-US" sz="3200" smtClean="0">
                <a:latin typeface="Ericsson Capital TT" pitchFamily="2" charset="0"/>
              </a:rPr>
              <a:t>Key aspects to capture in the test design</a:t>
            </a:r>
          </a:p>
        </p:txBody>
      </p:sp>
    </p:spTree>
    <p:extLst>
      <p:ext uri="{BB962C8B-B14F-4D97-AF65-F5344CB8AC3E}">
        <p14:creationId xmlns:p14="http://schemas.microsoft.com/office/powerpoint/2010/main" val="23801968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360</Words>
  <Application>Microsoft Office PowerPoint</Application>
  <PresentationFormat>On-screen Show (4:3)</PresentationFormat>
  <Paragraphs>58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Test design</vt:lpstr>
      <vt:lpstr>BACKGROUND</vt:lpstr>
      <vt:lpstr>Capabilities</vt:lpstr>
      <vt:lpstr>Test scope</vt:lpstr>
      <vt:lpstr>Key aspects to capture in the test design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Test design</dc:title>
  <dc:creator>Stefania Sesia</dc:creator>
  <cp:lastModifiedBy>Stefania Sesia</cp:lastModifiedBy>
  <cp:revision>4</cp:revision>
  <dcterms:created xsi:type="dcterms:W3CDTF">2014-11-08T15:49:20Z</dcterms:created>
  <dcterms:modified xsi:type="dcterms:W3CDTF">2014-11-10T17:38:35Z</dcterms:modified>
</cp:coreProperties>
</file>