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41" r:id="rId6"/>
    <p:sldId id="337" r:id="rId7"/>
    <p:sldId id="338" r:id="rId8"/>
    <p:sldId id="343" r:id="rId9"/>
    <p:sldId id="342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68" d="100"/>
          <a:sy n="68" d="100"/>
        </p:scale>
        <p:origin x="-96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C4252E5-08CC-4DA4-9CF2-7A3150EA68F2}" type="datetimeFigureOut">
              <a:rPr lang="ru-RU"/>
              <a:pPr/>
              <a:t>07.10.2014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4085E1C-77BF-4FB6-AC50-DD07DFDD16A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9DD253-4A50-4985-B1B9-F4B222EF4D04}" type="datetime1">
              <a:rPr lang="en-US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A6703-DF6F-47AE-A79F-651FE7F71C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4DEA6A-3A2A-49D9-9B68-2B25A6CC9985}" type="datetime1">
              <a:rPr lang="en-US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052C97-8964-4033-B656-626F15F275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4BA7A5-724C-44CF-B459-8AF7901FC04B}" type="datetime1">
              <a:rPr lang="en-US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0255E-6427-4FA5-B4AC-7F2C6C052D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9F7547-917F-42F3-BDBE-8C765942590C}" type="datetime1">
              <a:rPr lang="en-US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647CA0-ECE1-464E-B824-BC2470C861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3B92A2-8CA3-484B-9F71-934BF0843521}" type="datetime1">
              <a:rPr lang="en-US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D1EAC5-84A8-4308-917C-1A88C54A76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B27A73-86AC-4C8F-98BF-DB1687933CF4}" type="datetime1">
              <a:rPr lang="en-US"/>
              <a:pPr/>
              <a:t>10/7/2014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B5D71-920C-4BFD-B134-B732B33783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270058-2C3A-4D24-B826-B92DEF46594C}" type="datetime1">
              <a:rPr lang="en-US"/>
              <a:pPr/>
              <a:t>10/7/2014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4CC627-D0CF-4285-BB1C-31FDBEAF8F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C245D3-4B60-439E-BCB6-020E8A0A8F60}" type="datetime1">
              <a:rPr lang="en-US"/>
              <a:pPr/>
              <a:t>10/7/2014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B2C401-D41D-4F17-B61D-14836D1A0D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3EBB33-1672-4B52-AA1F-0E44B0D48358}" type="datetime1">
              <a:rPr lang="en-US"/>
              <a:pPr/>
              <a:t>10/7/2014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19439-C2EC-4D12-8600-9BEB7ABB60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15D8A1-0EF7-45F4-BF4E-85F8765B07E8}" type="datetime1">
              <a:rPr lang="en-US"/>
              <a:pPr/>
              <a:t>10/7/2014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983BED-696A-4FD9-93E9-7FB5B85457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30ECD9-D1CE-44F5-8668-2FDB0892476F}" type="datetime1">
              <a:rPr lang="en-US"/>
              <a:pPr/>
              <a:t>10/7/2014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46D5CE-DDA8-4107-9B12-1C6C133D27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6FFE729-4771-4346-BC9C-A844B9746376}" type="datetime1">
              <a:rPr lang="en-US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4BC7D90-C20F-40D1-AAD5-5784DA435B3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ru-RU" sz="4000" dirty="0" smtClean="0"/>
              <a:t>Way Forward on </a:t>
            </a:r>
            <a:r>
              <a:rPr lang="en-US" altLang="ja-JP" sz="4000" dirty="0" smtClean="0">
                <a:cs typeface="Arial" charset="0"/>
              </a:rPr>
              <a:t>NAICS UE </a:t>
            </a:r>
            <a:br>
              <a:rPr lang="en-US" altLang="ja-JP" sz="4000" dirty="0" smtClean="0">
                <a:cs typeface="Arial" charset="0"/>
              </a:rPr>
            </a:br>
            <a:r>
              <a:rPr lang="en-US" altLang="ja-JP" sz="4000" dirty="0" smtClean="0">
                <a:cs typeface="Arial" charset="0"/>
              </a:rPr>
              <a:t>Initial Simulation Assumptions</a:t>
            </a:r>
            <a:endParaRPr lang="en-US" altLang="ru-RU" sz="4000" dirty="0" smtClean="0">
              <a:solidFill>
                <a:srgbClr val="FF0000"/>
              </a:solidFill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ru-RU" sz="2800" dirty="0" smtClean="0">
                <a:solidFill>
                  <a:schemeClr val="tx1"/>
                </a:solidFill>
              </a:rPr>
              <a:t>Mediatek</a:t>
            </a:r>
            <a:endParaRPr lang="en-US" altLang="ru-RU" sz="2800" dirty="0" smtClean="0">
              <a:solidFill>
                <a:srgbClr val="FF0000"/>
              </a:solidFill>
            </a:endParaRPr>
          </a:p>
          <a:p>
            <a:pPr eaLnBrk="1" hangingPunct="1"/>
            <a:endParaRPr lang="en-US" altLang="ru-RU" sz="2800" dirty="0" smtClean="0">
              <a:solidFill>
                <a:srgbClr val="FF0000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7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/>
              <a:t>3GPP TSG-RAN WG4 Meeting #72bis</a:t>
            </a:r>
            <a:br>
              <a:rPr lang="en-US" altLang="zh-CN" b="1" dirty="0"/>
            </a:br>
            <a:r>
              <a:rPr lang="en-US" altLang="zh-CN" b="1" dirty="0"/>
              <a:t>Singapore, 6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– 10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October, 2014</a:t>
            </a:r>
          </a:p>
          <a:p>
            <a:pPr eaLnBrk="1" hangingPunct="1"/>
            <a:r>
              <a:rPr lang="en-US" altLang="zh-CN" b="1" dirty="0"/>
              <a:t>Agenda Item: 7.12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484714" y="323850"/>
            <a:ext cx="13163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hangingPunct="1"/>
            <a:r>
              <a:rPr lang="en-US" altLang="zh-CN" sz="2000" b="1" dirty="0" smtClean="0"/>
              <a:t>R4-146812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92162"/>
          </a:xfrm>
        </p:spPr>
        <p:txBody>
          <a:bodyPr/>
          <a:lstStyle/>
          <a:p>
            <a:r>
              <a:rPr lang="en-GB" dirty="0" smtClean="0"/>
              <a:t>Way Forward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410200"/>
          </a:xfrm>
        </p:spPr>
        <p:txBody>
          <a:bodyPr/>
          <a:lstStyle/>
          <a:p>
            <a:r>
              <a:rPr lang="en-GB" dirty="0" smtClean="0"/>
              <a:t>Check RAN4 Chairs notes for NAICS agreements for these simulations</a:t>
            </a:r>
          </a:p>
          <a:p>
            <a:r>
              <a:rPr lang="en-GB" dirty="0" smtClean="0"/>
              <a:t>Simulation assumptions presented here </a:t>
            </a:r>
            <a:r>
              <a:rPr lang="en-GB" dirty="0" smtClean="0"/>
              <a:t>are used for initial company </a:t>
            </a:r>
            <a:r>
              <a:rPr lang="en-GB" dirty="0" smtClean="0"/>
              <a:t>alignment </a:t>
            </a:r>
            <a:r>
              <a:rPr lang="en-GB" dirty="0" smtClean="0"/>
              <a:t>into RAN4#73.</a:t>
            </a:r>
            <a:endParaRPr lang="en-US" dirty="0" smtClean="0"/>
          </a:p>
          <a:p>
            <a:r>
              <a:rPr lang="en-GB" dirty="0" smtClean="0"/>
              <a:t>F</a:t>
            </a:r>
            <a:r>
              <a:rPr lang="en-GB" dirty="0" smtClean="0"/>
              <a:t>urther discussion will introduce a larger range of simulations and assumptions than presented here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7CA0-ECE1-464E-B824-BC2470C861B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 </a:t>
            </a:r>
            <a:r>
              <a:rPr lang="en-GB" dirty="0" smtClean="0"/>
              <a:t>(2)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525000" cy="5257800"/>
          </a:xfrm>
        </p:spPr>
        <p:txBody>
          <a:bodyPr/>
          <a:lstStyle/>
          <a:p>
            <a:r>
              <a:rPr lang="en-GB" dirty="0" smtClean="0"/>
              <a:t>Initial NAICS </a:t>
            </a:r>
            <a:r>
              <a:rPr lang="en-GB" dirty="0" smtClean="0"/>
              <a:t>assistance information</a:t>
            </a:r>
          </a:p>
          <a:p>
            <a:pPr lvl="1"/>
            <a:r>
              <a:rPr lang="en-GB" dirty="0" smtClean="0"/>
              <a:t>Serving cell PA: </a:t>
            </a:r>
            <a:r>
              <a:rPr lang="en-GB" dirty="0" smtClean="0"/>
              <a:t>Use </a:t>
            </a:r>
            <a:r>
              <a:rPr lang="en-GB" dirty="0" smtClean="0"/>
              <a:t>-3d</a:t>
            </a:r>
            <a:r>
              <a:rPr lang="en-GB" dirty="0" smtClean="0"/>
              <a:t>B</a:t>
            </a:r>
            <a:endParaRPr lang="en-US" dirty="0" smtClean="0"/>
          </a:p>
          <a:p>
            <a:pPr lvl="1"/>
            <a:r>
              <a:rPr lang="en-GB" dirty="0" err="1" smtClean="0"/>
              <a:t>CellID</a:t>
            </a:r>
            <a:r>
              <a:rPr lang="en-GB" dirty="0" smtClean="0"/>
              <a:t>: Same as in SI (0,6,1) </a:t>
            </a:r>
            <a:endParaRPr lang="en-US" strike="sngStrike" dirty="0" smtClean="0"/>
          </a:p>
          <a:p>
            <a:pPr lvl="1"/>
            <a:r>
              <a:rPr lang="en-GB" dirty="0" smtClean="0"/>
              <a:t>PA: </a:t>
            </a:r>
            <a:r>
              <a:rPr lang="en-GB" dirty="0" smtClean="0"/>
              <a:t>Signal </a:t>
            </a:r>
            <a:r>
              <a:rPr lang="en-GB" dirty="0" smtClean="0"/>
              <a:t>the set </a:t>
            </a:r>
            <a:r>
              <a:rPr lang="en-GB" dirty="0" smtClean="0"/>
              <a:t>{-6,-3,0}dB </a:t>
            </a:r>
            <a:r>
              <a:rPr lang="en-GB" dirty="0" smtClean="0"/>
              <a:t>with </a:t>
            </a:r>
            <a:r>
              <a:rPr lang="en-GB" dirty="0" smtClean="0"/>
              <a:t>-3dB being </a:t>
            </a:r>
            <a:r>
              <a:rPr lang="en-GB" dirty="0" smtClean="0"/>
              <a:t>transmitted from interference cells</a:t>
            </a:r>
            <a:endParaRPr lang="en-US" dirty="0" smtClean="0"/>
          </a:p>
          <a:p>
            <a:pPr lvl="1"/>
            <a:r>
              <a:rPr lang="en-GB" dirty="0" smtClean="0"/>
              <a:t>PB: Set to </a:t>
            </a:r>
            <a:r>
              <a:rPr lang="en-GB" dirty="0" smtClean="0"/>
              <a:t>1 </a:t>
            </a:r>
            <a:r>
              <a:rPr lang="en-GB" dirty="0" smtClean="0"/>
              <a:t>in all cells</a:t>
            </a:r>
            <a:endParaRPr lang="en-US" dirty="0" smtClean="0"/>
          </a:p>
          <a:p>
            <a:pPr lvl="1"/>
            <a:r>
              <a:rPr lang="en-GB" dirty="0" smtClean="0"/>
              <a:t>TM set: All agreed major TMs are signalled, i.e. TM2, TM3, TM4, TM9</a:t>
            </a:r>
            <a:endParaRPr lang="en-US" dirty="0" smtClean="0"/>
          </a:p>
          <a:p>
            <a:pPr lvl="1"/>
            <a:r>
              <a:rPr lang="en-GB" dirty="0" smtClean="0"/>
              <a:t>MBSFN configuration: not used</a:t>
            </a:r>
            <a:endParaRPr lang="en-US" dirty="0" smtClean="0"/>
          </a:p>
          <a:p>
            <a:pPr lvl="1"/>
            <a:r>
              <a:rPr lang="en-GB" dirty="0" smtClean="0"/>
              <a:t>Resource allocation: Set to 1 PRB pair</a:t>
            </a:r>
            <a:endParaRPr lang="en-US" dirty="0" smtClean="0"/>
          </a:p>
          <a:p>
            <a:r>
              <a:rPr lang="en-GB" dirty="0" smtClean="0"/>
              <a:t>The test cases truly reflect the NAICS assistance information listed above.</a:t>
            </a:r>
          </a:p>
          <a:p>
            <a:pPr lvl="1"/>
            <a:endParaRPr lang="en-US" dirty="0" smtClean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D1AF0E0-DF64-49AC-B215-02AE04745588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 </a:t>
            </a:r>
            <a:r>
              <a:rPr lang="en-GB" dirty="0" smtClean="0"/>
              <a:t>(3)</a:t>
            </a:r>
            <a:endParaRPr 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8991600" cy="4906963"/>
          </a:xfrm>
        </p:spPr>
        <p:txBody>
          <a:bodyPr/>
          <a:lstStyle/>
          <a:p>
            <a:r>
              <a:rPr lang="en-GB" dirty="0" smtClean="0"/>
              <a:t>PDSCH Start position</a:t>
            </a:r>
          </a:p>
          <a:p>
            <a:pPr marL="857250" lvl="1" indent="-457200"/>
            <a:r>
              <a:rPr lang="en-GB" dirty="0" smtClean="0"/>
              <a:t>MMSE-IRC </a:t>
            </a:r>
            <a:r>
              <a:rPr lang="en-GB" dirty="0" smtClean="0"/>
              <a:t>is used for the maximum number of PDCCH symbols and NAICS performance for the remaining </a:t>
            </a:r>
            <a:r>
              <a:rPr lang="en-GB" dirty="0" smtClean="0"/>
              <a:t>symbols</a:t>
            </a:r>
          </a:p>
          <a:p>
            <a:r>
              <a:rPr lang="en-GB" dirty="0" smtClean="0"/>
              <a:t>Performance </a:t>
            </a:r>
            <a:r>
              <a:rPr lang="en-GB" dirty="0" smtClean="0"/>
              <a:t>results for dominant interferer:</a:t>
            </a:r>
          </a:p>
          <a:p>
            <a:pPr lvl="1"/>
            <a:r>
              <a:rPr lang="en-GB" dirty="0" smtClean="0"/>
              <a:t>CRS RSRP </a:t>
            </a:r>
            <a:r>
              <a:rPr lang="en-GB" dirty="0" smtClean="0"/>
              <a:t>based strongest interference selection is </a:t>
            </a:r>
            <a:r>
              <a:rPr lang="en-GB" dirty="0" smtClean="0"/>
              <a:t>considered</a:t>
            </a:r>
          </a:p>
          <a:p>
            <a:endParaRPr lang="en-GB" dirty="0" smtClean="0"/>
          </a:p>
          <a:p>
            <a:pPr lvl="1"/>
            <a:endParaRPr 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844C16-A06A-43D8-9443-98D5A1BDC22C}" type="slidenum">
              <a:rPr lang="en-US"/>
              <a:pPr/>
              <a:t>4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4114800"/>
          <a:ext cx="853440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990600"/>
                <a:gridCol w="1295400"/>
                <a:gridCol w="1295400"/>
                <a:gridCol w="1066800"/>
                <a:gridCol w="990600"/>
                <a:gridCol w="990600"/>
                <a:gridCol w="1295400"/>
              </a:tblGrid>
              <a:tr h="613050">
                <a:tc>
                  <a:txBody>
                    <a:bodyPr/>
                    <a:lstStyle/>
                    <a:p>
                      <a:r>
                        <a:rPr lang="en-GB" dirty="0" smtClean="0"/>
                        <a:t>Test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Rank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Antenna </a:t>
                      </a:r>
                    </a:p>
                    <a:p>
                      <a:r>
                        <a:rPr lang="en-GB" dirty="0" err="1" smtClean="0"/>
                        <a:t>Config</a:t>
                      </a:r>
                      <a:r>
                        <a:rPr lang="en-GB" dirty="0" smtClean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aseline="0" dirty="0" err="1" smtClean="0"/>
                        <a:t>Interf</a:t>
                      </a:r>
                      <a:r>
                        <a:rPr lang="en-GB" baseline="0" dirty="0" smtClean="0"/>
                        <a:t>. </a:t>
                      </a:r>
                      <a:r>
                        <a:rPr lang="en-GB" baseline="0" dirty="0" smtClean="0"/>
                        <a:t>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Colliding</a:t>
                      </a:r>
                      <a:endParaRPr lang="en-US" dirty="0"/>
                    </a:p>
                  </a:txBody>
                  <a:tcPr/>
                </a:tc>
              </a:tr>
              <a:tr h="444843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/>
                </a:tc>
              </a:tr>
              <a:tr h="444843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TM4/4/4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TBD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MCS5/5/5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Rank1/1/1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2x2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Fixed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Colliding</a:t>
                      </a:r>
                      <a:endParaRPr lang="en-US" sz="1600" dirty="0" smtClean="0"/>
                    </a:p>
                  </a:txBody>
                  <a:tcPr/>
                </a:tc>
              </a:tr>
              <a:tr h="451434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TM9/9/9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TBD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MCS5/14/14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Rank1/1/1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2x2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Fixed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Non-colliding</a:t>
                      </a:r>
                      <a:endParaRPr lang="en-US" sz="160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 (4)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Range of test cases include the following test coverage:</a:t>
            </a:r>
            <a:endParaRPr lang="en-GB" sz="2000" dirty="0" smtClean="0"/>
          </a:p>
          <a:p>
            <a:pPr lvl="1"/>
            <a:r>
              <a:rPr lang="en-GB" dirty="0" smtClean="0"/>
              <a:t>MBMS subframes are not covered</a:t>
            </a:r>
          </a:p>
          <a:p>
            <a:pPr lvl="1"/>
            <a:r>
              <a:rPr lang="en-GB" dirty="0" smtClean="0"/>
              <a:t>CSI-RS is </a:t>
            </a:r>
            <a:r>
              <a:rPr lang="en-GB" dirty="0" smtClean="0"/>
              <a:t>not included</a:t>
            </a:r>
          </a:p>
          <a:p>
            <a:pPr lvl="1"/>
            <a:r>
              <a:rPr lang="en-GB" dirty="0" smtClean="0"/>
              <a:t>CSI-RS is also included </a:t>
            </a:r>
          </a:p>
          <a:p>
            <a:pPr lvl="2"/>
            <a:r>
              <a:rPr lang="en-GB" dirty="0" smtClean="0"/>
              <a:t>8 Res with 10ms periodicity</a:t>
            </a:r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sz="2000" dirty="0" smtClean="0"/>
              <a:t> </a:t>
            </a:r>
            <a:r>
              <a:rPr lang="en-GB" sz="2000" dirty="0" smtClean="0"/>
              <a:t>Interference </a:t>
            </a:r>
            <a:r>
              <a:rPr lang="en-GB" sz="2000" dirty="0" smtClean="0"/>
              <a:t>model </a:t>
            </a:r>
            <a:r>
              <a:rPr lang="en-GB" sz="2000" dirty="0" smtClean="0"/>
              <a:t>– high and medium INR ON/ON model</a:t>
            </a:r>
            <a:endParaRPr lang="en-GB" sz="2000" dirty="0" smtClean="0"/>
          </a:p>
          <a:p>
            <a:pPr>
              <a:buFont typeface="Arial" pitchFamily="34" charset="0"/>
              <a:buChar char="•"/>
            </a:pPr>
            <a:r>
              <a:rPr lang="en-GB" sz="2000" dirty="0" smtClean="0"/>
              <a:t> </a:t>
            </a:r>
            <a:r>
              <a:rPr lang="en-GB" sz="2000" dirty="0" smtClean="0"/>
              <a:t>CFI </a:t>
            </a:r>
            <a:r>
              <a:rPr lang="en-GB" sz="2000" dirty="0" smtClean="0"/>
              <a:t>in the serving </a:t>
            </a:r>
            <a:r>
              <a:rPr lang="en-GB" sz="2000" dirty="0" smtClean="0"/>
              <a:t>cell – 3 </a:t>
            </a:r>
            <a:endParaRPr lang="en-GB" sz="2000" dirty="0" smtClean="0"/>
          </a:p>
          <a:p>
            <a:pPr>
              <a:buFont typeface="Arial" pitchFamily="34" charset="0"/>
              <a:buChar char="•"/>
            </a:pPr>
            <a:r>
              <a:rPr lang="en-GB" sz="2000" dirty="0" smtClean="0"/>
              <a:t> </a:t>
            </a:r>
            <a:r>
              <a:rPr lang="en-GB" sz="2000" dirty="0" smtClean="0"/>
              <a:t>BD granularity – 1 PRB pair </a:t>
            </a:r>
          </a:p>
          <a:p>
            <a:pPr>
              <a:buFont typeface="Arial" pitchFamily="34" charset="0"/>
              <a:buChar char="•"/>
            </a:pPr>
            <a:r>
              <a:rPr lang="en-GB" sz="2000" dirty="0" smtClean="0"/>
              <a:t>Serving cell allocation – 12 </a:t>
            </a:r>
            <a:r>
              <a:rPr lang="en-GB" sz="2000" dirty="0" err="1" smtClean="0"/>
              <a:t>ie</a:t>
            </a:r>
            <a:r>
              <a:rPr lang="en-GB" sz="2000" dirty="0" smtClean="0"/>
              <a:t> the BW used for alignment is 3MHz</a:t>
            </a:r>
            <a:endParaRPr lang="en-GB" sz="16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7CA0-ECE1-464E-B824-BC2470C861B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 (5)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7CA0-ECE1-464E-B824-BC2470C861BD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1000" y="2819400"/>
          <a:ext cx="8534400" cy="2432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990600"/>
                <a:gridCol w="1295400"/>
                <a:gridCol w="1295400"/>
                <a:gridCol w="1066800"/>
                <a:gridCol w="990600"/>
                <a:gridCol w="990600"/>
                <a:gridCol w="1295400"/>
              </a:tblGrid>
              <a:tr h="613050">
                <a:tc>
                  <a:txBody>
                    <a:bodyPr/>
                    <a:lstStyle/>
                    <a:p>
                      <a:r>
                        <a:rPr lang="en-GB" dirty="0" smtClean="0"/>
                        <a:t>Test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Rank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Antenna </a:t>
                      </a:r>
                    </a:p>
                    <a:p>
                      <a:r>
                        <a:rPr lang="en-GB" dirty="0" err="1" smtClean="0"/>
                        <a:t>Config</a:t>
                      </a:r>
                      <a:r>
                        <a:rPr lang="en-GB" dirty="0" smtClean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aseline="0" dirty="0" err="1" smtClean="0"/>
                        <a:t>Interf</a:t>
                      </a:r>
                      <a:r>
                        <a:rPr lang="en-GB" baseline="0" dirty="0" smtClean="0"/>
                        <a:t>. </a:t>
                      </a:r>
                      <a:r>
                        <a:rPr lang="en-GB" baseline="0" dirty="0" smtClean="0"/>
                        <a:t>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Colliding</a:t>
                      </a:r>
                      <a:endParaRPr lang="en-US" dirty="0"/>
                    </a:p>
                  </a:txBody>
                  <a:tcPr/>
                </a:tc>
              </a:tr>
              <a:tr h="444843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/>
                </a:tc>
              </a:tr>
              <a:tr h="444843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TM2/2/2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TBD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MCS5/5/5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Rank1/1/1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2x2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Fixed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Colliding</a:t>
                      </a:r>
                      <a:endParaRPr lang="en-US" sz="1600" dirty="0" smtClean="0"/>
                    </a:p>
                  </a:txBody>
                  <a:tcPr/>
                </a:tc>
              </a:tr>
              <a:tr h="451434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TM2/3/3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TBD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MCS5/14/14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Rank1/1/1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2x2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Fixed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Non-colliding</a:t>
                      </a:r>
                      <a:endParaRPr lang="en-US" sz="1600" dirty="0" smtClean="0"/>
                    </a:p>
                  </a:txBody>
                  <a:tcPr/>
                </a:tc>
              </a:tr>
              <a:tr h="451434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TM9/4/4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TBD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MCS5/5/5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Rank1/1/1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2x2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Fixed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Non-colliding</a:t>
                      </a:r>
                      <a:endParaRPr lang="en-US" sz="16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4800" y="1752600"/>
            <a:ext cx="7917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Companies are welcome to submit additional simulations  listed in the table below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7D20F7A-695B-49BC-A2B8-70E4CB356AB9}">
  <ds:schemaRefs>
    <ds:schemaRef ds:uri="http://schemas.microsoft.com/office/2006/metadata/properties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8932</TotalTime>
  <Words>345</Words>
  <Application>Microsoft Office PowerPoint</Application>
  <PresentationFormat>On-screen Show (4:3)</PresentationFormat>
  <Paragraphs>100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Way Forward on NAICS UE  Initial Simulation Assumptions</vt:lpstr>
      <vt:lpstr>Way Forward (1)</vt:lpstr>
      <vt:lpstr>Way Forward (2)</vt:lpstr>
      <vt:lpstr>Way Forward (3)</vt:lpstr>
      <vt:lpstr>Way Forward (4)</vt:lpstr>
      <vt:lpstr>Way Forward (5)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lastModifiedBy>RFWS Admin</cp:lastModifiedBy>
  <cp:revision>561</cp:revision>
  <dcterms:created xsi:type="dcterms:W3CDTF">2013-05-13T16:02:00Z</dcterms:created>
  <dcterms:modified xsi:type="dcterms:W3CDTF">2014-10-10T00:41:27Z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_AdHocReviewCycleID">
    <vt:i4>-351237035</vt:i4>
  </property>
  <property fmtid="{D5CDD505-2E9C-101B-9397-08002B2CF9AE}" pid="7" name="_NewReviewCycle">
    <vt:lpwstr/>
  </property>
  <property fmtid="{D5CDD505-2E9C-101B-9397-08002B2CF9AE}" pid="8" name="_EmailSubject">
    <vt:lpwstr>Simulation assumptions</vt:lpwstr>
  </property>
  <property fmtid="{D5CDD505-2E9C-101B-9397-08002B2CF9AE}" pid="9" name="_AuthorEmail">
    <vt:lpwstr>Jangwook.Moon@mediatek.com</vt:lpwstr>
  </property>
  <property fmtid="{D5CDD505-2E9C-101B-9397-08002B2CF9AE}" pid="10" name="_AuthorEmailDisplayName">
    <vt:lpwstr>Jangwook Moon</vt:lpwstr>
  </property>
</Properties>
</file>