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22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64593A-522E-124C-8507-7BA1180A0E9C}" type="datetimeFigureOut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D41EFB-C190-5B46-8114-6BED1C65DD3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043867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7CA94-6210-254F-9511-39EDB3741348}" type="datetimeFigureOut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F9EC78-BC0E-2045-BA0B-AF7726DAF8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652441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BA691-F0EE-5644-9EB6-E32FCD819806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010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CA887-D697-3849-9DA3-55CD0623B613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719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DB67E-E9B6-804B-80B3-792E39DB390E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7429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8382D-155D-2644-A0D1-4F06617AC908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23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FF03A-9AE3-5A4C-9D15-22BB60A88FA5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39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B6EF3-D188-C844-92DC-37E7B984AF24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3413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F5A-4CF0-5543-8DDD-B7FB2E76BA7C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77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30ABD-101B-2C4E-9B25-02E4E0700E80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279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E0196-F559-7D4F-980E-78921E69F138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746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967A4-D20D-354A-B74D-AC6B7B3708CA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4370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1838B-919F-CB4C-9D92-BE1B47F073E7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690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E00BF-676C-AD49-A000-3E8A58A0E573}" type="datetime1">
              <a:rPr kumimoji="1" lang="ja-JP" altLang="en-US" smtClean="0"/>
              <a:t>2014/04/03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C5F54-2B9C-A146-8F75-977A517E51A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28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4" Type="http://schemas.openxmlformats.org/officeDocument/2006/relationships/image" Target="../media/image2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436988"/>
            <a:ext cx="88244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200" dirty="0" smtClean="0"/>
              <a:t>3GPP TSG-RAN WG4 Meeting#</a:t>
            </a:r>
            <a:r>
              <a:rPr lang="en-GB" altLang="ja-JP" sz="3200" dirty="0" smtClean="0"/>
              <a:t>70bis	</a:t>
            </a:r>
            <a:r>
              <a:rPr lang="en-GB" altLang="ja-JP" sz="3200" b="1" dirty="0" smtClean="0"/>
              <a:t>	</a:t>
            </a:r>
            <a:r>
              <a:rPr lang="en-GB" altLang="ja-JP" sz="3200" b="1" u="sng" dirty="0" smtClean="0"/>
              <a:t>R4-141286</a:t>
            </a:r>
            <a:endParaRPr lang="ja-JP" altLang="ja-JP" sz="3200" b="1" u="sng" dirty="0" smtClean="0"/>
          </a:p>
          <a:p>
            <a:pPr algn="ctr" hangingPunct="0"/>
            <a:r>
              <a:rPr lang="en-GB" altLang="ja-JP" sz="3200" dirty="0" smtClean="0"/>
              <a:t>San Jose del </a:t>
            </a:r>
            <a:r>
              <a:rPr lang="en-GB" altLang="ja-JP" sz="3200" dirty="0" err="1" smtClean="0"/>
              <a:t>Cabo</a:t>
            </a:r>
            <a:r>
              <a:rPr lang="en-GB" altLang="ja-JP" sz="3200" dirty="0" smtClean="0"/>
              <a:t>, Mexico, 31 March - 4 April 2014</a:t>
            </a:r>
            <a:endParaRPr lang="ja-JP" altLang="ja-JP" sz="3200" dirty="0"/>
          </a:p>
        </p:txBody>
      </p:sp>
      <p:sp>
        <p:nvSpPr>
          <p:cNvPr id="6" name="正方形/長方形 5"/>
          <p:cNvSpPr/>
          <p:nvPr/>
        </p:nvSpPr>
        <p:spPr>
          <a:xfrm>
            <a:off x="2286000" y="48412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altLang="ja-JP" sz="3200" b="1" dirty="0" smtClean="0"/>
              <a:t>Agenda item:	5.7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Source: KDDI</a:t>
            </a:r>
            <a:endParaRPr lang="ja-JP" altLang="ja-JP" sz="3200" dirty="0" smtClean="0"/>
          </a:p>
          <a:p>
            <a:pPr algn="ctr" hangingPunct="0"/>
            <a:r>
              <a:rPr lang="en-GB" altLang="ja-JP" sz="3200" b="1" dirty="0" smtClean="0"/>
              <a:t>Document for:</a:t>
            </a:r>
            <a:r>
              <a:rPr lang="en-GB" altLang="ja-JP" sz="3200" b="1" dirty="0"/>
              <a:t> </a:t>
            </a:r>
            <a:r>
              <a:rPr lang="en-GB" altLang="ja-JP" sz="3200" b="1" dirty="0" smtClean="0"/>
              <a:t>Approval</a:t>
            </a:r>
            <a:endParaRPr lang="ja-JP" altLang="ja-JP" sz="3200" dirty="0"/>
          </a:p>
        </p:txBody>
      </p:sp>
      <p:sp>
        <p:nvSpPr>
          <p:cNvPr id="7" name="正方形/長方形 6"/>
          <p:cNvSpPr/>
          <p:nvPr/>
        </p:nvSpPr>
        <p:spPr>
          <a:xfrm>
            <a:off x="362873" y="2465936"/>
            <a:ext cx="862649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4400" b="1" dirty="0" smtClean="0"/>
              <a:t>Title:</a:t>
            </a:r>
            <a:r>
              <a:rPr lang="en-GB" altLang="ja-JP" sz="4400" b="1" dirty="0"/>
              <a:t> </a:t>
            </a:r>
            <a:r>
              <a:rPr lang="en-GB" altLang="ja-JP" sz="4400" b="1" dirty="0" smtClean="0"/>
              <a:t>Way Forward on PUCCH overprovisioning requirement for Band 28 spectra</a:t>
            </a:r>
            <a:endParaRPr lang="ja-JP" altLang="ja-JP" sz="4400" dirty="0" smtClean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1181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5427" y="1478435"/>
            <a:ext cx="8554153" cy="4525963"/>
          </a:xfrm>
        </p:spPr>
        <p:txBody>
          <a:bodyPr>
            <a:normAutofit/>
          </a:bodyPr>
          <a:lstStyle/>
          <a:p>
            <a:r>
              <a:rPr lang="en-US" altLang="ja-JP" sz="2800" dirty="0" smtClean="0"/>
              <a:t>Band 28 terminal comprises dual duplexers, which are called as Lower and Higher DUP, respectively.</a:t>
            </a:r>
          </a:p>
          <a:p>
            <a:r>
              <a:rPr kumimoji="1" lang="en-US" altLang="ja-JP" sz="2800" dirty="0" smtClean="0"/>
              <a:t>Operator A in Figure 1 can utilize both duplexers from perspective of spectrum allocation.</a:t>
            </a:r>
          </a:p>
          <a:p>
            <a:r>
              <a:rPr lang="en-US" altLang="ja-JP" sz="2800" dirty="0" smtClean="0"/>
              <a:t>PUCCH overprovisioning is required for Lower DUP operation to meet co-existence requirement with DTV.</a:t>
            </a:r>
            <a:endParaRPr kumimoji="1" lang="en-US" altLang="ja-JP" sz="2800" dirty="0" smtClean="0"/>
          </a:p>
          <a:p>
            <a:endParaRPr kumimoji="1" lang="ja-JP" altLang="en-US" sz="2800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60" y="4431904"/>
            <a:ext cx="8346547" cy="1847709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658446" y="6192638"/>
            <a:ext cx="78484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400" dirty="0"/>
              <a:t>Figure </a:t>
            </a:r>
            <a:r>
              <a:rPr lang="en-US" altLang="ja-JP" sz="2400" dirty="0" smtClean="0"/>
              <a:t>1: Band 28 duplexer arrangement </a:t>
            </a:r>
            <a:endParaRPr lang="ja-JP" altLang="en-US" sz="24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1771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Contributions </a:t>
            </a:r>
            <a:r>
              <a:rPr lang="en-US" altLang="ja-JP" dirty="0" smtClean="0"/>
              <a:t>for</a:t>
            </a:r>
            <a:r>
              <a:rPr kumimoji="1" lang="en-US" altLang="ja-JP" dirty="0" smtClean="0"/>
              <a:t> RAN4#70-bis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5427" y="1478435"/>
            <a:ext cx="8554153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dirty="0" smtClean="0"/>
              <a:t>Following contributions were submitted with significant simulation results.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R4-141294: Qualcomm Incorporated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R4-141795: Huawei, </a:t>
            </a:r>
            <a:r>
              <a:rPr kumimoji="1" lang="en-US" altLang="ja-JP" dirty="0" err="1" smtClean="0"/>
              <a:t>Hisilicon</a:t>
            </a:r>
            <a:endParaRPr kumimoji="1" lang="en-US" altLang="ja-JP" dirty="0" smtClean="0"/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R4-141975: Nokia Corporation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R4-142006: Intel Corporation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R4-142051: Ericsson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R4-142116: Broadcom Corporation</a:t>
            </a:r>
          </a:p>
          <a:p>
            <a:pPr lvl="1">
              <a:buFont typeface="Wingdings" charset="2"/>
              <a:buChar char="Ø"/>
            </a:pPr>
            <a:r>
              <a:rPr kumimoji="1" lang="en-US" altLang="ja-JP" dirty="0" smtClean="0"/>
              <a:t>R4-142228: Motorola Mobility</a:t>
            </a:r>
          </a:p>
          <a:p>
            <a:pPr lvl="1"/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54953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04860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On</a:t>
            </a:r>
            <a:r>
              <a:rPr kumimoji="1" lang="en-US" altLang="ja-JP" dirty="0" smtClean="0"/>
              <a:t> 5MHz CBW operation </a:t>
            </a:r>
            <a:r>
              <a:rPr lang="en-US" altLang="ja-JP" dirty="0" smtClean="0"/>
              <a:t>within UL/DL = 718-728/773-783 MHz, no company reports that PUCCH overprovisioning or RB restriction is needed.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4002505"/>
            <a:ext cx="91439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Proposal#1: No restriction is required for achieving DTV co-existence requirement on 5MHz CBW operation </a:t>
            </a:r>
            <a:r>
              <a:rPr lang="en-GB" altLang="ja-JP" sz="3600" b="1" dirty="0"/>
              <a:t>within UL/DL = 718-728/773-783 </a:t>
            </a:r>
            <a:r>
              <a:rPr lang="en-GB" altLang="ja-JP" sz="3600" b="1" dirty="0" err="1"/>
              <a:t>MHz.</a:t>
            </a:r>
            <a:r>
              <a:rPr lang="en-GB" altLang="ja-JP" sz="3600" b="1" dirty="0"/>
              <a:t> </a:t>
            </a:r>
            <a:endParaRPr lang="ja-JP" altLang="ja-JP" sz="3600" dirty="0" smtClean="0"/>
          </a:p>
        </p:txBody>
      </p:sp>
      <p:sp>
        <p:nvSpPr>
          <p:cNvPr id="5" name="下矢印 4"/>
          <p:cNvSpPr/>
          <p:nvPr/>
        </p:nvSpPr>
        <p:spPr>
          <a:xfrm>
            <a:off x="2835619" y="3339851"/>
            <a:ext cx="3461890" cy="610469"/>
          </a:xfrm>
          <a:prstGeom prst="downArrow">
            <a:avLst>
              <a:gd name="adj1" fmla="val 50000"/>
              <a:gd name="adj2" fmla="val 642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タイトル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Case#1: 5MHz CBW</a:t>
            </a:r>
            <a:endParaRPr kumimoji="1" lang="ja-JP" altLang="en-US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3453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Case#2-1: 10MHz CBW</a:t>
            </a:r>
            <a:br>
              <a:rPr kumimoji="1" lang="en-US" altLang="ja-JP" dirty="0" smtClean="0"/>
            </a:br>
            <a:r>
              <a:rPr lang="en-US" altLang="ja-JP" dirty="0" smtClean="0"/>
              <a:t>PUCCH overprovisioning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8864" y="1652385"/>
            <a:ext cx="8895552" cy="4525963"/>
          </a:xfrm>
        </p:spPr>
        <p:txBody>
          <a:bodyPr/>
          <a:lstStyle/>
          <a:p>
            <a:r>
              <a:rPr lang="en-US" altLang="ja-JP" dirty="0" smtClean="0"/>
              <a:t>One company reports no PUCCH shift is required. </a:t>
            </a:r>
          </a:p>
          <a:p>
            <a:r>
              <a:rPr lang="en-US" altLang="ja-JP" dirty="0" smtClean="0"/>
              <a:t>Five</a:t>
            </a:r>
            <a:r>
              <a:rPr kumimoji="1" lang="en-US" altLang="ja-JP" dirty="0" smtClean="0"/>
              <a:t> companies indicate 1RB shift is required.</a:t>
            </a:r>
          </a:p>
          <a:p>
            <a:r>
              <a:rPr kumimoji="1" lang="en-US" altLang="ja-JP" dirty="0" smtClean="0"/>
              <a:t>One company reports that 7RB shift is needed.</a:t>
            </a:r>
          </a:p>
          <a:p>
            <a:pPr lvl="1">
              <a:buFont typeface="Wingdings" charset="2"/>
              <a:buChar char="Ø"/>
            </a:pPr>
            <a:r>
              <a:rPr lang="en-US" altLang="ja-JP" dirty="0" smtClean="0"/>
              <a:t>After offline discussion, it is clarified that not 7RB but 2RB shift is enough to meet DTV requirement.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5080995"/>
            <a:ext cx="9143999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Proposal#2-1: For PUCCH overprovisioning, 2RB shift is required for achieving DTV requirement.</a:t>
            </a:r>
            <a:endParaRPr lang="ja-JP" altLang="ja-JP" sz="3600" dirty="0" smtClean="0"/>
          </a:p>
        </p:txBody>
      </p:sp>
      <p:sp>
        <p:nvSpPr>
          <p:cNvPr id="5" name="下矢印 4"/>
          <p:cNvSpPr/>
          <p:nvPr/>
        </p:nvSpPr>
        <p:spPr>
          <a:xfrm>
            <a:off x="2835619" y="4418341"/>
            <a:ext cx="3461890" cy="610469"/>
          </a:xfrm>
          <a:prstGeom prst="downArrow">
            <a:avLst>
              <a:gd name="adj1" fmla="val 50000"/>
              <a:gd name="adj2" fmla="val 642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4159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Case#2-2: 10MHz CBW</a:t>
            </a:r>
            <a:br>
              <a:rPr kumimoji="1" lang="en-US" altLang="ja-JP" dirty="0" smtClean="0"/>
            </a:br>
            <a:r>
              <a:rPr kumimoji="1" lang="en-US" altLang="ja-JP" dirty="0" smtClean="0"/>
              <a:t>maximum number of contiguous RBs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8864" y="1652386"/>
            <a:ext cx="8895552" cy="2922514"/>
          </a:xfrm>
        </p:spPr>
        <p:txBody>
          <a:bodyPr/>
          <a:lstStyle/>
          <a:p>
            <a:r>
              <a:rPr lang="en-US" altLang="ja-JP" dirty="0" smtClean="0"/>
              <a:t>One company reports 26RBs. </a:t>
            </a:r>
          </a:p>
          <a:p>
            <a:r>
              <a:rPr lang="en-US" altLang="ja-JP" dirty="0" smtClean="0"/>
              <a:t>Results in another one company shows 27RBs</a:t>
            </a:r>
            <a:r>
              <a:rPr kumimoji="1" lang="en-US" altLang="ja-JP" dirty="0" smtClean="0"/>
              <a:t>.</a:t>
            </a:r>
          </a:p>
          <a:p>
            <a:r>
              <a:rPr kumimoji="1" lang="en-US" altLang="ja-JP" dirty="0" smtClean="0"/>
              <a:t>30RBs and 36RBs are recommended by two companies, respectively.</a:t>
            </a:r>
          </a:p>
          <a:p>
            <a:r>
              <a:rPr kumimoji="1" lang="en-US" altLang="ja-JP" dirty="0" smtClean="0"/>
              <a:t>One report says 40 RBs is possible.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0" y="5080995"/>
            <a:ext cx="9143999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Proposal#2-2: For maximum number of contiguous RBs, one value between 26~40 would be taken to specify.</a:t>
            </a:r>
            <a:endParaRPr lang="ja-JP" altLang="ja-JP" sz="3600" dirty="0" smtClean="0"/>
          </a:p>
        </p:txBody>
      </p:sp>
      <p:sp>
        <p:nvSpPr>
          <p:cNvPr id="5" name="下矢印 4"/>
          <p:cNvSpPr/>
          <p:nvPr/>
        </p:nvSpPr>
        <p:spPr>
          <a:xfrm>
            <a:off x="2835619" y="4574896"/>
            <a:ext cx="3461890" cy="610469"/>
          </a:xfrm>
          <a:prstGeom prst="downArrow">
            <a:avLst>
              <a:gd name="adj1" fmla="val 50000"/>
              <a:gd name="adj2" fmla="val 6424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176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How to specify into TS36.101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04860"/>
          </a:xfrm>
        </p:spPr>
        <p:txBody>
          <a:bodyPr/>
          <a:lstStyle/>
          <a:p>
            <a:r>
              <a:rPr kumimoji="1" lang="en-US" altLang="ja-JP" dirty="0" smtClean="0"/>
              <a:t>Recommendation in </a:t>
            </a:r>
            <a:r>
              <a:rPr lang="en-US" altLang="ja-JP" dirty="0"/>
              <a:t>R4-</a:t>
            </a:r>
            <a:r>
              <a:rPr lang="en-US" altLang="ja-JP" dirty="0" smtClean="0"/>
              <a:t>142051 is appropriate because it is consistent approach with Band 8 operation in Japan.</a:t>
            </a:r>
            <a:endParaRPr kumimoji="1" lang="ja-JP" altLang="en-US" dirty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8600524"/>
              </p:ext>
            </p:extLst>
          </p:nvPr>
        </p:nvGraphicFramePr>
        <p:xfrm>
          <a:off x="313791" y="3296298"/>
          <a:ext cx="8512177" cy="2260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書" r:id="rId3" imgW="6261100" imgH="1663700" progId="Word.Document.12">
                  <p:embed/>
                </p:oleObj>
              </mc:Choice>
              <mc:Fallback>
                <p:oleObj name="文書" r:id="rId3" imgW="6261100" imgH="1663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3791" y="3296298"/>
                        <a:ext cx="8512177" cy="2260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0" y="5212955"/>
            <a:ext cx="9143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GB" altLang="ja-JP" sz="3600" b="1" dirty="0" smtClean="0"/>
              <a:t>Proposal</a:t>
            </a:r>
            <a:r>
              <a:rPr lang="en-GB" altLang="ja-JP" sz="3600" b="1" dirty="0" smtClean="0"/>
              <a:t>#</a:t>
            </a:r>
            <a:r>
              <a:rPr lang="en-GB" altLang="ja-JP" sz="3600" b="1" dirty="0"/>
              <a:t>3</a:t>
            </a:r>
            <a:r>
              <a:rPr lang="en-GB" altLang="ja-JP" sz="3600" b="1" dirty="0" smtClean="0"/>
              <a:t>: Baseline of How to specify into TS36.101 </a:t>
            </a:r>
            <a:r>
              <a:rPr lang="en-GB" altLang="ja-JP" sz="3600" b="1" dirty="0" smtClean="0"/>
              <a:t>should follow proposal in R4-142051</a:t>
            </a:r>
            <a:r>
              <a:rPr lang="en-GB" altLang="ja-JP" sz="3600" b="1" dirty="0" smtClean="0"/>
              <a:t>.</a:t>
            </a:r>
            <a:endParaRPr lang="ja-JP" altLang="ja-JP" sz="3600" dirty="0" smtClean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C5F54-2B9C-A146-8F75-977A517E51A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026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396</Words>
  <Application>Microsoft Macintosh PowerPoint</Application>
  <PresentationFormat>画面に合わせる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9" baseType="lpstr">
      <vt:lpstr>ホワイト</vt:lpstr>
      <vt:lpstr>文書</vt:lpstr>
      <vt:lpstr>PowerPoint プレゼンテーション</vt:lpstr>
      <vt:lpstr>Background</vt:lpstr>
      <vt:lpstr>Contributions for RAN4#70-bis</vt:lpstr>
      <vt:lpstr>Case#1: 5MHz CBW</vt:lpstr>
      <vt:lpstr>Case#2-1: 10MHz CBW PUCCH overprovisioning</vt:lpstr>
      <vt:lpstr>Case#2-2: 10MHz CBW maximum number of contiguous RBs</vt:lpstr>
      <vt:lpstr>How to specify into TS36.101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尾原 誠明</dc:creator>
  <cp:lastModifiedBy>尾原 誠明</cp:lastModifiedBy>
  <cp:revision>19</cp:revision>
  <dcterms:created xsi:type="dcterms:W3CDTF">2014-04-01T15:59:10Z</dcterms:created>
  <dcterms:modified xsi:type="dcterms:W3CDTF">2014-04-03T01:06:24Z</dcterms:modified>
</cp:coreProperties>
</file>