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1" r:id="rId4"/>
    <p:sldId id="260" r:id="rId5"/>
    <p:sldId id="262" r:id="rId6"/>
    <p:sldId id="263" r:id="rId7"/>
    <p:sldId id="258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2291994-CD83-45B9-A8F9-563C78273736}" v="3" dt="2025-10-17T12:56:35.39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536"/>
    <p:restoredTop sz="94634"/>
  </p:normalViewPr>
  <p:slideViewPr>
    <p:cSldViewPr snapToGrid="0">
      <p:cViewPr varScale="1">
        <p:scale>
          <a:sx n="92" d="100"/>
          <a:sy n="92" d="100"/>
        </p:scale>
        <p:origin x="96" y="28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microsoft.com/office/2016/11/relationships/changesInfo" Target="changesInfos/changesInfo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Relationship Id="rId14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CHUMACHER, JOSEPH R" userId="463398b1-e38b-45b9-95d2-2ed0101409a8" providerId="ADAL" clId="{32291994-CD83-45B9-A8F9-563C78273736}"/>
    <pc:docChg chg="modSld">
      <pc:chgData name="SCHUMACHER, JOSEPH R" userId="463398b1-e38b-45b9-95d2-2ed0101409a8" providerId="ADAL" clId="{32291994-CD83-45B9-A8F9-563C78273736}" dt="2025-10-17T12:57:36.982" v="54" actId="20577"/>
      <pc:docMkLst>
        <pc:docMk/>
      </pc:docMkLst>
      <pc:sldChg chg="modSp mod">
        <pc:chgData name="SCHUMACHER, JOSEPH R" userId="463398b1-e38b-45b9-95d2-2ed0101409a8" providerId="ADAL" clId="{32291994-CD83-45B9-A8F9-563C78273736}" dt="2025-10-17T12:55:24.879" v="5" actId="20577"/>
        <pc:sldMkLst>
          <pc:docMk/>
          <pc:sldMk cId="826560653" sldId="256"/>
        </pc:sldMkLst>
        <pc:spChg chg="mod">
          <ac:chgData name="SCHUMACHER, JOSEPH R" userId="463398b1-e38b-45b9-95d2-2ed0101409a8" providerId="ADAL" clId="{32291994-CD83-45B9-A8F9-563C78273736}" dt="2025-10-17T12:55:24.879" v="5" actId="20577"/>
          <ac:spMkLst>
            <pc:docMk/>
            <pc:sldMk cId="826560653" sldId="256"/>
            <ac:spMk id="4" creationId="{8242D0CA-1674-2528-C18C-5F76A0D414A3}"/>
          </ac:spMkLst>
        </pc:spChg>
      </pc:sldChg>
      <pc:sldChg chg="modSp mod">
        <pc:chgData name="SCHUMACHER, JOSEPH R" userId="463398b1-e38b-45b9-95d2-2ed0101409a8" providerId="ADAL" clId="{32291994-CD83-45B9-A8F9-563C78273736}" dt="2025-10-17T12:57:36.982" v="54" actId="20577"/>
        <pc:sldMkLst>
          <pc:docMk/>
          <pc:sldMk cId="3630279558" sldId="260"/>
        </pc:sldMkLst>
        <pc:spChg chg="mod">
          <ac:chgData name="SCHUMACHER, JOSEPH R" userId="463398b1-e38b-45b9-95d2-2ed0101409a8" providerId="ADAL" clId="{32291994-CD83-45B9-A8F9-563C78273736}" dt="2025-10-17T12:57:36.982" v="54" actId="20577"/>
          <ac:spMkLst>
            <pc:docMk/>
            <pc:sldMk cId="3630279558" sldId="260"/>
            <ac:spMk id="3" creationId="{0D58F482-B550-1C15-7E6B-800C0CB30BC0}"/>
          </ac:spMkLst>
        </pc:spChg>
        <pc:spChg chg="mod">
          <ac:chgData name="SCHUMACHER, JOSEPH R" userId="463398b1-e38b-45b9-95d2-2ed0101409a8" providerId="ADAL" clId="{32291994-CD83-45B9-A8F9-563C78273736}" dt="2025-10-17T12:56:56.368" v="24"/>
          <ac:spMkLst>
            <pc:docMk/>
            <pc:sldMk cId="3630279558" sldId="260"/>
            <ac:spMk id="4" creationId="{7EE56BAF-7200-A6A9-E028-3EB2636E908B}"/>
          </ac:spMkLst>
        </pc:spChg>
      </pc:sldChg>
      <pc:sldChg chg="modSp mod">
        <pc:chgData name="SCHUMACHER, JOSEPH R" userId="463398b1-e38b-45b9-95d2-2ed0101409a8" providerId="ADAL" clId="{32291994-CD83-45B9-A8F9-563C78273736}" dt="2025-10-17T12:56:11.156" v="8" actId="20577"/>
        <pc:sldMkLst>
          <pc:docMk/>
          <pc:sldMk cId="494334973" sldId="261"/>
        </pc:sldMkLst>
        <pc:spChg chg="mod">
          <ac:chgData name="SCHUMACHER, JOSEPH R" userId="463398b1-e38b-45b9-95d2-2ed0101409a8" providerId="ADAL" clId="{32291994-CD83-45B9-A8F9-563C78273736}" dt="2025-10-17T12:56:11.156" v="8" actId="20577"/>
          <ac:spMkLst>
            <pc:docMk/>
            <pc:sldMk cId="494334973" sldId="261"/>
            <ac:spMk id="9" creationId="{881CA627-467D-7EB0-ABCD-E9F47788368E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E859E5-9DCD-7903-501E-256A72BC4F1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EE2D74E-E331-85F0-710C-C30F32D21F2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03CC0D3-7258-BD44-8E6C-E0871545AE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6D2C08-EF0D-4021-9767-C7AB7E8C7733}" type="datetimeFigureOut">
              <a:rPr lang="en-US" smtClean="0"/>
              <a:t>10/17/2025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A1F47DF-1110-C1CF-169A-18ECF29CD2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5FDD6A1-A6C5-F6E7-FA23-AB661CB2E9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3D956-92C5-4B29-835B-5794924BD2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70281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EAF827-350F-8A35-603B-3C01972D2B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8DF47FB-29ED-13DF-26DB-B549A7AC8EA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96DD854-56FD-ACA2-EBBF-8CDEC68CE4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6D2C08-EF0D-4021-9767-C7AB7E8C7733}" type="datetimeFigureOut">
              <a:rPr lang="en-US" smtClean="0"/>
              <a:t>10/17/2025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7D9A68A-5F18-1D39-03A6-251E4DED3A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0533D16-B297-0D21-0507-5A39BDAD05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3D956-92C5-4B29-835B-5794924BD2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53796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FDA8B3E-1D23-2721-1391-F441C49D5CA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A4F282B-58AB-7156-91E4-2F0AC352969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42C5F23-E8B1-FD09-A237-1EE6F1D8DB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6D2C08-EF0D-4021-9767-C7AB7E8C7733}" type="datetimeFigureOut">
              <a:rPr lang="en-US" smtClean="0"/>
              <a:t>10/17/2025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AFFC1F1-B3BE-FD8A-0724-28AF70B8A0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EBE9CED-DB8B-455D-2246-D8AB8CDB14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3D956-92C5-4B29-835B-5794924BD2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69734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CA4A0C-B844-2619-7A4D-4828BDE0DA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1B2F85-C55D-5F2D-7ED2-529D4523E43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2007B12-0976-2389-3AEA-5F53558772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6D2C08-EF0D-4021-9767-C7AB7E8C7733}" type="datetimeFigureOut">
              <a:rPr lang="en-US" smtClean="0"/>
              <a:t>10/17/2025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5C3C48C-91FE-72D0-3067-1F44C94170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B4FC66A-8B2C-AA40-2FC3-1F7EE7F6EA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3D956-92C5-4B29-835B-5794924BD2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04411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45EADD-65A2-47F3-CAAD-8B0A0CDC4B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46150FF-5F92-F8F4-753C-AF037A51114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A626F37-7FD4-A18B-EA28-BC2DC83412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6D2C08-EF0D-4021-9767-C7AB7E8C7733}" type="datetimeFigureOut">
              <a:rPr lang="en-US" smtClean="0"/>
              <a:t>10/17/2025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51C6484-554A-1C08-7F2C-A95284C189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FCBCDFB-B2DB-96D4-D7FC-50DA4F8D9E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3D956-92C5-4B29-835B-5794924BD2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78791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C95ED9-BB96-09BB-352C-87263A1EC2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28FF143-8766-0E33-0667-058CCA5C72D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FF6DFFD-0C0E-9C49-5A41-1917299855B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91F15AE-4F51-8E78-1B9B-553C64FEE1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6D2C08-EF0D-4021-9767-C7AB7E8C7733}" type="datetimeFigureOut">
              <a:rPr lang="en-US" smtClean="0"/>
              <a:t>10/17/2025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E852BC2-AA31-4E4C-1FE0-372669E367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61F0537-BB48-438D-F5CF-2D7D0BB03B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3D956-92C5-4B29-835B-5794924BD2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02280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63EEC8-D37A-7CC9-530C-22AFDB391F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EA494D7-7777-DB65-EBB1-0D761C1AFEE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96CAF51-2CE5-4ED2-A0AA-6A95FA28937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74E7D57-D4FF-494D-AC23-37DACB0120F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E6C85A3-EF54-B802-D43C-0CCCDF11AE2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C0AF4370-7012-FBAB-B7E4-C0AF12E559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6D2C08-EF0D-4021-9767-C7AB7E8C7733}" type="datetimeFigureOut">
              <a:rPr lang="en-US" smtClean="0"/>
              <a:t>10/17/2025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6F783EA-259A-F6F8-1EDA-07DFC57105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ED26A63-CA61-9AED-4F0D-40BA68B547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3D956-92C5-4B29-835B-5794924BD2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12118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E2A56C-BA90-90C4-FBBF-F0FF138CE2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885F27A-3262-A9F8-8410-F1D2A52D8B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6D2C08-EF0D-4021-9767-C7AB7E8C7733}" type="datetimeFigureOut">
              <a:rPr lang="en-US" smtClean="0"/>
              <a:t>10/17/2025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FDA3D2E-5771-85D9-9FF3-2DA020FA7C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5EB2951-B2A3-05DC-653E-6E1CAEAF6B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3D956-92C5-4B29-835B-5794924BD2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33990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EAC94AC-E391-57DC-7121-5063517405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6D2C08-EF0D-4021-9767-C7AB7E8C7733}" type="datetimeFigureOut">
              <a:rPr lang="en-US" smtClean="0"/>
              <a:t>10/17/2025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A0AF883-AB5E-2619-BA9F-18F62A0336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DFB7F6F-1320-D456-BA69-B7FE6E7FDE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3D956-92C5-4B29-835B-5794924BD2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6447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F2AF60-EB61-D2D7-D4C1-6D592AF978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0FB489C-D828-E393-5E38-7E3D9609004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A619414-133D-69E8-DA9E-0561D622913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69C65D0-54D7-521F-CA6A-01893A65AD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6D2C08-EF0D-4021-9767-C7AB7E8C7733}" type="datetimeFigureOut">
              <a:rPr lang="en-US" smtClean="0"/>
              <a:t>10/17/2025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ECCD861-B426-0264-5DC6-CCFF0E89CE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16CFF61-4B53-86DB-3684-8750D1FCAF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3D956-92C5-4B29-835B-5794924BD2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75405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C73874-AC4F-0EE9-1AFB-CD33E22FE1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7494EEF-6997-BAEF-9555-A2F89606D0D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FFDBA45-BAD0-3A8C-B9AB-DF42B5E15BF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DCDF465-F82B-860A-5EFA-3C42EDEFCF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6D2C08-EF0D-4021-9767-C7AB7E8C7733}" type="datetimeFigureOut">
              <a:rPr lang="en-US" smtClean="0"/>
              <a:t>10/17/2025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A81ED38-2597-BEC7-346F-B4C5A3FE35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1A73E90-194A-F05A-9B71-56E7B2ED3A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3D956-92C5-4B29-835B-5794924BD2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09741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DCCD3CC-9BB0-0F30-5670-EC6A37EC26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9D05885-8E49-3003-D8E3-78BBB7709B3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F84F007-3B4E-7A6B-9236-D9AF8339150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666D2C08-EF0D-4021-9767-C7AB7E8C7733}" type="datetimeFigureOut">
              <a:rPr lang="en-US" smtClean="0"/>
              <a:t>10/17/2025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39EC360-A4F8-5FDF-598D-FC517DD4CDD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6A8850-753B-0498-14F7-84885696781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CB03D956-92C5-4B29-835B-5794924BD2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50890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7B4873-874C-3FA2-DF13-DB7BDF49C3B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RAN4 Way Forward on 6G Study Item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A660DAB-7584-737C-F258-191F0D756E9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algn="l"/>
            <a:r>
              <a:rPr lang="en-US" dirty="0"/>
              <a:t>Source: AT&amp;T (Rapporteur)</a:t>
            </a:r>
          </a:p>
          <a:p>
            <a:pPr algn="l"/>
            <a:r>
              <a:rPr lang="en-US" dirty="0"/>
              <a:t>Agenda: 8.2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242D0CA-1674-2528-C18C-5F76A0D414A3}"/>
              </a:ext>
            </a:extLst>
          </p:cNvPr>
          <p:cNvSpPr txBox="1"/>
          <p:nvPr/>
        </p:nvSpPr>
        <p:spPr>
          <a:xfrm>
            <a:off x="612396" y="343949"/>
            <a:ext cx="1121608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10520363" algn="r"/>
              </a:tabLst>
            </a:pPr>
            <a:r>
              <a:rPr lang="en-US" dirty="0"/>
              <a:t>3GPP TSG RAN WG4 Meeting #116bis	R4-2514649</a:t>
            </a:r>
          </a:p>
          <a:p>
            <a:pPr>
              <a:tabLst>
                <a:tab pos="10520363" algn="r"/>
              </a:tabLst>
            </a:pPr>
            <a:r>
              <a:rPr lang="en-US" dirty="0"/>
              <a:t>Prague, Czech, Oct 13th – 17th, 2025</a:t>
            </a:r>
          </a:p>
        </p:txBody>
      </p:sp>
    </p:spTree>
    <p:extLst>
      <p:ext uri="{BB962C8B-B14F-4D97-AF65-F5344CB8AC3E}">
        <p14:creationId xmlns:p14="http://schemas.microsoft.com/office/powerpoint/2010/main" val="82656065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A69488-8FA4-3617-7514-874DF26D9C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Introduction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3ECDEFB-F2CE-4C2D-BBDC-1D1165A2730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/>
              <a:t>RAN4 initiated its work on the 6G Radio Study Item with a discussion of the draft 6G Workplan [1]</a:t>
            </a:r>
          </a:p>
          <a:p>
            <a:r>
              <a:rPr lang="en-US" dirty="0"/>
              <a:t>[1] is a joint RAN1/2/3/4 contribution presented for information only.</a:t>
            </a:r>
          </a:p>
          <a:p>
            <a:r>
              <a:rPr lang="en-US" dirty="0"/>
              <a:t>The material in [1] is derived from the RAN4 6G topic planning presented by the RAN4 chair in [2]</a:t>
            </a:r>
          </a:p>
          <a:p>
            <a:r>
              <a:rPr lang="en-US" dirty="0"/>
              <a:t>The following issues were raised during the review of [1]</a:t>
            </a:r>
          </a:p>
          <a:p>
            <a:pPr lvl="1"/>
            <a:r>
              <a:rPr lang="en-US" dirty="0"/>
              <a:t>Misalignment of the time plan between RAN1 and RAN4</a:t>
            </a:r>
          </a:p>
          <a:p>
            <a:pPr lvl="1"/>
            <a:r>
              <a:rPr lang="en-US" dirty="0"/>
              <a:t>Contribution planning for future meetings</a:t>
            </a:r>
          </a:p>
          <a:p>
            <a:pPr lvl="1"/>
            <a:r>
              <a:rPr lang="en-US" dirty="0"/>
              <a:t>Study topic omission </a:t>
            </a:r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256293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78695F-A24F-1642-F26F-FA55B1AA40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RAN1/RAN4 time plan alignment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F45A0AF-866D-35BE-992D-777C6801CCA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3391197" cy="640006"/>
          </a:xfrm>
          <a:solidFill>
            <a:schemeClr val="accent1">
              <a:lumMod val="20000"/>
              <a:lumOff val="80000"/>
            </a:schemeClr>
          </a:solidFill>
        </p:spPr>
        <p:txBody>
          <a:bodyPr anchor="ctr">
            <a:normAutofit lnSpcReduction="10000"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</a:pPr>
            <a:r>
              <a:rPr lang="en-US" sz="1800" dirty="0"/>
              <a:t>RAN1 topics started at RAN1#122 (August 2025)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18E5F1F-97B4-A98D-0944-ED4F31FF1C0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350257"/>
            <a:ext cx="3391197" cy="2826580"/>
          </a:xfrm>
        </p:spPr>
        <p:txBody>
          <a:bodyPr>
            <a:normAutofit fontScale="55000" lnSpcReduction="20000"/>
          </a:bodyPr>
          <a:lstStyle/>
          <a:p>
            <a:r>
              <a:rPr lang="en-US" dirty="0"/>
              <a:t>Overview of 6GR air interface</a:t>
            </a:r>
          </a:p>
          <a:p>
            <a:r>
              <a:rPr lang="en-US" dirty="0"/>
              <a:t>Waveform</a:t>
            </a:r>
          </a:p>
          <a:p>
            <a:r>
              <a:rPr lang="en-US" dirty="0"/>
              <a:t>Frame structure</a:t>
            </a:r>
          </a:p>
          <a:p>
            <a:r>
              <a:rPr lang="en-US" dirty="0"/>
              <a:t>Channel coding</a:t>
            </a:r>
          </a:p>
          <a:p>
            <a:r>
              <a:rPr lang="en-US" dirty="0"/>
              <a:t>Modulation, joint channel coding and modulation</a:t>
            </a:r>
          </a:p>
          <a:p>
            <a:r>
              <a:rPr lang="en-US" dirty="0"/>
              <a:t>Energy efficiency</a:t>
            </a:r>
          </a:p>
          <a:p>
            <a:r>
              <a:rPr lang="en-US" dirty="0"/>
              <a:t>AI/ML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004F69F-74A2-6B3E-A59E-3C6AFBE3236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553119" y="1693253"/>
            <a:ext cx="3407898" cy="627916"/>
          </a:xfrm>
          <a:solidFill>
            <a:schemeClr val="accent1">
              <a:lumMod val="20000"/>
              <a:lumOff val="80000"/>
            </a:schemeClr>
          </a:solidFill>
        </p:spPr>
        <p:txBody>
          <a:bodyPr anchor="ctr">
            <a:normAutofit lnSpcReduction="10000"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</a:pPr>
            <a:r>
              <a:rPr lang="en-US" sz="1800" dirty="0"/>
              <a:t>RAN1 topics planned to start at RAN1#124 (February 2026)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9B066A6-1520-6BB9-0374-B21302A83DF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553119" y="2362347"/>
            <a:ext cx="3407898" cy="2679896"/>
          </a:xfrm>
        </p:spPr>
        <p:txBody>
          <a:bodyPr>
            <a:normAutofit fontScale="55000" lnSpcReduction="20000"/>
          </a:bodyPr>
          <a:lstStyle/>
          <a:p>
            <a:r>
              <a:rPr lang="en-US" dirty="0"/>
              <a:t>Initial access</a:t>
            </a:r>
          </a:p>
          <a:p>
            <a:r>
              <a:rPr lang="en-US" dirty="0"/>
              <a:t>MIMO</a:t>
            </a:r>
          </a:p>
          <a:p>
            <a:r>
              <a:rPr lang="en-US" dirty="0"/>
              <a:t>Physical layer control, data scheduling, and HARQ operation</a:t>
            </a:r>
          </a:p>
          <a:p>
            <a:r>
              <a:rPr lang="en-US" dirty="0"/>
              <a:t>Duplexing</a:t>
            </a:r>
          </a:p>
          <a:p>
            <a:r>
              <a:rPr lang="en-US" dirty="0"/>
              <a:t>6G spectrum utilization and aggregation</a:t>
            </a:r>
          </a:p>
          <a:p>
            <a:r>
              <a:rPr lang="en-US" dirty="0"/>
              <a:t>NTN</a:t>
            </a:r>
          </a:p>
          <a:p>
            <a:r>
              <a:rPr lang="en-US" dirty="0"/>
              <a:t>Other physical layer signals, channel and procedures</a:t>
            </a:r>
          </a:p>
          <a:p>
            <a:endParaRPr lang="en-US" dirty="0"/>
          </a:p>
        </p:txBody>
      </p:sp>
      <p:sp>
        <p:nvSpPr>
          <p:cNvPr id="7" name="Text Placeholder 4">
            <a:extLst>
              <a:ext uri="{FF2B5EF4-FFF2-40B4-BE49-F238E27FC236}">
                <a16:creationId xmlns:a16="http://schemas.microsoft.com/office/drawing/2014/main" id="{E15BFD7B-39C9-CA72-8B04-510F74B05D16}"/>
              </a:ext>
            </a:extLst>
          </p:cNvPr>
          <p:cNvSpPr txBox="1">
            <a:spLocks/>
          </p:cNvSpPr>
          <p:nvPr/>
        </p:nvSpPr>
        <p:spPr>
          <a:xfrm>
            <a:off x="8269624" y="1693253"/>
            <a:ext cx="3407898" cy="62791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vert="horz" lIns="91440" tIns="45720" rIns="91440" bIns="4572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600" dirty="0"/>
              <a:t>RAN1 topic(s) planned to start at RAN1#126bis (October 2026)</a:t>
            </a:r>
          </a:p>
        </p:txBody>
      </p:sp>
      <p:sp>
        <p:nvSpPr>
          <p:cNvPr id="8" name="Content Placeholder 5">
            <a:extLst>
              <a:ext uri="{FF2B5EF4-FFF2-40B4-BE49-F238E27FC236}">
                <a16:creationId xmlns:a16="http://schemas.microsoft.com/office/drawing/2014/main" id="{5BFCA876-D4A0-AB8E-0374-56707371B951}"/>
              </a:ext>
            </a:extLst>
          </p:cNvPr>
          <p:cNvSpPr txBox="1">
            <a:spLocks/>
          </p:cNvSpPr>
          <p:nvPr/>
        </p:nvSpPr>
        <p:spPr>
          <a:xfrm>
            <a:off x="8269624" y="2362348"/>
            <a:ext cx="3407898" cy="42298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500" dirty="0"/>
              <a:t>Sensing</a:t>
            </a:r>
          </a:p>
          <a:p>
            <a:endParaRPr lang="en-US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881CA627-467D-7EB0-ABCD-E9F47788368E}"/>
              </a:ext>
            </a:extLst>
          </p:cNvPr>
          <p:cNvSpPr/>
          <p:nvPr/>
        </p:nvSpPr>
        <p:spPr>
          <a:xfrm>
            <a:off x="839788" y="5164747"/>
            <a:ext cx="10991141" cy="856226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sz="2000" b="1" dirty="0">
                <a:solidFill>
                  <a:schemeClr val="tx1"/>
                </a:solidFill>
              </a:rPr>
              <a:t>Proposal 1</a:t>
            </a:r>
            <a:r>
              <a:rPr lang="en-US" sz="2000" dirty="0">
                <a:solidFill>
                  <a:schemeClr val="tx1"/>
                </a:solidFill>
              </a:rPr>
              <a:t>: Present a revised workplan at RAN4#117 based on the agreements in RAN4#116bis.</a:t>
            </a:r>
          </a:p>
        </p:txBody>
      </p:sp>
    </p:spTree>
    <p:extLst>
      <p:ext uri="{BB962C8B-B14F-4D97-AF65-F5344CB8AC3E}">
        <p14:creationId xmlns:p14="http://schemas.microsoft.com/office/powerpoint/2010/main" val="49433497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0699DC-7829-575D-B64B-21961FE393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1"/>
            <a:r>
              <a:rPr lang="en-US" sz="4400" dirty="0"/>
              <a:t>Contribution planning for future meetings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D58F482-B550-1C15-7E6B-800C0CB30BC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3393489"/>
          </a:xfrm>
        </p:spPr>
        <p:txBody>
          <a:bodyPr>
            <a:normAutofit fontScale="92500" lnSpcReduction="20000"/>
          </a:bodyPr>
          <a:lstStyle/>
          <a:p>
            <a:r>
              <a:rPr lang="en-US" dirty="0"/>
              <a:t>Review of feature lead notes for 6GR SI topics indicates that feature leaders establish way-forwards as a part of the discussion</a:t>
            </a:r>
          </a:p>
          <a:p>
            <a:pPr lvl="1"/>
            <a:r>
              <a:rPr lang="en-US" dirty="0"/>
              <a:t>Feature lead create WFs based on individual formats and organization </a:t>
            </a:r>
          </a:p>
          <a:p>
            <a:pPr lvl="1"/>
            <a:r>
              <a:rPr lang="en-US" dirty="0"/>
              <a:t>WFs are very detail-oriented</a:t>
            </a:r>
          </a:p>
          <a:p>
            <a:r>
              <a:rPr lang="en-US" dirty="0"/>
              <a:t>Combination of individual WFs is not advised</a:t>
            </a:r>
          </a:p>
          <a:p>
            <a:pPr lvl="1"/>
            <a:r>
              <a:rPr lang="en-US" dirty="0"/>
              <a:t>Redundancy</a:t>
            </a:r>
          </a:p>
          <a:p>
            <a:pPr lvl="1"/>
            <a:r>
              <a:rPr lang="en-US" dirty="0"/>
              <a:t>Opportunities for introducing errors</a:t>
            </a:r>
          </a:p>
          <a:p>
            <a:pPr lvl="1"/>
            <a:r>
              <a:rPr lang="en-US" dirty="0"/>
              <a:t>Difficult to align format and organization between topics</a:t>
            </a:r>
          </a:p>
          <a:p>
            <a:r>
              <a:rPr lang="en-US" dirty="0"/>
              <a:t>Difficult to foresee progress beyond a certain number of meetings.</a:t>
            </a:r>
          </a:p>
          <a:p>
            <a:pPr lvl="1"/>
            <a:r>
              <a:rPr lang="en-US" dirty="0"/>
              <a:t>Propose to adjust workplan based on progress 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7EE56BAF-7200-A6A9-E028-3EB2636E908B}"/>
              </a:ext>
            </a:extLst>
          </p:cNvPr>
          <p:cNvSpPr/>
          <p:nvPr/>
        </p:nvSpPr>
        <p:spPr>
          <a:xfrm>
            <a:off x="600429" y="5354051"/>
            <a:ext cx="10991141" cy="1138824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sz="2000" b="1" dirty="0">
                <a:solidFill>
                  <a:schemeClr val="tx1"/>
                </a:solidFill>
              </a:rPr>
              <a:t>Proposal 2</a:t>
            </a:r>
            <a:r>
              <a:rPr lang="en-US" sz="2000" dirty="0">
                <a:solidFill>
                  <a:schemeClr val="tx1"/>
                </a:solidFill>
              </a:rPr>
              <a:t>Contribution planning for future meetings to be managed by feature leads</a:t>
            </a:r>
          </a:p>
          <a:p>
            <a:r>
              <a:rPr lang="en-US" sz="2000" b="1" dirty="0">
                <a:solidFill>
                  <a:schemeClr val="tx1"/>
                </a:solidFill>
              </a:rPr>
              <a:t>Proposal 3</a:t>
            </a:r>
            <a:r>
              <a:rPr lang="en-US" sz="2000" dirty="0">
                <a:solidFill>
                  <a:schemeClr val="tx1"/>
                </a:solidFill>
              </a:rPr>
              <a:t>: Indicate (in the revised workplan to be presented at RAN4#117) that the workplan for meetings beyond RAN#112 is TBD</a:t>
            </a:r>
          </a:p>
        </p:txBody>
      </p:sp>
    </p:spTree>
    <p:extLst>
      <p:ext uri="{BB962C8B-B14F-4D97-AF65-F5344CB8AC3E}">
        <p14:creationId xmlns:p14="http://schemas.microsoft.com/office/powerpoint/2010/main" val="363027955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C91BDB-DA06-BC49-BE45-31D2BB3668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Study topic omission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63A0E45-47F1-978F-B949-62A93906DF1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589649"/>
            <a:ext cx="10515600" cy="3868616"/>
          </a:xfrm>
        </p:spPr>
        <p:txBody>
          <a:bodyPr>
            <a:normAutofit lnSpcReduction="10000"/>
          </a:bodyPr>
          <a:lstStyle/>
          <a:p>
            <a:r>
              <a:rPr lang="en-US" dirty="0"/>
              <a:t>BS energy efficiency</a:t>
            </a:r>
          </a:p>
          <a:p>
            <a:pPr lvl="1"/>
            <a:r>
              <a:rPr lang="en-US" dirty="0"/>
              <a:t>Energy efficiency is absent from the time-line chart at the beginning of [1], but is mentioned in the text descriptions for each meeting</a:t>
            </a:r>
          </a:p>
          <a:p>
            <a:pPr lvl="2"/>
            <a:r>
              <a:rPr lang="en-US" dirty="0"/>
              <a:t>E.g., under </a:t>
            </a:r>
            <a:r>
              <a:rPr lang="en-US" i="1" dirty="0"/>
              <a:t>BS RF and coexistence </a:t>
            </a:r>
            <a:r>
              <a:rPr lang="en-US" dirty="0"/>
              <a:t>for RAN4#116bis:</a:t>
            </a:r>
          </a:p>
          <a:p>
            <a:pPr lvl="3"/>
            <a:r>
              <a:rPr lang="en-US" i="1" dirty="0"/>
              <a:t>Begin discussions on improvements for BS efficiency specification</a:t>
            </a:r>
            <a:r>
              <a:rPr lang="en-US" dirty="0"/>
              <a:t>.</a:t>
            </a:r>
          </a:p>
          <a:p>
            <a:pPr lvl="1"/>
            <a:r>
              <a:rPr lang="en-US" b="1" dirty="0"/>
              <a:t>Conclusion: BS efficiency topic is included</a:t>
            </a:r>
          </a:p>
          <a:p>
            <a:r>
              <a:rPr lang="en-US" dirty="0"/>
              <a:t>Overall AI/ML Framework</a:t>
            </a:r>
          </a:p>
          <a:p>
            <a:pPr lvl="1"/>
            <a:r>
              <a:rPr lang="en-US" dirty="0"/>
              <a:t>RAN4 text only mentions use-cases</a:t>
            </a:r>
          </a:p>
          <a:p>
            <a:pPr lvl="1"/>
            <a:r>
              <a:rPr lang="en-US" dirty="0"/>
              <a:t>6GR SI [3] indicates RAN4 participation in LCM and framework study</a:t>
            </a:r>
          </a:p>
          <a:p>
            <a:pPr lvl="1"/>
            <a:r>
              <a:rPr lang="en-US" b="1" dirty="0"/>
              <a:t>Conclusion: Add AI/ML framework as a study topic for RAN4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9628EE56-6A12-F6BE-3616-739BDE46A176}"/>
              </a:ext>
            </a:extLst>
          </p:cNvPr>
          <p:cNvSpPr/>
          <p:nvPr/>
        </p:nvSpPr>
        <p:spPr>
          <a:xfrm>
            <a:off x="600429" y="5575248"/>
            <a:ext cx="10991141" cy="856226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sz="2000" b="1" dirty="0">
                <a:solidFill>
                  <a:schemeClr val="tx1"/>
                </a:solidFill>
              </a:rPr>
              <a:t>Proposal 4</a:t>
            </a:r>
            <a:r>
              <a:rPr lang="en-US" sz="2000" dirty="0">
                <a:solidFill>
                  <a:schemeClr val="tx1"/>
                </a:solidFill>
              </a:rPr>
              <a:t>: Add AI/ML framework as a study topic for RAN4 in the revised workplan to be presented at RAN4#117</a:t>
            </a:r>
          </a:p>
        </p:txBody>
      </p:sp>
    </p:spTree>
    <p:extLst>
      <p:ext uri="{BB962C8B-B14F-4D97-AF65-F5344CB8AC3E}">
        <p14:creationId xmlns:p14="http://schemas.microsoft.com/office/powerpoint/2010/main" val="642804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8373D7-673A-10E3-9DEB-4A6881DD92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Conclusion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C202840-9AA2-BF69-063D-28C1B8E8F3A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/>
              <a:t>Proposal 1</a:t>
            </a:r>
            <a:r>
              <a:rPr lang="en-US" dirty="0"/>
              <a:t>: Present a revised workplan at RAN4#117 based on the agreements in RAN4#116bis.</a:t>
            </a:r>
          </a:p>
          <a:p>
            <a:pPr marL="0" indent="0">
              <a:buNone/>
            </a:pPr>
            <a:r>
              <a:rPr lang="en-US" b="1" dirty="0"/>
              <a:t>Proposal 2</a:t>
            </a:r>
            <a:r>
              <a:rPr lang="en-US" dirty="0"/>
              <a:t>: Contribution planning for future meetings to be managed by feature leads</a:t>
            </a:r>
          </a:p>
          <a:p>
            <a:pPr marL="0" indent="0">
              <a:buNone/>
            </a:pPr>
            <a:r>
              <a:rPr lang="en-US" b="1" dirty="0"/>
              <a:t>Proposal 3</a:t>
            </a:r>
            <a:r>
              <a:rPr lang="en-US" dirty="0"/>
              <a:t>: Indicate (in the revised workplan to be presented at RAN4#117) that the workplan for meetings beyond RAN#112 is TBD</a:t>
            </a:r>
          </a:p>
          <a:p>
            <a:pPr marL="0" indent="0">
              <a:buNone/>
            </a:pPr>
            <a:r>
              <a:rPr lang="en-US" b="1" dirty="0"/>
              <a:t>Proposal 4</a:t>
            </a:r>
            <a:r>
              <a:rPr lang="en-US" dirty="0"/>
              <a:t>: Add AI/ML framework as a study topic for RAN4 in the revised workplan to be presented at RAN4#117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4333495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88547E-1924-F17D-5773-6BC928FA85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References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12825AD-705A-E430-D6B4-F366F7C2C25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69913" indent="-569913">
              <a:buNone/>
            </a:pPr>
            <a:r>
              <a:rPr lang="en-US" dirty="0"/>
              <a:t>[1]	R4-2514091, </a:t>
            </a:r>
            <a:r>
              <a:rPr lang="en-US" i="1" dirty="0"/>
              <a:t>Workplan for Rel-20 Study of 6GR</a:t>
            </a:r>
            <a:r>
              <a:rPr lang="en-US" dirty="0"/>
              <a:t>, NTT DOCOMO, China Mobile, AT&amp;T, Vodafone, RAN4#116bis, October 2025</a:t>
            </a:r>
          </a:p>
          <a:p>
            <a:pPr marL="569913" indent="-569913">
              <a:buNone/>
            </a:pPr>
            <a:r>
              <a:rPr lang="en-US" dirty="0"/>
              <a:t>[2]	R4-2511652, </a:t>
            </a:r>
            <a:r>
              <a:rPr lang="en-US" i="1" dirty="0"/>
              <a:t>Plan on RAN4 6G discussion and meeting arrangement in Rel-20</a:t>
            </a:r>
            <a:r>
              <a:rPr lang="en-US" dirty="0"/>
              <a:t>, RAN4 Chair, RAN4#116, August 2025</a:t>
            </a:r>
          </a:p>
          <a:p>
            <a:pPr marL="569913" indent="-569913">
              <a:buNone/>
            </a:pPr>
            <a:r>
              <a:rPr lang="en-US" dirty="0"/>
              <a:t>[3]	RP-251881, </a:t>
            </a:r>
            <a:r>
              <a:rPr lang="en-US" i="1" dirty="0"/>
              <a:t>New SID: Study on 6G Radio</a:t>
            </a:r>
            <a:r>
              <a:rPr lang="en-US" dirty="0"/>
              <a:t>, RAN#108, June 2025</a:t>
            </a:r>
          </a:p>
        </p:txBody>
      </p:sp>
    </p:spTree>
    <p:extLst>
      <p:ext uri="{BB962C8B-B14F-4D97-AF65-F5344CB8AC3E}">
        <p14:creationId xmlns:p14="http://schemas.microsoft.com/office/powerpoint/2010/main" val="184263047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Metadata/LabelInfo.xml><?xml version="1.0" encoding="utf-8"?>
<clbl:labelList xmlns:clbl="http://schemas.microsoft.com/office/2020/mipLabelMetadata">
  <clbl:label id="{e741d71c-c6b6-47b0-803c-0f3b32b07556}" enabled="0" method="" siteId="{e741d71c-c6b6-47b0-803c-0f3b32b07556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299</TotalTime>
  <Words>619</Words>
  <Application>Microsoft Office PowerPoint</Application>
  <PresentationFormat>Widescreen</PresentationFormat>
  <Paragraphs>69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1" baseType="lpstr">
      <vt:lpstr>Aptos</vt:lpstr>
      <vt:lpstr>Aptos Display</vt:lpstr>
      <vt:lpstr>Arial</vt:lpstr>
      <vt:lpstr>Office Theme</vt:lpstr>
      <vt:lpstr>RAN4 Way Forward on 6G Study Item</vt:lpstr>
      <vt:lpstr>Introduction</vt:lpstr>
      <vt:lpstr>RAN1/RAN4 time plan alignment</vt:lpstr>
      <vt:lpstr>Contribution planning for future meetings</vt:lpstr>
      <vt:lpstr>Study topic omission</vt:lpstr>
      <vt:lpstr>Conclusion</vt:lpstr>
      <vt:lpstr>References</vt:lpstr>
    </vt:vector>
  </TitlesOfParts>
  <Company>ATT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SCHUMACHER, JOSEPH R</dc:creator>
  <cp:lastModifiedBy>SCHUMACHER, JOSEPH R</cp:lastModifiedBy>
  <cp:revision>3</cp:revision>
  <dcterms:created xsi:type="dcterms:W3CDTF">2025-10-16T10:42:56Z</dcterms:created>
  <dcterms:modified xsi:type="dcterms:W3CDTF">2025-10-17T12:57:45Z</dcterms:modified>
</cp:coreProperties>
</file>