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1" r:id="rId3"/>
    <p:sldId id="280" r:id="rId4"/>
    <p:sldId id="273" r:id="rId5"/>
    <p:sldId id="274" r:id="rId6"/>
    <p:sldId id="269" r:id="rId7"/>
    <p:sldId id="272" r:id="rId8"/>
    <p:sldId id="270" r:id="rId9"/>
    <p:sldId id="271" r:id="rId10"/>
    <p:sldId id="275" r:id="rId11"/>
    <p:sldId id="277" r:id="rId12"/>
    <p:sldId id="278" r:id="rId13"/>
    <p:sldId id="279" r:id="rId14"/>
    <p:sldId id="287" r:id="rId15"/>
    <p:sldId id="288" r:id="rId16"/>
    <p:sldId id="290" r:id="rId17"/>
    <p:sldId id="291" r:id="rId18"/>
    <p:sldId id="289"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2CC"/>
    <a:srgbClr val="FF0000"/>
    <a:srgbClr val="FFC000"/>
    <a:srgbClr val="FFE699"/>
    <a:srgbClr val="FBE5D6"/>
    <a:srgbClr val="00B050"/>
    <a:srgbClr val="F8CB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5153" autoAdjust="0"/>
  </p:normalViewPr>
  <p:slideViewPr>
    <p:cSldViewPr snapToGrid="0">
      <p:cViewPr varScale="1">
        <p:scale>
          <a:sx n="84" d="100"/>
          <a:sy n="84" d="100"/>
        </p:scale>
        <p:origin x="782" y="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17A2CE-39D3-4E38-BC4E-5F4C54C2B1B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4F193F1-FB47-4FE7-B4E0-2AEA6E43557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0EB4F79-70F3-425E-A6E0-E3E403FC5D25}"/>
              </a:ext>
            </a:extLst>
          </p:cNvPr>
          <p:cNvSpPr>
            <a:spLocks noGrp="1"/>
          </p:cNvSpPr>
          <p:nvPr>
            <p:ph type="dt" sz="half" idx="10"/>
          </p:nvPr>
        </p:nvSpPr>
        <p:spPr/>
        <p:txBody>
          <a:bodyPr/>
          <a:lstStyle/>
          <a:p>
            <a:fld id="{3AE38900-96D0-4D19-928F-2ACEFB15BBCE}" type="datetimeFigureOut">
              <a:rPr lang="zh-CN" altLang="en-US" smtClean="0"/>
              <a:t>2025/8/15</a:t>
            </a:fld>
            <a:endParaRPr lang="zh-CN" altLang="en-US"/>
          </a:p>
        </p:txBody>
      </p:sp>
      <p:sp>
        <p:nvSpPr>
          <p:cNvPr id="5" name="页脚占位符 4">
            <a:extLst>
              <a:ext uri="{FF2B5EF4-FFF2-40B4-BE49-F238E27FC236}">
                <a16:creationId xmlns:a16="http://schemas.microsoft.com/office/drawing/2014/main" id="{14BEFFE2-69E5-49DD-997E-168F6E18424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276C459-98A3-4A4C-92A1-A8316D9B8054}"/>
              </a:ext>
            </a:extLst>
          </p:cNvPr>
          <p:cNvSpPr>
            <a:spLocks noGrp="1"/>
          </p:cNvSpPr>
          <p:nvPr>
            <p:ph type="sldNum" sz="quarter" idx="12"/>
          </p:nvPr>
        </p:nvSpPr>
        <p:spPr/>
        <p:txBody>
          <a:bodyPr/>
          <a:lstStyle/>
          <a:p>
            <a:fld id="{9EDE0C17-3724-4B60-8539-7FDE4B185ED2}" type="slidenum">
              <a:rPr lang="zh-CN" altLang="en-US" smtClean="0"/>
              <a:t>‹#›</a:t>
            </a:fld>
            <a:endParaRPr lang="zh-CN" altLang="en-US"/>
          </a:p>
        </p:txBody>
      </p:sp>
    </p:spTree>
    <p:extLst>
      <p:ext uri="{BB962C8B-B14F-4D97-AF65-F5344CB8AC3E}">
        <p14:creationId xmlns:p14="http://schemas.microsoft.com/office/powerpoint/2010/main" val="1685574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DF3216-FD69-4C51-BB1C-6F35BFAEF1E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931E674-E036-43DF-B5FF-79FF277BD74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380F9C9-B33D-4C62-8E79-8C5F21CB5A30}"/>
              </a:ext>
            </a:extLst>
          </p:cNvPr>
          <p:cNvSpPr>
            <a:spLocks noGrp="1"/>
          </p:cNvSpPr>
          <p:nvPr>
            <p:ph type="dt" sz="half" idx="10"/>
          </p:nvPr>
        </p:nvSpPr>
        <p:spPr/>
        <p:txBody>
          <a:bodyPr/>
          <a:lstStyle/>
          <a:p>
            <a:fld id="{3AE38900-96D0-4D19-928F-2ACEFB15BBCE}" type="datetimeFigureOut">
              <a:rPr lang="zh-CN" altLang="en-US" smtClean="0"/>
              <a:t>2025/8/15</a:t>
            </a:fld>
            <a:endParaRPr lang="zh-CN" altLang="en-US"/>
          </a:p>
        </p:txBody>
      </p:sp>
      <p:sp>
        <p:nvSpPr>
          <p:cNvPr id="5" name="页脚占位符 4">
            <a:extLst>
              <a:ext uri="{FF2B5EF4-FFF2-40B4-BE49-F238E27FC236}">
                <a16:creationId xmlns:a16="http://schemas.microsoft.com/office/drawing/2014/main" id="{BD8E2709-7042-434F-8078-BD6102B63DA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4499340-2278-4588-91E6-98AFB661BE3A}"/>
              </a:ext>
            </a:extLst>
          </p:cNvPr>
          <p:cNvSpPr>
            <a:spLocks noGrp="1"/>
          </p:cNvSpPr>
          <p:nvPr>
            <p:ph type="sldNum" sz="quarter" idx="12"/>
          </p:nvPr>
        </p:nvSpPr>
        <p:spPr/>
        <p:txBody>
          <a:bodyPr/>
          <a:lstStyle/>
          <a:p>
            <a:fld id="{9EDE0C17-3724-4B60-8539-7FDE4B185ED2}" type="slidenum">
              <a:rPr lang="zh-CN" altLang="en-US" smtClean="0"/>
              <a:t>‹#›</a:t>
            </a:fld>
            <a:endParaRPr lang="zh-CN" altLang="en-US"/>
          </a:p>
        </p:txBody>
      </p:sp>
    </p:spTree>
    <p:extLst>
      <p:ext uri="{BB962C8B-B14F-4D97-AF65-F5344CB8AC3E}">
        <p14:creationId xmlns:p14="http://schemas.microsoft.com/office/powerpoint/2010/main" val="1355741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726143A0-56E1-40B3-B300-75E92EE4617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BE30B8F-7098-4BB4-93AD-054EAC962313}"/>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06D8513-0BA7-4CE7-8FE2-0F24D85AD604}"/>
              </a:ext>
            </a:extLst>
          </p:cNvPr>
          <p:cNvSpPr>
            <a:spLocks noGrp="1"/>
          </p:cNvSpPr>
          <p:nvPr>
            <p:ph type="dt" sz="half" idx="10"/>
          </p:nvPr>
        </p:nvSpPr>
        <p:spPr/>
        <p:txBody>
          <a:bodyPr/>
          <a:lstStyle/>
          <a:p>
            <a:fld id="{3AE38900-96D0-4D19-928F-2ACEFB15BBCE}" type="datetimeFigureOut">
              <a:rPr lang="zh-CN" altLang="en-US" smtClean="0"/>
              <a:t>2025/8/15</a:t>
            </a:fld>
            <a:endParaRPr lang="zh-CN" altLang="en-US"/>
          </a:p>
        </p:txBody>
      </p:sp>
      <p:sp>
        <p:nvSpPr>
          <p:cNvPr id="5" name="页脚占位符 4">
            <a:extLst>
              <a:ext uri="{FF2B5EF4-FFF2-40B4-BE49-F238E27FC236}">
                <a16:creationId xmlns:a16="http://schemas.microsoft.com/office/drawing/2014/main" id="{933B4529-67C6-4EFB-951D-30F8043041B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D451F4F-0283-4F00-9AFA-3D94D520DBE4}"/>
              </a:ext>
            </a:extLst>
          </p:cNvPr>
          <p:cNvSpPr>
            <a:spLocks noGrp="1"/>
          </p:cNvSpPr>
          <p:nvPr>
            <p:ph type="sldNum" sz="quarter" idx="12"/>
          </p:nvPr>
        </p:nvSpPr>
        <p:spPr/>
        <p:txBody>
          <a:bodyPr/>
          <a:lstStyle/>
          <a:p>
            <a:fld id="{9EDE0C17-3724-4B60-8539-7FDE4B185ED2}" type="slidenum">
              <a:rPr lang="zh-CN" altLang="en-US" smtClean="0"/>
              <a:t>‹#›</a:t>
            </a:fld>
            <a:endParaRPr lang="zh-CN" altLang="en-US"/>
          </a:p>
        </p:txBody>
      </p:sp>
    </p:spTree>
    <p:extLst>
      <p:ext uri="{BB962C8B-B14F-4D97-AF65-F5344CB8AC3E}">
        <p14:creationId xmlns:p14="http://schemas.microsoft.com/office/powerpoint/2010/main" val="3099443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255C33-C9F8-4FA6-8A4D-ACF2B9AFE5D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2F01FF9-C54E-488E-8725-65F75148F98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3C7B0F3-D5EE-4D5C-B71F-4524F58AFB41}"/>
              </a:ext>
            </a:extLst>
          </p:cNvPr>
          <p:cNvSpPr>
            <a:spLocks noGrp="1"/>
          </p:cNvSpPr>
          <p:nvPr>
            <p:ph type="dt" sz="half" idx="10"/>
          </p:nvPr>
        </p:nvSpPr>
        <p:spPr/>
        <p:txBody>
          <a:bodyPr/>
          <a:lstStyle/>
          <a:p>
            <a:fld id="{3AE38900-96D0-4D19-928F-2ACEFB15BBCE}" type="datetimeFigureOut">
              <a:rPr lang="zh-CN" altLang="en-US" smtClean="0"/>
              <a:t>2025/8/15</a:t>
            </a:fld>
            <a:endParaRPr lang="zh-CN" altLang="en-US"/>
          </a:p>
        </p:txBody>
      </p:sp>
      <p:sp>
        <p:nvSpPr>
          <p:cNvPr id="5" name="页脚占位符 4">
            <a:extLst>
              <a:ext uri="{FF2B5EF4-FFF2-40B4-BE49-F238E27FC236}">
                <a16:creationId xmlns:a16="http://schemas.microsoft.com/office/drawing/2014/main" id="{72F73FC9-374F-4AE2-90E0-1BCC16F182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980F4E4-F278-4A7D-9F5C-BF36029C7962}"/>
              </a:ext>
            </a:extLst>
          </p:cNvPr>
          <p:cNvSpPr>
            <a:spLocks noGrp="1"/>
          </p:cNvSpPr>
          <p:nvPr>
            <p:ph type="sldNum" sz="quarter" idx="12"/>
          </p:nvPr>
        </p:nvSpPr>
        <p:spPr/>
        <p:txBody>
          <a:bodyPr/>
          <a:lstStyle/>
          <a:p>
            <a:fld id="{9EDE0C17-3724-4B60-8539-7FDE4B185ED2}" type="slidenum">
              <a:rPr lang="zh-CN" altLang="en-US" smtClean="0"/>
              <a:t>‹#›</a:t>
            </a:fld>
            <a:endParaRPr lang="zh-CN" altLang="en-US"/>
          </a:p>
        </p:txBody>
      </p:sp>
    </p:spTree>
    <p:extLst>
      <p:ext uri="{BB962C8B-B14F-4D97-AF65-F5344CB8AC3E}">
        <p14:creationId xmlns:p14="http://schemas.microsoft.com/office/powerpoint/2010/main" val="2327922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4C66A2-FE3C-421E-8906-66C615A2EE8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D61465D-C339-490F-9EBA-8A0F8EA1C26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9C55B683-32CB-4310-ABCE-B99C753D3E15}"/>
              </a:ext>
            </a:extLst>
          </p:cNvPr>
          <p:cNvSpPr>
            <a:spLocks noGrp="1"/>
          </p:cNvSpPr>
          <p:nvPr>
            <p:ph type="dt" sz="half" idx="10"/>
          </p:nvPr>
        </p:nvSpPr>
        <p:spPr/>
        <p:txBody>
          <a:bodyPr/>
          <a:lstStyle/>
          <a:p>
            <a:fld id="{3AE38900-96D0-4D19-928F-2ACEFB15BBCE}" type="datetimeFigureOut">
              <a:rPr lang="zh-CN" altLang="en-US" smtClean="0"/>
              <a:t>2025/8/15</a:t>
            </a:fld>
            <a:endParaRPr lang="zh-CN" altLang="en-US"/>
          </a:p>
        </p:txBody>
      </p:sp>
      <p:sp>
        <p:nvSpPr>
          <p:cNvPr id="5" name="页脚占位符 4">
            <a:extLst>
              <a:ext uri="{FF2B5EF4-FFF2-40B4-BE49-F238E27FC236}">
                <a16:creationId xmlns:a16="http://schemas.microsoft.com/office/drawing/2014/main" id="{C09ED13A-733B-4634-94A7-FF776A1FC00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22B577F-6E77-49D5-9455-36F679543596}"/>
              </a:ext>
            </a:extLst>
          </p:cNvPr>
          <p:cNvSpPr>
            <a:spLocks noGrp="1"/>
          </p:cNvSpPr>
          <p:nvPr>
            <p:ph type="sldNum" sz="quarter" idx="12"/>
          </p:nvPr>
        </p:nvSpPr>
        <p:spPr/>
        <p:txBody>
          <a:bodyPr/>
          <a:lstStyle/>
          <a:p>
            <a:fld id="{9EDE0C17-3724-4B60-8539-7FDE4B185ED2}" type="slidenum">
              <a:rPr lang="zh-CN" altLang="en-US" smtClean="0"/>
              <a:t>‹#›</a:t>
            </a:fld>
            <a:endParaRPr lang="zh-CN" altLang="en-US"/>
          </a:p>
        </p:txBody>
      </p:sp>
    </p:spTree>
    <p:extLst>
      <p:ext uri="{BB962C8B-B14F-4D97-AF65-F5344CB8AC3E}">
        <p14:creationId xmlns:p14="http://schemas.microsoft.com/office/powerpoint/2010/main" val="3874419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4CF06B-420F-4CC6-ABC1-806BC398FEC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D53F702-F943-49C1-9425-F0066712021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2DC82996-A0FF-42DF-AD57-44372D29DB82}"/>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406A8D1B-6281-4A03-9C05-127A2A2140DF}"/>
              </a:ext>
            </a:extLst>
          </p:cNvPr>
          <p:cNvSpPr>
            <a:spLocks noGrp="1"/>
          </p:cNvSpPr>
          <p:nvPr>
            <p:ph type="dt" sz="half" idx="10"/>
          </p:nvPr>
        </p:nvSpPr>
        <p:spPr/>
        <p:txBody>
          <a:bodyPr/>
          <a:lstStyle/>
          <a:p>
            <a:fld id="{3AE38900-96D0-4D19-928F-2ACEFB15BBCE}" type="datetimeFigureOut">
              <a:rPr lang="zh-CN" altLang="en-US" smtClean="0"/>
              <a:t>2025/8/15</a:t>
            </a:fld>
            <a:endParaRPr lang="zh-CN" altLang="en-US"/>
          </a:p>
        </p:txBody>
      </p:sp>
      <p:sp>
        <p:nvSpPr>
          <p:cNvPr id="6" name="页脚占位符 5">
            <a:extLst>
              <a:ext uri="{FF2B5EF4-FFF2-40B4-BE49-F238E27FC236}">
                <a16:creationId xmlns:a16="http://schemas.microsoft.com/office/drawing/2014/main" id="{EBCB2BEA-9B15-4658-826F-DA983BC5CD7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511E5BB-C2F4-4320-A8C6-CF83B5DB97BC}"/>
              </a:ext>
            </a:extLst>
          </p:cNvPr>
          <p:cNvSpPr>
            <a:spLocks noGrp="1"/>
          </p:cNvSpPr>
          <p:nvPr>
            <p:ph type="sldNum" sz="quarter" idx="12"/>
          </p:nvPr>
        </p:nvSpPr>
        <p:spPr/>
        <p:txBody>
          <a:bodyPr/>
          <a:lstStyle/>
          <a:p>
            <a:fld id="{9EDE0C17-3724-4B60-8539-7FDE4B185ED2}" type="slidenum">
              <a:rPr lang="zh-CN" altLang="en-US" smtClean="0"/>
              <a:t>‹#›</a:t>
            </a:fld>
            <a:endParaRPr lang="zh-CN" altLang="en-US"/>
          </a:p>
        </p:txBody>
      </p:sp>
    </p:spTree>
    <p:extLst>
      <p:ext uri="{BB962C8B-B14F-4D97-AF65-F5344CB8AC3E}">
        <p14:creationId xmlns:p14="http://schemas.microsoft.com/office/powerpoint/2010/main" val="3239267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352526-0B7B-4DC3-932C-10772516E8F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5187909-8572-4FCE-8D49-AC4880C5C72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9DDA6290-F354-4A82-A649-0951434E4DF4}"/>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82ECF7F-C15A-4A44-8717-EDBE4FB6E9D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A430E4F2-A666-4FF6-A573-C53C4617049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4AEC2263-D162-4ABC-B999-19D915B4EC59}"/>
              </a:ext>
            </a:extLst>
          </p:cNvPr>
          <p:cNvSpPr>
            <a:spLocks noGrp="1"/>
          </p:cNvSpPr>
          <p:nvPr>
            <p:ph type="dt" sz="half" idx="10"/>
          </p:nvPr>
        </p:nvSpPr>
        <p:spPr/>
        <p:txBody>
          <a:bodyPr/>
          <a:lstStyle/>
          <a:p>
            <a:fld id="{3AE38900-96D0-4D19-928F-2ACEFB15BBCE}" type="datetimeFigureOut">
              <a:rPr lang="zh-CN" altLang="en-US" smtClean="0"/>
              <a:t>2025/8/15</a:t>
            </a:fld>
            <a:endParaRPr lang="zh-CN" altLang="en-US"/>
          </a:p>
        </p:txBody>
      </p:sp>
      <p:sp>
        <p:nvSpPr>
          <p:cNvPr id="8" name="页脚占位符 7">
            <a:extLst>
              <a:ext uri="{FF2B5EF4-FFF2-40B4-BE49-F238E27FC236}">
                <a16:creationId xmlns:a16="http://schemas.microsoft.com/office/drawing/2014/main" id="{E4A26ADE-0746-4DD6-8B63-11B1583E9B1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6E6E798-6685-47EE-8DCE-4CD87410C09B}"/>
              </a:ext>
            </a:extLst>
          </p:cNvPr>
          <p:cNvSpPr>
            <a:spLocks noGrp="1"/>
          </p:cNvSpPr>
          <p:nvPr>
            <p:ph type="sldNum" sz="quarter" idx="12"/>
          </p:nvPr>
        </p:nvSpPr>
        <p:spPr/>
        <p:txBody>
          <a:bodyPr/>
          <a:lstStyle/>
          <a:p>
            <a:fld id="{9EDE0C17-3724-4B60-8539-7FDE4B185ED2}" type="slidenum">
              <a:rPr lang="zh-CN" altLang="en-US" smtClean="0"/>
              <a:t>‹#›</a:t>
            </a:fld>
            <a:endParaRPr lang="zh-CN" altLang="en-US"/>
          </a:p>
        </p:txBody>
      </p:sp>
    </p:spTree>
    <p:extLst>
      <p:ext uri="{BB962C8B-B14F-4D97-AF65-F5344CB8AC3E}">
        <p14:creationId xmlns:p14="http://schemas.microsoft.com/office/powerpoint/2010/main" val="1112747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1D230E-51A0-45EE-8E15-C1D2A859E4A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2003E0D-D2C1-49C5-8C22-EE62BFAB344F}"/>
              </a:ext>
            </a:extLst>
          </p:cNvPr>
          <p:cNvSpPr>
            <a:spLocks noGrp="1"/>
          </p:cNvSpPr>
          <p:nvPr>
            <p:ph type="dt" sz="half" idx="10"/>
          </p:nvPr>
        </p:nvSpPr>
        <p:spPr/>
        <p:txBody>
          <a:bodyPr/>
          <a:lstStyle/>
          <a:p>
            <a:fld id="{3AE38900-96D0-4D19-928F-2ACEFB15BBCE}" type="datetimeFigureOut">
              <a:rPr lang="zh-CN" altLang="en-US" smtClean="0"/>
              <a:t>2025/8/15</a:t>
            </a:fld>
            <a:endParaRPr lang="zh-CN" altLang="en-US"/>
          </a:p>
        </p:txBody>
      </p:sp>
      <p:sp>
        <p:nvSpPr>
          <p:cNvPr id="4" name="页脚占位符 3">
            <a:extLst>
              <a:ext uri="{FF2B5EF4-FFF2-40B4-BE49-F238E27FC236}">
                <a16:creationId xmlns:a16="http://schemas.microsoft.com/office/drawing/2014/main" id="{9968A8EF-8509-4A8D-860C-E84F566912E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AC77D79-BE55-4F18-B109-6E0A72B73741}"/>
              </a:ext>
            </a:extLst>
          </p:cNvPr>
          <p:cNvSpPr>
            <a:spLocks noGrp="1"/>
          </p:cNvSpPr>
          <p:nvPr>
            <p:ph type="sldNum" sz="quarter" idx="12"/>
          </p:nvPr>
        </p:nvSpPr>
        <p:spPr/>
        <p:txBody>
          <a:bodyPr/>
          <a:lstStyle/>
          <a:p>
            <a:fld id="{9EDE0C17-3724-4B60-8539-7FDE4B185ED2}" type="slidenum">
              <a:rPr lang="zh-CN" altLang="en-US" smtClean="0"/>
              <a:t>‹#›</a:t>
            </a:fld>
            <a:endParaRPr lang="zh-CN" altLang="en-US"/>
          </a:p>
        </p:txBody>
      </p:sp>
    </p:spTree>
    <p:extLst>
      <p:ext uri="{BB962C8B-B14F-4D97-AF65-F5344CB8AC3E}">
        <p14:creationId xmlns:p14="http://schemas.microsoft.com/office/powerpoint/2010/main" val="752916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8930DA0-1AC5-4F55-9CA9-E25A711E9943}"/>
              </a:ext>
            </a:extLst>
          </p:cNvPr>
          <p:cNvSpPr>
            <a:spLocks noGrp="1"/>
          </p:cNvSpPr>
          <p:nvPr>
            <p:ph type="dt" sz="half" idx="10"/>
          </p:nvPr>
        </p:nvSpPr>
        <p:spPr/>
        <p:txBody>
          <a:bodyPr/>
          <a:lstStyle/>
          <a:p>
            <a:fld id="{3AE38900-96D0-4D19-928F-2ACEFB15BBCE}" type="datetimeFigureOut">
              <a:rPr lang="zh-CN" altLang="en-US" smtClean="0"/>
              <a:t>2025/8/15</a:t>
            </a:fld>
            <a:endParaRPr lang="zh-CN" altLang="en-US"/>
          </a:p>
        </p:txBody>
      </p:sp>
      <p:sp>
        <p:nvSpPr>
          <p:cNvPr id="3" name="页脚占位符 2">
            <a:extLst>
              <a:ext uri="{FF2B5EF4-FFF2-40B4-BE49-F238E27FC236}">
                <a16:creationId xmlns:a16="http://schemas.microsoft.com/office/drawing/2014/main" id="{50AE33B3-A2BE-48FC-9B1A-EF9AA8E1C5D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BC296FF-27E7-4ADB-9A14-7BFFD019A1D4}"/>
              </a:ext>
            </a:extLst>
          </p:cNvPr>
          <p:cNvSpPr>
            <a:spLocks noGrp="1"/>
          </p:cNvSpPr>
          <p:nvPr>
            <p:ph type="sldNum" sz="quarter" idx="12"/>
          </p:nvPr>
        </p:nvSpPr>
        <p:spPr/>
        <p:txBody>
          <a:bodyPr/>
          <a:lstStyle/>
          <a:p>
            <a:fld id="{9EDE0C17-3724-4B60-8539-7FDE4B185ED2}" type="slidenum">
              <a:rPr lang="zh-CN" altLang="en-US" smtClean="0"/>
              <a:t>‹#›</a:t>
            </a:fld>
            <a:endParaRPr lang="zh-CN" altLang="en-US"/>
          </a:p>
        </p:txBody>
      </p:sp>
    </p:spTree>
    <p:extLst>
      <p:ext uri="{BB962C8B-B14F-4D97-AF65-F5344CB8AC3E}">
        <p14:creationId xmlns:p14="http://schemas.microsoft.com/office/powerpoint/2010/main" val="37732884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063B577-281F-4C37-824D-7D037F13A80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C73DF29-B42C-42DB-A11C-9FD1D48B5F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9ACEF831-4CF5-4783-BDAA-0223F7479A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DEAC934-B4E2-444F-9884-AB6BCFEE6DDA}"/>
              </a:ext>
            </a:extLst>
          </p:cNvPr>
          <p:cNvSpPr>
            <a:spLocks noGrp="1"/>
          </p:cNvSpPr>
          <p:nvPr>
            <p:ph type="dt" sz="half" idx="10"/>
          </p:nvPr>
        </p:nvSpPr>
        <p:spPr/>
        <p:txBody>
          <a:bodyPr/>
          <a:lstStyle/>
          <a:p>
            <a:fld id="{3AE38900-96D0-4D19-928F-2ACEFB15BBCE}" type="datetimeFigureOut">
              <a:rPr lang="zh-CN" altLang="en-US" smtClean="0"/>
              <a:t>2025/8/15</a:t>
            </a:fld>
            <a:endParaRPr lang="zh-CN" altLang="en-US"/>
          </a:p>
        </p:txBody>
      </p:sp>
      <p:sp>
        <p:nvSpPr>
          <p:cNvPr id="6" name="页脚占位符 5">
            <a:extLst>
              <a:ext uri="{FF2B5EF4-FFF2-40B4-BE49-F238E27FC236}">
                <a16:creationId xmlns:a16="http://schemas.microsoft.com/office/drawing/2014/main" id="{068984CB-B230-43B6-A3FC-628D7B63B9E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D35B629-841C-4301-BBDB-FF133F023B5E}"/>
              </a:ext>
            </a:extLst>
          </p:cNvPr>
          <p:cNvSpPr>
            <a:spLocks noGrp="1"/>
          </p:cNvSpPr>
          <p:nvPr>
            <p:ph type="sldNum" sz="quarter" idx="12"/>
          </p:nvPr>
        </p:nvSpPr>
        <p:spPr/>
        <p:txBody>
          <a:bodyPr/>
          <a:lstStyle/>
          <a:p>
            <a:fld id="{9EDE0C17-3724-4B60-8539-7FDE4B185ED2}" type="slidenum">
              <a:rPr lang="zh-CN" altLang="en-US" smtClean="0"/>
              <a:t>‹#›</a:t>
            </a:fld>
            <a:endParaRPr lang="zh-CN" altLang="en-US"/>
          </a:p>
        </p:txBody>
      </p:sp>
    </p:spTree>
    <p:extLst>
      <p:ext uri="{BB962C8B-B14F-4D97-AF65-F5344CB8AC3E}">
        <p14:creationId xmlns:p14="http://schemas.microsoft.com/office/powerpoint/2010/main" val="25438870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EE4203-BB53-49EA-8BF5-E26AB586673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CA35C2A-446B-4B73-8601-461D59C5F8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9E0C34D-AA64-45B2-920D-C2BBEBE6EA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5A9D37A-1910-42B0-9634-CAC1C83DD747}"/>
              </a:ext>
            </a:extLst>
          </p:cNvPr>
          <p:cNvSpPr>
            <a:spLocks noGrp="1"/>
          </p:cNvSpPr>
          <p:nvPr>
            <p:ph type="dt" sz="half" idx="10"/>
          </p:nvPr>
        </p:nvSpPr>
        <p:spPr/>
        <p:txBody>
          <a:bodyPr/>
          <a:lstStyle/>
          <a:p>
            <a:fld id="{3AE38900-96D0-4D19-928F-2ACEFB15BBCE}" type="datetimeFigureOut">
              <a:rPr lang="zh-CN" altLang="en-US" smtClean="0"/>
              <a:t>2025/8/15</a:t>
            </a:fld>
            <a:endParaRPr lang="zh-CN" altLang="en-US"/>
          </a:p>
        </p:txBody>
      </p:sp>
      <p:sp>
        <p:nvSpPr>
          <p:cNvPr id="6" name="页脚占位符 5">
            <a:extLst>
              <a:ext uri="{FF2B5EF4-FFF2-40B4-BE49-F238E27FC236}">
                <a16:creationId xmlns:a16="http://schemas.microsoft.com/office/drawing/2014/main" id="{EB99FEA7-D494-4261-A0A8-331FB510365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CBC5D8F-C128-4338-B562-A26E3B5D884B}"/>
              </a:ext>
            </a:extLst>
          </p:cNvPr>
          <p:cNvSpPr>
            <a:spLocks noGrp="1"/>
          </p:cNvSpPr>
          <p:nvPr>
            <p:ph type="sldNum" sz="quarter" idx="12"/>
          </p:nvPr>
        </p:nvSpPr>
        <p:spPr/>
        <p:txBody>
          <a:bodyPr/>
          <a:lstStyle/>
          <a:p>
            <a:fld id="{9EDE0C17-3724-4B60-8539-7FDE4B185ED2}" type="slidenum">
              <a:rPr lang="zh-CN" altLang="en-US" smtClean="0"/>
              <a:t>‹#›</a:t>
            </a:fld>
            <a:endParaRPr lang="zh-CN" altLang="en-US"/>
          </a:p>
        </p:txBody>
      </p:sp>
    </p:spTree>
    <p:extLst>
      <p:ext uri="{BB962C8B-B14F-4D97-AF65-F5344CB8AC3E}">
        <p14:creationId xmlns:p14="http://schemas.microsoft.com/office/powerpoint/2010/main" val="3020989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A8FC4FB-5A0A-434C-BDE6-C2CD7D3C314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B6D0539-63C8-4B3F-A206-DCDF1FC287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23E6BF6-DEF4-43A9-8BDF-7BCCE08D33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E38900-96D0-4D19-928F-2ACEFB15BBCE}" type="datetimeFigureOut">
              <a:rPr lang="zh-CN" altLang="en-US" smtClean="0"/>
              <a:t>2025/8/15</a:t>
            </a:fld>
            <a:endParaRPr lang="zh-CN" altLang="en-US"/>
          </a:p>
        </p:txBody>
      </p:sp>
      <p:sp>
        <p:nvSpPr>
          <p:cNvPr id="5" name="页脚占位符 4">
            <a:extLst>
              <a:ext uri="{FF2B5EF4-FFF2-40B4-BE49-F238E27FC236}">
                <a16:creationId xmlns:a16="http://schemas.microsoft.com/office/drawing/2014/main" id="{D34FF89D-59FA-48EC-BFCD-4851DE904D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3148B64-E48A-4D30-A278-CAF6A6E9475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DE0C17-3724-4B60-8539-7FDE4B185ED2}" type="slidenum">
              <a:rPr lang="zh-CN" altLang="en-US" smtClean="0"/>
              <a:t>‹#›</a:t>
            </a:fld>
            <a:endParaRPr lang="zh-CN" altLang="en-US"/>
          </a:p>
        </p:txBody>
      </p:sp>
    </p:spTree>
    <p:extLst>
      <p:ext uri="{BB962C8B-B14F-4D97-AF65-F5344CB8AC3E}">
        <p14:creationId xmlns:p14="http://schemas.microsoft.com/office/powerpoint/2010/main" val="31782354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577ADE1-3427-4A79-8E0B-34EFBD3350F7}"/>
              </a:ext>
            </a:extLst>
          </p:cNvPr>
          <p:cNvSpPr>
            <a:spLocks noGrp="1"/>
          </p:cNvSpPr>
          <p:nvPr>
            <p:ph type="ctrTitle"/>
          </p:nvPr>
        </p:nvSpPr>
        <p:spPr>
          <a:xfrm>
            <a:off x="1524000" y="1600200"/>
            <a:ext cx="9144000" cy="2387600"/>
          </a:xfrm>
        </p:spPr>
        <p:txBody>
          <a:bodyPr/>
          <a:lstStyle/>
          <a:p>
            <a:r>
              <a:rPr lang="en-US" altLang="zh-CN" dirty="0"/>
              <a:t>Analysis on NTN AMPR  for n256 NS_24/n255 NS_02N</a:t>
            </a:r>
            <a:endParaRPr lang="zh-CN" altLang="en-US" dirty="0"/>
          </a:p>
        </p:txBody>
      </p:sp>
      <p:sp>
        <p:nvSpPr>
          <p:cNvPr id="7" name="文本框 6">
            <a:extLst>
              <a:ext uri="{FF2B5EF4-FFF2-40B4-BE49-F238E27FC236}">
                <a16:creationId xmlns:a16="http://schemas.microsoft.com/office/drawing/2014/main" id="{BD4ED6E2-0BAF-41F8-8240-B0CB7308E72C}"/>
              </a:ext>
            </a:extLst>
          </p:cNvPr>
          <p:cNvSpPr txBox="1"/>
          <p:nvPr/>
        </p:nvSpPr>
        <p:spPr>
          <a:xfrm>
            <a:off x="294894" y="434447"/>
            <a:ext cx="11564874" cy="646331"/>
          </a:xfrm>
          <a:prstGeom prst="rect">
            <a:avLst/>
          </a:prstGeom>
          <a:noFill/>
        </p:spPr>
        <p:txBody>
          <a:bodyPr wrap="square">
            <a:spAutoFit/>
          </a:bodyPr>
          <a:lstStyle/>
          <a:p>
            <a:pPr>
              <a:spcAft>
                <a:spcPts val="900"/>
              </a:spcAft>
              <a:tabLst>
                <a:tab pos="1260475" algn="l"/>
                <a:tab pos="4876800" algn="l"/>
              </a:tabLst>
            </a:pPr>
            <a:r>
              <a:rPr lang="de-DE" altLang="zh-CN" sz="1800" b="1" dirty="0">
                <a:effectLst/>
                <a:latin typeface="Arial" panose="020B0604020202020204" pitchFamily="34" charset="0"/>
                <a:ea typeface="Malgun Gothic" panose="020B0503020000020004" pitchFamily="34" charset="-127"/>
              </a:rPr>
              <a:t>3GPP TSG-RAN WG4 Meeting #116		</a:t>
            </a:r>
            <a:r>
              <a:rPr lang="de-DE" altLang="zh-CN" sz="1800" b="1">
                <a:effectLst/>
                <a:latin typeface="Arial" panose="020B0604020202020204" pitchFamily="34" charset="0"/>
                <a:ea typeface="Malgun Gothic" panose="020B0503020000020004" pitchFamily="34" charset="-127"/>
              </a:rPr>
              <a:t>                                                                         R4-2510522</a:t>
            </a:r>
            <a:br>
              <a:rPr lang="de-DE" altLang="zh-CN" sz="1800" b="1" dirty="0">
                <a:effectLst/>
                <a:latin typeface="Arial" panose="020B0604020202020204" pitchFamily="34" charset="0"/>
                <a:ea typeface="Malgun Gothic" panose="020B0503020000020004" pitchFamily="34" charset="-127"/>
              </a:rPr>
            </a:br>
            <a:r>
              <a:rPr lang="en-GB" altLang="zh-CN" sz="1800" b="1" dirty="0">
                <a:effectLst/>
                <a:latin typeface="Arial" panose="020B0604020202020204" pitchFamily="34" charset="0"/>
                <a:ea typeface="宋体" panose="02010600030101010101" pitchFamily="2" charset="-122"/>
              </a:rPr>
              <a:t>Bangalore, India, 25th – 29th Aug 2025 </a:t>
            </a:r>
            <a:endParaRPr lang="zh-CN" altLang="zh-CN" sz="1200" dirty="0">
              <a:effectLst/>
              <a:latin typeface="Times New Roman" panose="02020603050405020304" pitchFamily="18" charset="0"/>
              <a:ea typeface="Malgun Gothic" panose="020B0503020000020004" pitchFamily="34" charset="-127"/>
            </a:endParaRPr>
          </a:p>
        </p:txBody>
      </p:sp>
    </p:spTree>
    <p:extLst>
      <p:ext uri="{BB962C8B-B14F-4D97-AF65-F5344CB8AC3E}">
        <p14:creationId xmlns:p14="http://schemas.microsoft.com/office/powerpoint/2010/main" val="32468375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F5DADD-58DD-46BB-A002-3B3C069D73EF}"/>
              </a:ext>
            </a:extLst>
          </p:cNvPr>
          <p:cNvSpPr>
            <a:spLocks noGrp="1"/>
          </p:cNvSpPr>
          <p:nvPr>
            <p:ph type="title"/>
          </p:nvPr>
        </p:nvSpPr>
        <p:spPr>
          <a:xfrm>
            <a:off x="838200" y="365125"/>
            <a:ext cx="10515600" cy="933323"/>
          </a:xfrm>
        </p:spPr>
        <p:txBody>
          <a:bodyPr/>
          <a:lstStyle/>
          <a:p>
            <a:r>
              <a:rPr lang="en-US" altLang="zh-CN" dirty="0"/>
              <a:t>Observations for NS_24 (using fixed bias PA)</a:t>
            </a:r>
            <a:endParaRPr lang="zh-CN" altLang="en-US" dirty="0"/>
          </a:p>
        </p:txBody>
      </p:sp>
      <p:sp>
        <p:nvSpPr>
          <p:cNvPr id="3" name="内容占位符 2">
            <a:extLst>
              <a:ext uri="{FF2B5EF4-FFF2-40B4-BE49-F238E27FC236}">
                <a16:creationId xmlns:a16="http://schemas.microsoft.com/office/drawing/2014/main" id="{BF949B5B-5C3F-4BD8-8379-A37BC04B7E63}"/>
              </a:ext>
            </a:extLst>
          </p:cNvPr>
          <p:cNvSpPr>
            <a:spLocks noGrp="1"/>
          </p:cNvSpPr>
          <p:nvPr>
            <p:ph idx="1"/>
          </p:nvPr>
        </p:nvSpPr>
        <p:spPr>
          <a:xfrm>
            <a:off x="838200" y="1368425"/>
            <a:ext cx="10515600" cy="3331591"/>
          </a:xfrm>
        </p:spPr>
        <p:txBody>
          <a:bodyPr>
            <a:normAutofit/>
          </a:bodyPr>
          <a:lstStyle/>
          <a:p>
            <a:r>
              <a:rPr lang="en-GB" altLang="zh-CN" sz="2000" b="1" dirty="0">
                <a:latin typeface="Times New Roman" panose="02020603050405020304" pitchFamily="18" charset="0"/>
                <a:ea typeface="等线" panose="02010600030101010101" pitchFamily="2" charset="-122"/>
                <a:cs typeface="Times New Roman" panose="02020603050405020304" pitchFamily="18" charset="0"/>
              </a:rPr>
              <a:t>W</a:t>
            </a:r>
            <a:r>
              <a:rPr lang="en-GB" altLang="zh-CN" sz="2000" b="1" dirty="0">
                <a:effectLst/>
                <a:latin typeface="Times New Roman" panose="02020603050405020304" pitchFamily="18" charset="0"/>
                <a:ea typeface="等线" panose="02010600030101010101" pitchFamily="2" charset="-122"/>
                <a:cs typeface="Times New Roman" panose="02020603050405020304" pitchFamily="18" charset="0"/>
              </a:rPr>
              <a:t>e compared</a:t>
            </a:r>
            <a:r>
              <a:rPr lang="en-US" altLang="zh-CN" sz="2000" b="1" dirty="0">
                <a:effectLst/>
                <a:latin typeface="Times New Roman" panose="02020603050405020304" pitchFamily="18" charset="0"/>
                <a:ea typeface="等线" panose="02010600030101010101" pitchFamily="2" charset="-122"/>
                <a:cs typeface="Times New Roman" panose="02020603050405020304" pitchFamily="18" charset="0"/>
              </a:rPr>
              <a:t> PC2 CP-OFDM QPSK AMPR simulation results with PC3 CP-OFDM QPSK AMPR simulation results from our simulation platform based on the divided regions for NS_24 of PC3 in current Spec</a:t>
            </a:r>
            <a:r>
              <a:rPr lang="en-US" altLang="zh-CN" sz="2000" b="1" dirty="0">
                <a:latin typeface="Times New Roman" panose="02020603050405020304" pitchFamily="18" charset="0"/>
                <a:ea typeface="等线" panose="02010600030101010101" pitchFamily="2" charset="-122"/>
                <a:cs typeface="Times New Roman" panose="02020603050405020304" pitchFamily="18" charset="0"/>
              </a:rPr>
              <a:t>, we can see</a:t>
            </a:r>
            <a:endParaRPr lang="en-US" altLang="zh-CN" sz="2000" b="1" dirty="0">
              <a:latin typeface="Times New Roman" panose="02020603050405020304" pitchFamily="18" charset="0"/>
              <a:cs typeface="Times New Roman" panose="02020603050405020304" pitchFamily="18" charset="0"/>
            </a:endParaRPr>
          </a:p>
          <a:p>
            <a:pPr marL="800100" lvl="1" indent="-342900" algn="just">
              <a:lnSpc>
                <a:spcPct val="115000"/>
              </a:lnSpc>
              <a:spcAft>
                <a:spcPts val="600"/>
              </a:spcAft>
              <a:buFont typeface="Tw Cen MT" panose="020B0602020104020603" pitchFamily="34" charset="0"/>
              <a:buChar char="•"/>
            </a:pPr>
            <a:r>
              <a:rPr lang="en-US" altLang="zh-CN" sz="1600" b="1" dirty="0">
                <a:effectLst/>
                <a:latin typeface="Times New Roman" panose="02020603050405020304" pitchFamily="18" charset="0"/>
                <a:ea typeface="等线" panose="02010600030101010101" pitchFamily="2" charset="-122"/>
                <a:cs typeface="Times New Roman" panose="02020603050405020304" pitchFamily="18" charset="0"/>
              </a:rPr>
              <a:t>The PC3 AMPR simulations results have more margins compared the current region frame and related AMPR values in Spec.</a:t>
            </a:r>
            <a:endParaRPr lang="zh-CN" altLang="zh-CN" sz="1600" dirty="0">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algn="just">
              <a:lnSpc>
                <a:spcPct val="115000"/>
              </a:lnSpc>
              <a:spcAft>
                <a:spcPts val="600"/>
              </a:spcAft>
              <a:buFont typeface="Tw Cen MT" panose="020B0602020104020603" pitchFamily="34" charset="0"/>
              <a:buChar char="•"/>
            </a:pPr>
            <a:r>
              <a:rPr lang="en-US" altLang="zh-CN" sz="1600" b="1" dirty="0">
                <a:effectLst/>
                <a:latin typeface="Times New Roman" panose="02020603050405020304" pitchFamily="18" charset="0"/>
                <a:ea typeface="等线" panose="02010600030101010101" pitchFamily="2" charset="-122"/>
                <a:cs typeface="Times New Roman" panose="02020603050405020304" pitchFamily="18" charset="0"/>
              </a:rPr>
              <a:t>Some regions for PC2 are extended compared with PC3 due to higher output power, i.e., A5 region for 10MHz, 15MHz and 20 MHz, A1 region for 5MHz and 10MHz, A4 region for 5MHz. </a:t>
            </a:r>
            <a:endParaRPr lang="zh-CN" altLang="zh-CN" sz="1600"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GB" altLang="zh-CN" sz="1600" b="1" dirty="0">
                <a:effectLst/>
                <a:latin typeface="Times New Roman" panose="02020603050405020304" pitchFamily="18" charset="0"/>
                <a:ea typeface="等线" panose="02010600030101010101" pitchFamily="2" charset="-122"/>
              </a:rPr>
              <a:t>The AMPR value of A6 region in for 5/10MHz is smaller 5dB than the value of A6 region for 10/15/20MHz.</a:t>
            </a:r>
            <a:endParaRPr lang="zh-CN" altLang="en-US" sz="1600" dirty="0"/>
          </a:p>
        </p:txBody>
      </p:sp>
    </p:spTree>
    <p:extLst>
      <p:ext uri="{BB962C8B-B14F-4D97-AF65-F5344CB8AC3E}">
        <p14:creationId xmlns:p14="http://schemas.microsoft.com/office/powerpoint/2010/main" val="5071961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DE9613FB-2F66-43B6-85DE-7B028275E314}"/>
              </a:ext>
            </a:extLst>
          </p:cNvPr>
          <p:cNvGraphicFramePr>
            <a:graphicFrameLocks noGrp="1"/>
          </p:cNvGraphicFramePr>
          <p:nvPr>
            <p:extLst>
              <p:ext uri="{D42A27DB-BD31-4B8C-83A1-F6EECF244321}">
                <p14:modId xmlns:p14="http://schemas.microsoft.com/office/powerpoint/2010/main" val="647464980"/>
              </p:ext>
            </p:extLst>
          </p:nvPr>
        </p:nvGraphicFramePr>
        <p:xfrm>
          <a:off x="6096000" y="1357507"/>
          <a:ext cx="5516253" cy="1803795"/>
        </p:xfrm>
        <a:graphic>
          <a:graphicData uri="http://schemas.openxmlformats.org/drawingml/2006/table">
            <a:tbl>
              <a:tblPr firstRow="1" bandRow="1">
                <a:tableStyleId>{5C22544A-7EE6-4342-B048-85BDC9FD1C3A}</a:tableStyleId>
              </a:tblPr>
              <a:tblGrid>
                <a:gridCol w="568452">
                  <a:extLst>
                    <a:ext uri="{9D8B030D-6E8A-4147-A177-3AD203B41FA5}">
                      <a16:colId xmlns:a16="http://schemas.microsoft.com/office/drawing/2014/main" val="2499830342"/>
                    </a:ext>
                  </a:extLst>
                </a:gridCol>
                <a:gridCol w="633966">
                  <a:extLst>
                    <a:ext uri="{9D8B030D-6E8A-4147-A177-3AD203B41FA5}">
                      <a16:colId xmlns:a16="http://schemas.microsoft.com/office/drawing/2014/main" val="2678701518"/>
                    </a:ext>
                  </a:extLst>
                </a:gridCol>
                <a:gridCol w="357801">
                  <a:extLst>
                    <a:ext uri="{9D8B030D-6E8A-4147-A177-3AD203B41FA5}">
                      <a16:colId xmlns:a16="http://schemas.microsoft.com/office/drawing/2014/main" val="2822274664"/>
                    </a:ext>
                  </a:extLst>
                </a:gridCol>
                <a:gridCol w="292379">
                  <a:extLst>
                    <a:ext uri="{9D8B030D-6E8A-4147-A177-3AD203B41FA5}">
                      <a16:colId xmlns:a16="http://schemas.microsoft.com/office/drawing/2014/main" val="460828064"/>
                    </a:ext>
                  </a:extLst>
                </a:gridCol>
                <a:gridCol w="291850">
                  <a:extLst>
                    <a:ext uri="{9D8B030D-6E8A-4147-A177-3AD203B41FA5}">
                      <a16:colId xmlns:a16="http://schemas.microsoft.com/office/drawing/2014/main" val="709989665"/>
                    </a:ext>
                  </a:extLst>
                </a:gridCol>
                <a:gridCol w="292379">
                  <a:extLst>
                    <a:ext uri="{9D8B030D-6E8A-4147-A177-3AD203B41FA5}">
                      <a16:colId xmlns:a16="http://schemas.microsoft.com/office/drawing/2014/main" val="126549461"/>
                    </a:ext>
                  </a:extLst>
                </a:gridCol>
                <a:gridCol w="273446">
                  <a:extLst>
                    <a:ext uri="{9D8B030D-6E8A-4147-A177-3AD203B41FA5}">
                      <a16:colId xmlns:a16="http://schemas.microsoft.com/office/drawing/2014/main" val="2890647020"/>
                    </a:ext>
                  </a:extLst>
                </a:gridCol>
                <a:gridCol w="310783">
                  <a:extLst>
                    <a:ext uri="{9D8B030D-6E8A-4147-A177-3AD203B41FA5}">
                      <a16:colId xmlns:a16="http://schemas.microsoft.com/office/drawing/2014/main" val="3002258904"/>
                    </a:ext>
                  </a:extLst>
                </a:gridCol>
                <a:gridCol w="326558">
                  <a:extLst>
                    <a:ext uri="{9D8B030D-6E8A-4147-A177-3AD203B41FA5}">
                      <a16:colId xmlns:a16="http://schemas.microsoft.com/office/drawing/2014/main" val="3112857939"/>
                    </a:ext>
                  </a:extLst>
                </a:gridCol>
                <a:gridCol w="282911">
                  <a:extLst>
                    <a:ext uri="{9D8B030D-6E8A-4147-A177-3AD203B41FA5}">
                      <a16:colId xmlns:a16="http://schemas.microsoft.com/office/drawing/2014/main" val="3866266192"/>
                    </a:ext>
                  </a:extLst>
                </a:gridCol>
                <a:gridCol w="312886">
                  <a:extLst>
                    <a:ext uri="{9D8B030D-6E8A-4147-A177-3AD203B41FA5}">
                      <a16:colId xmlns:a16="http://schemas.microsoft.com/office/drawing/2014/main" val="452259567"/>
                    </a:ext>
                  </a:extLst>
                </a:gridCol>
                <a:gridCol w="297636">
                  <a:extLst>
                    <a:ext uri="{9D8B030D-6E8A-4147-A177-3AD203B41FA5}">
                      <a16:colId xmlns:a16="http://schemas.microsoft.com/office/drawing/2014/main" val="1975035890"/>
                    </a:ext>
                  </a:extLst>
                </a:gridCol>
                <a:gridCol w="205610">
                  <a:extLst>
                    <a:ext uri="{9D8B030D-6E8A-4147-A177-3AD203B41FA5}">
                      <a16:colId xmlns:a16="http://schemas.microsoft.com/office/drawing/2014/main" val="4200239264"/>
                    </a:ext>
                  </a:extLst>
                </a:gridCol>
                <a:gridCol w="284489">
                  <a:extLst>
                    <a:ext uri="{9D8B030D-6E8A-4147-A177-3AD203B41FA5}">
                      <a16:colId xmlns:a16="http://schemas.microsoft.com/office/drawing/2014/main" val="1316214422"/>
                    </a:ext>
                  </a:extLst>
                </a:gridCol>
                <a:gridCol w="258196">
                  <a:extLst>
                    <a:ext uri="{9D8B030D-6E8A-4147-A177-3AD203B41FA5}">
                      <a16:colId xmlns:a16="http://schemas.microsoft.com/office/drawing/2014/main" val="1540329635"/>
                    </a:ext>
                  </a:extLst>
                </a:gridCol>
                <a:gridCol w="259775">
                  <a:extLst>
                    <a:ext uri="{9D8B030D-6E8A-4147-A177-3AD203B41FA5}">
                      <a16:colId xmlns:a16="http://schemas.microsoft.com/office/drawing/2014/main" val="507648367"/>
                    </a:ext>
                  </a:extLst>
                </a:gridCol>
                <a:gridCol w="267136">
                  <a:extLst>
                    <a:ext uri="{9D8B030D-6E8A-4147-A177-3AD203B41FA5}">
                      <a16:colId xmlns:a16="http://schemas.microsoft.com/office/drawing/2014/main" val="1770121584"/>
                    </a:ext>
                  </a:extLst>
                </a:gridCol>
              </a:tblGrid>
              <a:tr h="406756">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Modulation/ Waveform</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gridSpan="2">
                  <a:txBody>
                    <a:bodyPr/>
                    <a:lstStyle/>
                    <a:p>
                      <a:pPr algn="ctr" hangingPunct="0"/>
                      <a:r>
                        <a:rPr lang="en-GB" sz="900" kern="100">
                          <a:effectLst/>
                        </a:rPr>
                        <a:t>A1</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zh-CN" altLang="en-US"/>
                    </a:p>
                  </a:txBody>
                  <a:tcPr/>
                </a:tc>
                <a:tc gridSpan="2">
                  <a:txBody>
                    <a:bodyPr/>
                    <a:lstStyle/>
                    <a:p>
                      <a:pPr algn="ctr" hangingPunct="0"/>
                      <a:r>
                        <a:rPr lang="en-GB" sz="900" kern="100" dirty="0">
                          <a:effectLst/>
                        </a:rPr>
                        <a:t>A2</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dirty="0">
                          <a:effectLst/>
                        </a:rPr>
                        <a:t>A3</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A4</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dirty="0">
                          <a:effectLst/>
                        </a:rPr>
                        <a:t>A5</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dirty="0">
                          <a:effectLst/>
                        </a:rPr>
                        <a:t>A6</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A7</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419718907"/>
                  </a:ext>
                </a:extLst>
              </a:tr>
              <a:tr h="278463">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zh-CN" altLang="en-US"/>
                    </a:p>
                  </a:txBody>
                  <a:tcP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Outer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dirty="0">
                          <a:effectLst/>
                        </a:rPr>
                        <a:t>Outer/Inner</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Outer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2619480107"/>
                  </a:ext>
                </a:extLst>
              </a:tr>
              <a:tr h="278463">
                <a:tc>
                  <a:txBody>
                    <a:bodyPr/>
                    <a:lstStyle/>
                    <a:p>
                      <a:pPr algn="ctr" hangingPunct="0"/>
                      <a:r>
                        <a:rPr lang="en-GB" sz="900" kern="100">
                          <a:effectLst/>
                        </a:rPr>
                        <a:t>PC3 in Spec</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effectLst/>
                        </a:rPr>
                        <a:t>CP-OFDM QPSK</a:t>
                      </a:r>
                      <a:endParaRPr lang="zh-CN" sz="9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2">
                  <a:txBody>
                    <a:bodyPr/>
                    <a:lstStyle/>
                    <a:p>
                      <a:pPr algn="ctr" hangingPunct="0"/>
                      <a:r>
                        <a:rPr lang="en-GB" sz="900" kern="100">
                          <a:effectLst/>
                        </a:rPr>
                        <a:t>≤ 13</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 6.5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 4</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 8.5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a:effectLst/>
                        </a:rPr>
                        <a:t>≤ 19</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dirty="0">
                          <a:effectLst/>
                        </a:rPr>
                        <a:t>≤ 12</a:t>
                      </a:r>
                      <a:endParaRPr lang="zh-CN" sz="9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 5.5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618878128"/>
                  </a:ext>
                </a:extLst>
              </a:tr>
              <a:tr h="278463">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CBW(MHz)</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20M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effectLst/>
                        </a:rPr>
                        <a:t>15M</a:t>
                      </a:r>
                      <a:endParaRPr lang="zh-CN" sz="9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20M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401461846"/>
                  </a:ext>
                </a:extLst>
              </a:tr>
              <a:tr h="278463">
                <a:tc>
                  <a:txBody>
                    <a:bodyPr/>
                    <a:lstStyle/>
                    <a:p>
                      <a:pPr algn="ctr" hangingPunct="0"/>
                      <a:r>
                        <a:rPr lang="en-GB" sz="900" kern="100">
                          <a:effectLst/>
                        </a:rPr>
                        <a:t>PC3 from OPPO</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effectLst/>
                        </a:rPr>
                        <a:t>CP-OFDM QPSK</a:t>
                      </a:r>
                      <a:endParaRPr lang="zh-CN" sz="9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10.5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9.5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6</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3</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4 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3.5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16.5 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18</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18</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6</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9/5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12</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11</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0 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277793431"/>
                  </a:ext>
                </a:extLst>
              </a:tr>
              <a:tr h="278463">
                <a:tc>
                  <a:txBody>
                    <a:bodyPr/>
                    <a:lstStyle/>
                    <a:p>
                      <a:pPr algn="ctr" hangingPunct="0"/>
                      <a:r>
                        <a:rPr lang="en-GB" sz="900" kern="100">
                          <a:effectLst/>
                        </a:rPr>
                        <a:t>PC2 from OPPO</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11</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11 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7</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7</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6 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4.5 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20.5 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19 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21</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7 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10/7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16 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3.5 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257410137"/>
                  </a:ext>
                </a:extLst>
              </a:tr>
            </a:tbl>
          </a:graphicData>
        </a:graphic>
      </p:graphicFrame>
      <p:sp>
        <p:nvSpPr>
          <p:cNvPr id="7" name="文本框 6">
            <a:extLst>
              <a:ext uri="{FF2B5EF4-FFF2-40B4-BE49-F238E27FC236}">
                <a16:creationId xmlns:a16="http://schemas.microsoft.com/office/drawing/2014/main" id="{268D6CB5-1979-4B67-B5A8-B2B4C4E75DDA}"/>
              </a:ext>
            </a:extLst>
          </p:cNvPr>
          <p:cNvSpPr txBox="1"/>
          <p:nvPr/>
        </p:nvSpPr>
        <p:spPr>
          <a:xfrm>
            <a:off x="6228901" y="5946226"/>
            <a:ext cx="5623559" cy="923330"/>
          </a:xfrm>
          <a:prstGeom prst="rect">
            <a:avLst/>
          </a:prstGeom>
          <a:noFill/>
        </p:spPr>
        <p:txBody>
          <a:bodyPr wrap="square" rtlCol="0">
            <a:spAutoFit/>
          </a:bodyPr>
          <a:lstStyle/>
          <a:p>
            <a:r>
              <a:rPr lang="en-US" altLang="zh-CN" dirty="0"/>
              <a:t>AMPR values didn’t include any margin, the yellow values for A2, A3 and A6 are based on modified region ranges </a:t>
            </a:r>
            <a:endParaRPr lang="zh-CN" altLang="en-US" dirty="0"/>
          </a:p>
        </p:txBody>
      </p:sp>
      <p:sp>
        <p:nvSpPr>
          <p:cNvPr id="8" name="标题 1">
            <a:extLst>
              <a:ext uri="{FF2B5EF4-FFF2-40B4-BE49-F238E27FC236}">
                <a16:creationId xmlns:a16="http://schemas.microsoft.com/office/drawing/2014/main" id="{47C7BEC0-0809-4796-82E2-816845F756FC}"/>
              </a:ext>
            </a:extLst>
          </p:cNvPr>
          <p:cNvSpPr txBox="1">
            <a:spLocks/>
          </p:cNvSpPr>
          <p:nvPr/>
        </p:nvSpPr>
        <p:spPr>
          <a:xfrm>
            <a:off x="95115" y="90805"/>
            <a:ext cx="9917565" cy="887603"/>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dirty="0"/>
              <a:t>PC2 NS_24 AMPR based on PC3’s region range</a:t>
            </a:r>
            <a:endParaRPr lang="zh-CN" altLang="en-US" dirty="0"/>
          </a:p>
        </p:txBody>
      </p:sp>
      <p:pic>
        <p:nvPicPr>
          <p:cNvPr id="12" name="图片 11">
            <a:extLst>
              <a:ext uri="{FF2B5EF4-FFF2-40B4-BE49-F238E27FC236}">
                <a16:creationId xmlns:a16="http://schemas.microsoft.com/office/drawing/2014/main" id="{326324DD-5571-4A39-9C94-7E46E61E3F37}"/>
              </a:ext>
            </a:extLst>
          </p:cNvPr>
          <p:cNvPicPr>
            <a:picLocks noChangeAspect="1"/>
          </p:cNvPicPr>
          <p:nvPr/>
        </p:nvPicPr>
        <p:blipFill>
          <a:blip r:embed="rId2"/>
          <a:stretch>
            <a:fillRect/>
          </a:stretch>
        </p:blipFill>
        <p:spPr>
          <a:xfrm>
            <a:off x="579747" y="2097901"/>
            <a:ext cx="4913882" cy="2662198"/>
          </a:xfrm>
          <a:prstGeom prst="rect">
            <a:avLst/>
          </a:prstGeom>
        </p:spPr>
      </p:pic>
      <p:graphicFrame>
        <p:nvGraphicFramePr>
          <p:cNvPr id="13" name="表格 12">
            <a:extLst>
              <a:ext uri="{FF2B5EF4-FFF2-40B4-BE49-F238E27FC236}">
                <a16:creationId xmlns:a16="http://schemas.microsoft.com/office/drawing/2014/main" id="{89DC33DD-BD27-4FA6-99E4-75AD694C4D9A}"/>
              </a:ext>
            </a:extLst>
          </p:cNvPr>
          <p:cNvGraphicFramePr>
            <a:graphicFrameLocks noGrp="1"/>
          </p:cNvGraphicFramePr>
          <p:nvPr>
            <p:extLst>
              <p:ext uri="{D42A27DB-BD31-4B8C-83A1-F6EECF244321}">
                <p14:modId xmlns:p14="http://schemas.microsoft.com/office/powerpoint/2010/main" val="1763329924"/>
              </p:ext>
            </p:extLst>
          </p:nvPr>
        </p:nvGraphicFramePr>
        <p:xfrm>
          <a:off x="6096000" y="3804319"/>
          <a:ext cx="5516253" cy="1803795"/>
        </p:xfrm>
        <a:graphic>
          <a:graphicData uri="http://schemas.openxmlformats.org/drawingml/2006/table">
            <a:tbl>
              <a:tblPr firstRow="1" bandRow="1">
                <a:tableStyleId>{5C22544A-7EE6-4342-B048-85BDC9FD1C3A}</a:tableStyleId>
              </a:tblPr>
              <a:tblGrid>
                <a:gridCol w="568452">
                  <a:extLst>
                    <a:ext uri="{9D8B030D-6E8A-4147-A177-3AD203B41FA5}">
                      <a16:colId xmlns:a16="http://schemas.microsoft.com/office/drawing/2014/main" val="2499830342"/>
                    </a:ext>
                  </a:extLst>
                </a:gridCol>
                <a:gridCol w="633966">
                  <a:extLst>
                    <a:ext uri="{9D8B030D-6E8A-4147-A177-3AD203B41FA5}">
                      <a16:colId xmlns:a16="http://schemas.microsoft.com/office/drawing/2014/main" val="2678701518"/>
                    </a:ext>
                  </a:extLst>
                </a:gridCol>
                <a:gridCol w="357801">
                  <a:extLst>
                    <a:ext uri="{9D8B030D-6E8A-4147-A177-3AD203B41FA5}">
                      <a16:colId xmlns:a16="http://schemas.microsoft.com/office/drawing/2014/main" val="2822274664"/>
                    </a:ext>
                  </a:extLst>
                </a:gridCol>
                <a:gridCol w="292379">
                  <a:extLst>
                    <a:ext uri="{9D8B030D-6E8A-4147-A177-3AD203B41FA5}">
                      <a16:colId xmlns:a16="http://schemas.microsoft.com/office/drawing/2014/main" val="460828064"/>
                    </a:ext>
                  </a:extLst>
                </a:gridCol>
                <a:gridCol w="291850">
                  <a:extLst>
                    <a:ext uri="{9D8B030D-6E8A-4147-A177-3AD203B41FA5}">
                      <a16:colId xmlns:a16="http://schemas.microsoft.com/office/drawing/2014/main" val="709989665"/>
                    </a:ext>
                  </a:extLst>
                </a:gridCol>
                <a:gridCol w="292379">
                  <a:extLst>
                    <a:ext uri="{9D8B030D-6E8A-4147-A177-3AD203B41FA5}">
                      <a16:colId xmlns:a16="http://schemas.microsoft.com/office/drawing/2014/main" val="126549461"/>
                    </a:ext>
                  </a:extLst>
                </a:gridCol>
                <a:gridCol w="273446">
                  <a:extLst>
                    <a:ext uri="{9D8B030D-6E8A-4147-A177-3AD203B41FA5}">
                      <a16:colId xmlns:a16="http://schemas.microsoft.com/office/drawing/2014/main" val="2890647020"/>
                    </a:ext>
                  </a:extLst>
                </a:gridCol>
                <a:gridCol w="310783">
                  <a:extLst>
                    <a:ext uri="{9D8B030D-6E8A-4147-A177-3AD203B41FA5}">
                      <a16:colId xmlns:a16="http://schemas.microsoft.com/office/drawing/2014/main" val="3002258904"/>
                    </a:ext>
                  </a:extLst>
                </a:gridCol>
                <a:gridCol w="326558">
                  <a:extLst>
                    <a:ext uri="{9D8B030D-6E8A-4147-A177-3AD203B41FA5}">
                      <a16:colId xmlns:a16="http://schemas.microsoft.com/office/drawing/2014/main" val="3112857939"/>
                    </a:ext>
                  </a:extLst>
                </a:gridCol>
                <a:gridCol w="282911">
                  <a:extLst>
                    <a:ext uri="{9D8B030D-6E8A-4147-A177-3AD203B41FA5}">
                      <a16:colId xmlns:a16="http://schemas.microsoft.com/office/drawing/2014/main" val="3866266192"/>
                    </a:ext>
                  </a:extLst>
                </a:gridCol>
                <a:gridCol w="312886">
                  <a:extLst>
                    <a:ext uri="{9D8B030D-6E8A-4147-A177-3AD203B41FA5}">
                      <a16:colId xmlns:a16="http://schemas.microsoft.com/office/drawing/2014/main" val="452259567"/>
                    </a:ext>
                  </a:extLst>
                </a:gridCol>
                <a:gridCol w="297636">
                  <a:extLst>
                    <a:ext uri="{9D8B030D-6E8A-4147-A177-3AD203B41FA5}">
                      <a16:colId xmlns:a16="http://schemas.microsoft.com/office/drawing/2014/main" val="1975035890"/>
                    </a:ext>
                  </a:extLst>
                </a:gridCol>
                <a:gridCol w="205610">
                  <a:extLst>
                    <a:ext uri="{9D8B030D-6E8A-4147-A177-3AD203B41FA5}">
                      <a16:colId xmlns:a16="http://schemas.microsoft.com/office/drawing/2014/main" val="4200239264"/>
                    </a:ext>
                  </a:extLst>
                </a:gridCol>
                <a:gridCol w="284489">
                  <a:extLst>
                    <a:ext uri="{9D8B030D-6E8A-4147-A177-3AD203B41FA5}">
                      <a16:colId xmlns:a16="http://schemas.microsoft.com/office/drawing/2014/main" val="1316214422"/>
                    </a:ext>
                  </a:extLst>
                </a:gridCol>
                <a:gridCol w="258196">
                  <a:extLst>
                    <a:ext uri="{9D8B030D-6E8A-4147-A177-3AD203B41FA5}">
                      <a16:colId xmlns:a16="http://schemas.microsoft.com/office/drawing/2014/main" val="1540329635"/>
                    </a:ext>
                  </a:extLst>
                </a:gridCol>
                <a:gridCol w="259775">
                  <a:extLst>
                    <a:ext uri="{9D8B030D-6E8A-4147-A177-3AD203B41FA5}">
                      <a16:colId xmlns:a16="http://schemas.microsoft.com/office/drawing/2014/main" val="507648367"/>
                    </a:ext>
                  </a:extLst>
                </a:gridCol>
                <a:gridCol w="267136">
                  <a:extLst>
                    <a:ext uri="{9D8B030D-6E8A-4147-A177-3AD203B41FA5}">
                      <a16:colId xmlns:a16="http://schemas.microsoft.com/office/drawing/2014/main" val="1770121584"/>
                    </a:ext>
                  </a:extLst>
                </a:gridCol>
              </a:tblGrid>
              <a:tr h="365022">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Modulation/ Waveform</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gridSpan="2">
                  <a:txBody>
                    <a:bodyPr/>
                    <a:lstStyle/>
                    <a:p>
                      <a:pPr algn="ctr" hangingPunct="0"/>
                      <a:r>
                        <a:rPr lang="en-GB" sz="900" kern="100">
                          <a:effectLst/>
                        </a:rPr>
                        <a:t>A1</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zh-CN" altLang="en-US"/>
                    </a:p>
                  </a:txBody>
                  <a:tcPr/>
                </a:tc>
                <a:tc gridSpan="2">
                  <a:txBody>
                    <a:bodyPr/>
                    <a:lstStyle/>
                    <a:p>
                      <a:pPr algn="ctr" hangingPunct="0"/>
                      <a:r>
                        <a:rPr lang="en-GB" sz="900" kern="100" dirty="0">
                          <a:effectLst/>
                        </a:rPr>
                        <a:t>A2</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dirty="0">
                          <a:effectLst/>
                        </a:rPr>
                        <a:t>A3</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A4</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dirty="0">
                          <a:effectLst/>
                        </a:rPr>
                        <a:t>A5</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dirty="0">
                          <a:effectLst/>
                        </a:rPr>
                        <a:t>A6</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A7</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419718907"/>
                  </a:ext>
                </a:extLst>
              </a:tr>
              <a:tr h="278463">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zh-CN" altLang="en-US"/>
                    </a:p>
                  </a:txBody>
                  <a:tcP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Outer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dirty="0">
                          <a:effectLst/>
                        </a:rPr>
                        <a:t>Outer/Inner</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Outer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2619480107"/>
                  </a:ext>
                </a:extLst>
              </a:tr>
              <a:tr h="278463">
                <a:tc>
                  <a:txBody>
                    <a:bodyPr/>
                    <a:lstStyle/>
                    <a:p>
                      <a:pPr algn="ctr" hangingPunct="0"/>
                      <a:r>
                        <a:rPr lang="en-GB" sz="900" kern="100">
                          <a:effectLst/>
                        </a:rPr>
                        <a:t>PC3 in Spec</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effectLst/>
                        </a:rPr>
                        <a:t>CP-OFDM QPSK</a:t>
                      </a:r>
                      <a:endParaRPr lang="zh-CN" sz="9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2">
                  <a:txBody>
                    <a:bodyPr/>
                    <a:lstStyle/>
                    <a:p>
                      <a:pPr algn="ctr" hangingPunct="0"/>
                      <a:r>
                        <a:rPr lang="en-GB" sz="900" kern="100">
                          <a:effectLst/>
                        </a:rPr>
                        <a:t>≤ 13</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 6.5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 4</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 8.5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dirty="0">
                          <a:effectLst/>
                        </a:rPr>
                        <a:t>≤ 19</a:t>
                      </a:r>
                      <a:endParaRPr lang="zh-CN" sz="9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dirty="0">
                          <a:effectLst/>
                        </a:rPr>
                        <a:t>≤ 12</a:t>
                      </a:r>
                      <a:endParaRPr lang="zh-CN" sz="9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 5.5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618878128"/>
                  </a:ext>
                </a:extLst>
              </a:tr>
              <a:tr h="278463">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CBW(MHz)</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20M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effectLst/>
                        </a:rPr>
                        <a:t>15M</a:t>
                      </a:r>
                      <a:endParaRPr lang="zh-CN" sz="9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20M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401461846"/>
                  </a:ext>
                </a:extLst>
              </a:tr>
              <a:tr h="278463">
                <a:tc>
                  <a:txBody>
                    <a:bodyPr/>
                    <a:lstStyle/>
                    <a:p>
                      <a:pPr algn="ctr" hangingPunct="0"/>
                      <a:r>
                        <a:rPr lang="en-GB" sz="900" kern="100">
                          <a:effectLst/>
                        </a:rPr>
                        <a:t>PC3 from OPPO</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10.5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9.5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6</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3</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4 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3.5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16.5 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18</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18</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6</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9/5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12</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11</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0 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277793431"/>
                  </a:ext>
                </a:extLst>
              </a:tr>
              <a:tr h="278463">
                <a:tc>
                  <a:txBody>
                    <a:bodyPr/>
                    <a:lstStyle/>
                    <a:p>
                      <a:pPr algn="ctr" hangingPunct="0"/>
                      <a:r>
                        <a:rPr lang="en-GB" sz="900" kern="100">
                          <a:effectLst/>
                        </a:rPr>
                        <a:t>PC2 from OPPO</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11</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11 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a:t>
                      </a:r>
                      <a:r>
                        <a:rPr lang="en-GB" sz="900" kern="100" dirty="0">
                          <a:solidFill>
                            <a:srgbClr val="FF0000"/>
                          </a:solidFill>
                          <a:effectLst/>
                          <a:highlight>
                            <a:srgbClr val="FFFF00"/>
                          </a:highlight>
                        </a:rPr>
                        <a:t>5</a:t>
                      </a:r>
                      <a:endParaRPr lang="zh-CN" sz="900" kern="100" dirty="0">
                        <a:solidFill>
                          <a:srgbClr val="FF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highlight>
                            <a:srgbClr val="FFFF00"/>
                          </a:highlight>
                        </a:rPr>
                        <a:t> 5</a:t>
                      </a:r>
                      <a:endParaRPr lang="zh-CN" sz="900" kern="100" dirty="0">
                        <a:solidFill>
                          <a:srgbClr val="FF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a:t>
                      </a:r>
                      <a:r>
                        <a:rPr lang="en-GB" sz="900" kern="100" dirty="0">
                          <a:solidFill>
                            <a:srgbClr val="FF0000"/>
                          </a:solidFill>
                          <a:effectLst/>
                          <a:highlight>
                            <a:srgbClr val="FFFF00"/>
                          </a:highlight>
                        </a:rPr>
                        <a:t>4</a:t>
                      </a:r>
                      <a:endParaRPr lang="zh-CN" sz="900" kern="100" dirty="0">
                        <a:solidFill>
                          <a:srgbClr val="FF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highlight>
                            <a:srgbClr val="FFFF00"/>
                          </a:highlight>
                        </a:rPr>
                        <a:t>5</a:t>
                      </a:r>
                      <a:r>
                        <a:rPr lang="en-GB" sz="900" kern="100" dirty="0">
                          <a:solidFill>
                            <a:srgbClr val="FF0000"/>
                          </a:solidFill>
                          <a:effectLst/>
                        </a:rPr>
                        <a:t>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4.5 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20.5 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19 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21</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7 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highlight>
                            <a:srgbClr val="FFFF00"/>
                          </a:highlight>
                        </a:rPr>
                        <a:t>7</a:t>
                      </a:r>
                      <a:r>
                        <a:rPr lang="en-GB" sz="900" kern="100" dirty="0">
                          <a:solidFill>
                            <a:srgbClr val="FF0000"/>
                          </a:solidFill>
                          <a:effectLst/>
                        </a:rPr>
                        <a:t>/7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highlight>
                            <a:srgbClr val="FFFF00"/>
                          </a:highlight>
                        </a:rPr>
                        <a:t>12 </a:t>
                      </a:r>
                      <a:endParaRPr lang="zh-CN" sz="900" kern="100" dirty="0">
                        <a:solidFill>
                          <a:srgbClr val="FF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highlight>
                            <a:srgbClr val="FFFF00"/>
                          </a:highlight>
                        </a:rPr>
                        <a:t>12 </a:t>
                      </a:r>
                      <a:endParaRPr lang="zh-CN" sz="900" kern="100" dirty="0">
                        <a:solidFill>
                          <a:srgbClr val="FF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3.5 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257410137"/>
                  </a:ext>
                </a:extLst>
              </a:tr>
            </a:tbl>
          </a:graphicData>
        </a:graphic>
      </p:graphicFrame>
      <p:sp>
        <p:nvSpPr>
          <p:cNvPr id="15" name="文本框 14">
            <a:extLst>
              <a:ext uri="{FF2B5EF4-FFF2-40B4-BE49-F238E27FC236}">
                <a16:creationId xmlns:a16="http://schemas.microsoft.com/office/drawing/2014/main" id="{F14F59FD-C455-48AD-A2CD-10108691BB48}"/>
              </a:ext>
            </a:extLst>
          </p:cNvPr>
          <p:cNvSpPr txBox="1"/>
          <p:nvPr/>
        </p:nvSpPr>
        <p:spPr>
          <a:xfrm>
            <a:off x="6586414" y="908515"/>
            <a:ext cx="4535424" cy="369332"/>
          </a:xfrm>
          <a:prstGeom prst="rect">
            <a:avLst/>
          </a:prstGeom>
          <a:noFill/>
        </p:spPr>
        <p:txBody>
          <a:bodyPr wrap="square" rtlCol="0">
            <a:spAutoFit/>
          </a:bodyPr>
          <a:lstStyle/>
          <a:p>
            <a:r>
              <a:rPr lang="en-US" altLang="zh-CN" dirty="0"/>
              <a:t>AMPR values based on PC3 region range</a:t>
            </a:r>
            <a:endParaRPr lang="zh-CN" altLang="en-US" dirty="0"/>
          </a:p>
        </p:txBody>
      </p:sp>
      <p:sp>
        <p:nvSpPr>
          <p:cNvPr id="16" name="文本框 15">
            <a:extLst>
              <a:ext uri="{FF2B5EF4-FFF2-40B4-BE49-F238E27FC236}">
                <a16:creationId xmlns:a16="http://schemas.microsoft.com/office/drawing/2014/main" id="{73285247-5B48-4140-B0DF-A065A8185746}"/>
              </a:ext>
            </a:extLst>
          </p:cNvPr>
          <p:cNvSpPr txBox="1"/>
          <p:nvPr/>
        </p:nvSpPr>
        <p:spPr>
          <a:xfrm>
            <a:off x="6439212" y="3434987"/>
            <a:ext cx="5202936" cy="369332"/>
          </a:xfrm>
          <a:prstGeom prst="rect">
            <a:avLst/>
          </a:prstGeom>
          <a:noFill/>
        </p:spPr>
        <p:txBody>
          <a:bodyPr wrap="square" rtlCol="0">
            <a:spAutoFit/>
          </a:bodyPr>
          <a:lstStyle/>
          <a:p>
            <a:r>
              <a:rPr lang="en-US" altLang="zh-CN" dirty="0"/>
              <a:t>AMPR values based on modified region ranges</a:t>
            </a:r>
            <a:endParaRPr lang="zh-CN" altLang="en-US" dirty="0"/>
          </a:p>
        </p:txBody>
      </p:sp>
    </p:spTree>
    <p:extLst>
      <p:ext uri="{BB962C8B-B14F-4D97-AF65-F5344CB8AC3E}">
        <p14:creationId xmlns:p14="http://schemas.microsoft.com/office/powerpoint/2010/main" val="18983113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346E8488-868D-4E9B-B528-188E48E40A10}"/>
              </a:ext>
            </a:extLst>
          </p:cNvPr>
          <p:cNvSpPr>
            <a:spLocks noGrp="1"/>
          </p:cNvSpPr>
          <p:nvPr>
            <p:ph type="title"/>
          </p:nvPr>
        </p:nvSpPr>
        <p:spPr>
          <a:xfrm>
            <a:off x="315198" y="148279"/>
            <a:ext cx="11059938" cy="887603"/>
          </a:xfrm>
        </p:spPr>
        <p:txBody>
          <a:bodyPr>
            <a:normAutofit fontScale="90000"/>
          </a:bodyPr>
          <a:lstStyle/>
          <a:p>
            <a:r>
              <a:rPr lang="en-US" altLang="zh-CN" dirty="0"/>
              <a:t>PC2 NS_24 AMPR based on region ranges modification</a:t>
            </a:r>
            <a:endParaRPr lang="zh-CN" altLang="en-US" dirty="0"/>
          </a:p>
        </p:txBody>
      </p:sp>
      <p:graphicFrame>
        <p:nvGraphicFramePr>
          <p:cNvPr id="8" name="表格 7">
            <a:extLst>
              <a:ext uri="{FF2B5EF4-FFF2-40B4-BE49-F238E27FC236}">
                <a16:creationId xmlns:a16="http://schemas.microsoft.com/office/drawing/2014/main" id="{59FED081-B14D-4E17-A64D-DA039C22AF19}"/>
              </a:ext>
            </a:extLst>
          </p:cNvPr>
          <p:cNvGraphicFramePr>
            <a:graphicFrameLocks noGrp="1"/>
          </p:cNvGraphicFramePr>
          <p:nvPr>
            <p:extLst>
              <p:ext uri="{D42A27DB-BD31-4B8C-83A1-F6EECF244321}">
                <p14:modId xmlns:p14="http://schemas.microsoft.com/office/powerpoint/2010/main" val="1401524818"/>
              </p:ext>
            </p:extLst>
          </p:nvPr>
        </p:nvGraphicFramePr>
        <p:xfrm>
          <a:off x="5358004" y="1514887"/>
          <a:ext cx="6633208" cy="3065780"/>
        </p:xfrm>
        <a:graphic>
          <a:graphicData uri="http://schemas.openxmlformats.org/drawingml/2006/table">
            <a:tbl>
              <a:tblPr firstRow="1" bandRow="1">
                <a:tableStyleId>{5C22544A-7EE6-4342-B048-85BDC9FD1C3A}</a:tableStyleId>
              </a:tblPr>
              <a:tblGrid>
                <a:gridCol w="750414">
                  <a:extLst>
                    <a:ext uri="{9D8B030D-6E8A-4147-A177-3AD203B41FA5}">
                      <a16:colId xmlns:a16="http://schemas.microsoft.com/office/drawing/2014/main" val="1695218329"/>
                    </a:ext>
                  </a:extLst>
                </a:gridCol>
                <a:gridCol w="750414">
                  <a:extLst>
                    <a:ext uri="{9D8B030D-6E8A-4147-A177-3AD203B41FA5}">
                      <a16:colId xmlns:a16="http://schemas.microsoft.com/office/drawing/2014/main" val="754819056"/>
                    </a:ext>
                  </a:extLst>
                </a:gridCol>
                <a:gridCol w="349679">
                  <a:extLst>
                    <a:ext uri="{9D8B030D-6E8A-4147-A177-3AD203B41FA5}">
                      <a16:colId xmlns:a16="http://schemas.microsoft.com/office/drawing/2014/main" val="3009979612"/>
                    </a:ext>
                  </a:extLst>
                </a:gridCol>
                <a:gridCol w="329494">
                  <a:extLst>
                    <a:ext uri="{9D8B030D-6E8A-4147-A177-3AD203B41FA5}">
                      <a16:colId xmlns:a16="http://schemas.microsoft.com/office/drawing/2014/main" val="3080440841"/>
                    </a:ext>
                  </a:extLst>
                </a:gridCol>
                <a:gridCol w="302778">
                  <a:extLst>
                    <a:ext uri="{9D8B030D-6E8A-4147-A177-3AD203B41FA5}">
                      <a16:colId xmlns:a16="http://schemas.microsoft.com/office/drawing/2014/main" val="2586959785"/>
                    </a:ext>
                  </a:extLst>
                </a:gridCol>
                <a:gridCol w="376394">
                  <a:extLst>
                    <a:ext uri="{9D8B030D-6E8A-4147-A177-3AD203B41FA5}">
                      <a16:colId xmlns:a16="http://schemas.microsoft.com/office/drawing/2014/main" val="1053909255"/>
                    </a:ext>
                  </a:extLst>
                </a:gridCol>
                <a:gridCol w="373426">
                  <a:extLst>
                    <a:ext uri="{9D8B030D-6E8A-4147-A177-3AD203B41FA5}">
                      <a16:colId xmlns:a16="http://schemas.microsoft.com/office/drawing/2014/main" val="2006511690"/>
                    </a:ext>
                  </a:extLst>
                </a:gridCol>
                <a:gridCol w="376394">
                  <a:extLst>
                    <a:ext uri="{9D8B030D-6E8A-4147-A177-3AD203B41FA5}">
                      <a16:colId xmlns:a16="http://schemas.microsoft.com/office/drawing/2014/main" val="1538073010"/>
                    </a:ext>
                  </a:extLst>
                </a:gridCol>
                <a:gridCol w="373426">
                  <a:extLst>
                    <a:ext uri="{9D8B030D-6E8A-4147-A177-3AD203B41FA5}">
                      <a16:colId xmlns:a16="http://schemas.microsoft.com/office/drawing/2014/main" val="2787398096"/>
                    </a:ext>
                  </a:extLst>
                </a:gridCol>
                <a:gridCol w="325931">
                  <a:extLst>
                    <a:ext uri="{9D8B030D-6E8A-4147-A177-3AD203B41FA5}">
                      <a16:colId xmlns:a16="http://schemas.microsoft.com/office/drawing/2014/main" val="3816931150"/>
                    </a:ext>
                  </a:extLst>
                </a:gridCol>
                <a:gridCol w="307527">
                  <a:extLst>
                    <a:ext uri="{9D8B030D-6E8A-4147-A177-3AD203B41FA5}">
                      <a16:colId xmlns:a16="http://schemas.microsoft.com/office/drawing/2014/main" val="3011835873"/>
                    </a:ext>
                  </a:extLst>
                </a:gridCol>
                <a:gridCol w="307527">
                  <a:extLst>
                    <a:ext uri="{9D8B030D-6E8A-4147-A177-3AD203B41FA5}">
                      <a16:colId xmlns:a16="http://schemas.microsoft.com/office/drawing/2014/main" val="3950500845"/>
                    </a:ext>
                  </a:extLst>
                </a:gridCol>
                <a:gridCol w="246378">
                  <a:extLst>
                    <a:ext uri="{9D8B030D-6E8A-4147-A177-3AD203B41FA5}">
                      <a16:colId xmlns:a16="http://schemas.microsoft.com/office/drawing/2014/main" val="2765358100"/>
                    </a:ext>
                  </a:extLst>
                </a:gridCol>
                <a:gridCol w="307527">
                  <a:extLst>
                    <a:ext uri="{9D8B030D-6E8A-4147-A177-3AD203B41FA5}">
                      <a16:colId xmlns:a16="http://schemas.microsoft.com/office/drawing/2014/main" val="3867950972"/>
                    </a:ext>
                  </a:extLst>
                </a:gridCol>
                <a:gridCol w="474946">
                  <a:extLst>
                    <a:ext uri="{9D8B030D-6E8A-4147-A177-3AD203B41FA5}">
                      <a16:colId xmlns:a16="http://schemas.microsoft.com/office/drawing/2014/main" val="4057476686"/>
                    </a:ext>
                  </a:extLst>
                </a:gridCol>
                <a:gridCol w="307527">
                  <a:extLst>
                    <a:ext uri="{9D8B030D-6E8A-4147-A177-3AD203B41FA5}">
                      <a16:colId xmlns:a16="http://schemas.microsoft.com/office/drawing/2014/main" val="3997979256"/>
                    </a:ext>
                  </a:extLst>
                </a:gridCol>
                <a:gridCol w="373426">
                  <a:extLst>
                    <a:ext uri="{9D8B030D-6E8A-4147-A177-3AD203B41FA5}">
                      <a16:colId xmlns:a16="http://schemas.microsoft.com/office/drawing/2014/main" val="1735974189"/>
                    </a:ext>
                  </a:extLst>
                </a:gridCol>
              </a:tblGrid>
              <a:tr h="407035">
                <a:tc>
                  <a:txBody>
                    <a:bodyPr/>
                    <a:lstStyle/>
                    <a:p>
                      <a:pPr algn="just"/>
                      <a:r>
                        <a:rPr lang="en-GB" sz="105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Modulation/ Waveform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nchor="ctr"/>
                </a:tc>
                <a:tc gridSpan="2">
                  <a:txBody>
                    <a:bodyPr/>
                    <a:lstStyle/>
                    <a:p>
                      <a:pPr algn="just"/>
                      <a:r>
                        <a:rPr lang="en-GB" sz="1050" kern="100">
                          <a:effectLst/>
                        </a:rPr>
                        <a:t>A1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nchor="ctr"/>
                </a:tc>
                <a:tc hMerge="1">
                  <a:txBody>
                    <a:bodyPr/>
                    <a:lstStyle/>
                    <a:p>
                      <a:endParaRPr lang="zh-CN" altLang="en-US"/>
                    </a:p>
                  </a:txBody>
                  <a:tcPr/>
                </a:tc>
                <a:tc gridSpan="2">
                  <a:txBody>
                    <a:bodyPr/>
                    <a:lstStyle/>
                    <a:p>
                      <a:pPr algn="just"/>
                      <a:r>
                        <a:rPr lang="en-GB" sz="1050" kern="100">
                          <a:effectLst/>
                        </a:rPr>
                        <a:t>A2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gridSpan="2">
                  <a:txBody>
                    <a:bodyPr/>
                    <a:lstStyle/>
                    <a:p>
                      <a:pPr algn="just"/>
                      <a:r>
                        <a:rPr lang="en-GB" sz="1050" kern="100" dirty="0">
                          <a:effectLst/>
                        </a:rPr>
                        <a:t>A3</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a:txBody>
                    <a:bodyPr/>
                    <a:lstStyle/>
                    <a:p>
                      <a:pPr algn="just"/>
                      <a:r>
                        <a:rPr lang="en-GB" sz="1050" kern="100">
                          <a:effectLst/>
                        </a:rPr>
                        <a:t>A4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gridSpan="3">
                  <a:txBody>
                    <a:bodyPr/>
                    <a:lstStyle/>
                    <a:p>
                      <a:pPr algn="just"/>
                      <a:r>
                        <a:rPr lang="en-GB" sz="1050" kern="100">
                          <a:effectLst/>
                        </a:rPr>
                        <a:t>A5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hMerge="1">
                  <a:txBody>
                    <a:bodyPr/>
                    <a:lstStyle/>
                    <a:p>
                      <a:endParaRPr lang="zh-CN" altLang="en-US"/>
                    </a:p>
                  </a:txBody>
                  <a:tcPr/>
                </a:tc>
                <a:tc gridSpan="2">
                  <a:txBody>
                    <a:bodyPr/>
                    <a:lstStyle/>
                    <a:p>
                      <a:pPr algn="just"/>
                      <a:r>
                        <a:rPr lang="en-GB" sz="1050" kern="100">
                          <a:effectLst/>
                        </a:rPr>
                        <a:t>A6</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gridSpan="2">
                  <a:txBody>
                    <a:bodyPr/>
                    <a:lstStyle/>
                    <a:p>
                      <a:pPr algn="just"/>
                      <a:r>
                        <a:rPr lang="en-US" sz="1050" kern="100" dirty="0">
                          <a:solidFill>
                            <a:schemeClr val="tx1"/>
                          </a:solidFill>
                          <a:effectLst/>
                          <a:highlight>
                            <a:srgbClr val="FFFF00"/>
                          </a:highlight>
                        </a:rPr>
                        <a:t>A8</a:t>
                      </a:r>
                      <a:endParaRPr lang="zh-CN" sz="1050" kern="100" dirty="0">
                        <a:solidFill>
                          <a:schemeClr val="tx1"/>
                        </a:solidFill>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txBody>
                  <a:tcPr marL="0" marR="0" marT="0" marB="0"/>
                </a:tc>
                <a:tc hMerge="1">
                  <a:txBody>
                    <a:bodyPr/>
                    <a:lstStyle/>
                    <a:p>
                      <a:endParaRPr lang="zh-CN" altLang="en-US"/>
                    </a:p>
                  </a:txBody>
                  <a:tcPr/>
                </a:tc>
                <a:tc>
                  <a:txBody>
                    <a:bodyPr/>
                    <a:lstStyle/>
                    <a:p>
                      <a:pPr algn="just"/>
                      <a:r>
                        <a:rPr lang="en-GB" sz="1050" kern="100">
                          <a:effectLst/>
                        </a:rPr>
                        <a:t>A7</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4256275492"/>
                  </a:ext>
                </a:extLst>
              </a:tr>
              <a:tr h="278765">
                <a:tc>
                  <a:txBody>
                    <a:bodyPr/>
                    <a:lstStyle/>
                    <a:p>
                      <a:pPr algn="just"/>
                      <a:r>
                        <a:rPr lang="en-GB" sz="105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nchor="ctr"/>
                </a:tc>
                <a:tc gridSpan="2">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nchor="ctr"/>
                </a:tc>
                <a:tc hMerge="1">
                  <a:txBody>
                    <a:bodyPr/>
                    <a:lstStyle/>
                    <a:p>
                      <a:endParaRPr lang="zh-CN" altLang="en-US"/>
                    </a:p>
                  </a:txBody>
                  <a:tcPr/>
                </a:tc>
                <a:tc gridSpan="2">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gridSpan="2">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a:txBody>
                    <a:bodyPr/>
                    <a:lstStyle/>
                    <a:p>
                      <a:pPr algn="just"/>
                      <a:r>
                        <a:rPr lang="en-GB" sz="1050" kern="100">
                          <a:effectLst/>
                        </a:rPr>
                        <a:t>Outer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gridSpan="3">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hMerge="1">
                  <a:txBody>
                    <a:bodyPr/>
                    <a:lstStyle/>
                    <a:p>
                      <a:endParaRPr lang="zh-CN" altLang="en-US"/>
                    </a:p>
                  </a:txBody>
                  <a:tcPr/>
                </a:tc>
                <a:tc gridSpan="4">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just"/>
                      <a:r>
                        <a:rPr lang="en-GB" sz="1050" kern="100">
                          <a:effectLst/>
                        </a:rPr>
                        <a:t>Outer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1379187139"/>
                  </a:ext>
                </a:extLst>
              </a:tr>
              <a:tr h="278765">
                <a:tc>
                  <a:txBody>
                    <a:bodyPr/>
                    <a:lstStyle/>
                    <a:p>
                      <a:pPr algn="just"/>
                      <a:r>
                        <a:rPr lang="en-GB" sz="1050" kern="100">
                          <a:effectLst/>
                        </a:rPr>
                        <a:t>PC3 in Spec</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CP-OFDM QPSK</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gridSpan="2">
                  <a:txBody>
                    <a:bodyPr/>
                    <a:lstStyle/>
                    <a:p>
                      <a:pPr algn="just"/>
                      <a:r>
                        <a:rPr lang="zh-CN" sz="1050" kern="100">
                          <a:effectLst/>
                        </a:rPr>
                        <a:t>≤</a:t>
                      </a:r>
                      <a:r>
                        <a:rPr lang="en-GB" sz="1050" kern="100">
                          <a:effectLst/>
                        </a:rPr>
                        <a:t> 13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gridSpan="2">
                  <a:txBody>
                    <a:bodyPr/>
                    <a:lstStyle/>
                    <a:p>
                      <a:pPr algn="just"/>
                      <a:r>
                        <a:rPr lang="zh-CN" sz="1050" kern="100">
                          <a:effectLst/>
                        </a:rPr>
                        <a:t>≤</a:t>
                      </a:r>
                      <a:r>
                        <a:rPr lang="en-GB" sz="1050" kern="100">
                          <a:effectLst/>
                        </a:rPr>
                        <a:t> 6.5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gridSpan="2">
                  <a:txBody>
                    <a:bodyPr/>
                    <a:lstStyle/>
                    <a:p>
                      <a:pPr algn="just"/>
                      <a:r>
                        <a:rPr lang="zh-CN" sz="1050" kern="100">
                          <a:effectLst/>
                        </a:rPr>
                        <a:t>≤</a:t>
                      </a:r>
                      <a:r>
                        <a:rPr lang="en-GB" sz="1050" kern="100">
                          <a:effectLst/>
                        </a:rPr>
                        <a:t> 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a:txBody>
                    <a:bodyPr/>
                    <a:lstStyle/>
                    <a:p>
                      <a:pPr algn="just"/>
                      <a:r>
                        <a:rPr lang="zh-CN" sz="1050" kern="100">
                          <a:effectLst/>
                        </a:rPr>
                        <a:t>≤</a:t>
                      </a:r>
                      <a:r>
                        <a:rPr lang="en-GB" sz="1050" kern="100">
                          <a:effectLst/>
                        </a:rPr>
                        <a:t> 8.5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gridSpan="3">
                  <a:txBody>
                    <a:bodyPr/>
                    <a:lstStyle/>
                    <a:p>
                      <a:pPr algn="just"/>
                      <a:r>
                        <a:rPr lang="zh-CN" sz="1050" kern="100">
                          <a:effectLst/>
                        </a:rPr>
                        <a:t>≤</a:t>
                      </a:r>
                      <a:r>
                        <a:rPr lang="en-GB" sz="1050" kern="100">
                          <a:effectLst/>
                        </a:rPr>
                        <a:t> 19</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hMerge="1">
                  <a:txBody>
                    <a:bodyPr/>
                    <a:lstStyle/>
                    <a:p>
                      <a:endParaRPr lang="zh-CN" altLang="en-US"/>
                    </a:p>
                  </a:txBody>
                  <a:tcPr/>
                </a:tc>
                <a:tc gridSpan="4">
                  <a:txBody>
                    <a:bodyPr/>
                    <a:lstStyle/>
                    <a:p>
                      <a:pPr algn="just"/>
                      <a:r>
                        <a:rPr lang="zh-CN" sz="1050" kern="100">
                          <a:effectLst/>
                        </a:rPr>
                        <a:t>≤</a:t>
                      </a:r>
                      <a:r>
                        <a:rPr lang="en-GB" sz="1050" kern="100">
                          <a:effectLst/>
                        </a:rPr>
                        <a:t> 12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just"/>
                      <a:r>
                        <a:rPr lang="zh-CN" sz="1050" kern="100">
                          <a:effectLst/>
                        </a:rPr>
                        <a:t>≤</a:t>
                      </a:r>
                      <a:r>
                        <a:rPr lang="en-GB" sz="1050" kern="100">
                          <a:effectLst/>
                        </a:rPr>
                        <a:t> 5.5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1836215811"/>
                  </a:ext>
                </a:extLst>
              </a:tr>
              <a:tr h="278765">
                <a:tc>
                  <a:txBody>
                    <a:bodyPr/>
                    <a:lstStyle/>
                    <a:p>
                      <a:pPr algn="just"/>
                      <a:r>
                        <a:rPr lang="en-GB" sz="105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CBW(MHz)</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5M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10M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5M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10M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5M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10M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5M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10M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15M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20M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5M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10M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10/15M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20M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5M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4148002453"/>
                  </a:ext>
                </a:extLst>
              </a:tr>
              <a:tr h="278765">
                <a:tc>
                  <a:txBody>
                    <a:bodyPr/>
                    <a:lstStyle/>
                    <a:p>
                      <a:pPr algn="just"/>
                      <a:r>
                        <a:rPr lang="en-GB" sz="1050" kern="100">
                          <a:effectLst/>
                        </a:rPr>
                        <a:t>PC3 from OPPO</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CP-OFDM QPSK w/o margin</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 10.5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 9.5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 6</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5 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 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4 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 3.5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16.5 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 18</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 18</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 6</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 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 9/12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 11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0 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466644740"/>
                  </a:ext>
                </a:extLst>
              </a:tr>
              <a:tr h="278765">
                <a:tc rowSpan="3">
                  <a:txBody>
                    <a:bodyPr/>
                    <a:lstStyle/>
                    <a:p>
                      <a:pPr algn="just"/>
                      <a:r>
                        <a:rPr lang="en-GB" sz="1050" kern="100">
                          <a:effectLst/>
                        </a:rPr>
                        <a:t>PC2 from OPPO</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rowSpan="2">
                  <a:txBody>
                    <a:bodyPr/>
                    <a:lstStyle/>
                    <a:p>
                      <a:pPr algn="just"/>
                      <a:r>
                        <a:rPr lang="en-GB" sz="1050" kern="100" dirty="0">
                          <a:effectLst/>
                        </a:rPr>
                        <a:t>CP-OFDM QPSK w/o margin</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solidFill>
                            <a:srgbClr val="FF0000"/>
                          </a:solidFill>
                          <a:effectLst/>
                        </a:rPr>
                        <a:t> 11</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solidFill>
                            <a:srgbClr val="FF0000"/>
                          </a:solidFill>
                          <a:effectLst/>
                        </a:rPr>
                        <a:t>11 </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solidFill>
                            <a:srgbClr val="FF0000"/>
                          </a:solidFill>
                          <a:effectLst/>
                        </a:rPr>
                        <a:t> 5</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solidFill>
                            <a:srgbClr val="FF0000"/>
                          </a:solidFill>
                          <a:effectLst/>
                        </a:rPr>
                        <a:t> 5</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solidFill>
                            <a:srgbClr val="FF0000"/>
                          </a:solidFill>
                          <a:effectLst/>
                        </a:rPr>
                        <a:t> 4</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solidFill>
                            <a:srgbClr val="FF0000"/>
                          </a:solidFill>
                          <a:effectLst/>
                        </a:rPr>
                        <a:t>5 </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solidFill>
                            <a:srgbClr val="FF0000"/>
                          </a:solidFill>
                          <a:effectLst/>
                        </a:rPr>
                        <a:t>4.5 </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solidFill>
                            <a:srgbClr val="FF0000"/>
                          </a:solidFill>
                          <a:effectLst/>
                        </a:rPr>
                        <a:t>20.5 </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solidFill>
                            <a:srgbClr val="FF0000"/>
                          </a:solidFill>
                          <a:effectLst/>
                        </a:rPr>
                        <a:t>19 </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solidFill>
                            <a:srgbClr val="FF0000"/>
                          </a:solidFill>
                          <a:effectLst/>
                        </a:rPr>
                        <a:t> 21</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solidFill>
                            <a:srgbClr val="FF0000"/>
                          </a:solidFill>
                          <a:effectLst/>
                        </a:rPr>
                        <a:t>7 </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solidFill>
                            <a:srgbClr val="FF0000"/>
                          </a:solidFill>
                          <a:effectLst/>
                        </a:rPr>
                        <a:t>7 </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solidFill>
                            <a:srgbClr val="FF0000"/>
                          </a:solidFill>
                          <a:effectLst/>
                        </a:rPr>
                        <a:t>12 </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solidFill>
                            <a:srgbClr val="FF0000"/>
                          </a:solidFill>
                          <a:effectLst/>
                        </a:rPr>
                        <a:t>12 </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solidFill>
                            <a:srgbClr val="FF0000"/>
                          </a:solidFill>
                          <a:effectLst/>
                        </a:rPr>
                        <a:t>3.5 </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4272437153"/>
                  </a:ext>
                </a:extLst>
              </a:tr>
              <a:tr h="278765">
                <a:tc vMerge="1">
                  <a:txBody>
                    <a:bodyPr/>
                    <a:lstStyle/>
                    <a:p>
                      <a:endParaRPr lang="zh-CN" altLang="en-US"/>
                    </a:p>
                  </a:txBody>
                  <a:tcPr/>
                </a:tc>
                <a:tc vMerge="1">
                  <a:txBody>
                    <a:bodyPr/>
                    <a:lstStyle/>
                    <a:p>
                      <a:pPr algn="just"/>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gridSpan="2">
                  <a:txBody>
                    <a:bodyPr/>
                    <a:lstStyle/>
                    <a:p>
                      <a:pPr algn="just"/>
                      <a:r>
                        <a:rPr lang="en-GB" sz="1050" kern="100">
                          <a:solidFill>
                            <a:srgbClr val="FF0000"/>
                          </a:solidFill>
                          <a:effectLst/>
                        </a:rPr>
                        <a:t>11</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gridSpan="2">
                  <a:txBody>
                    <a:bodyPr/>
                    <a:lstStyle/>
                    <a:p>
                      <a:pPr algn="just"/>
                      <a:r>
                        <a:rPr lang="en-GB" sz="1050" kern="100">
                          <a:solidFill>
                            <a:srgbClr val="FF0000"/>
                          </a:solidFill>
                          <a:effectLst/>
                        </a:rPr>
                        <a:t>5</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gridSpan="2">
                  <a:txBody>
                    <a:bodyPr/>
                    <a:lstStyle/>
                    <a:p>
                      <a:pPr algn="just"/>
                      <a:r>
                        <a:rPr lang="en-GB" sz="1050" kern="100">
                          <a:solidFill>
                            <a:srgbClr val="FF0000"/>
                          </a:solidFill>
                          <a:effectLst/>
                        </a:rPr>
                        <a:t>5</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a:txBody>
                    <a:bodyPr/>
                    <a:lstStyle/>
                    <a:p>
                      <a:pPr algn="just"/>
                      <a:r>
                        <a:rPr lang="en-GB" sz="1050" kern="100">
                          <a:solidFill>
                            <a:srgbClr val="FF0000"/>
                          </a:solidFill>
                          <a:effectLst/>
                        </a:rPr>
                        <a:t>4.5</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gridSpan="3">
                  <a:txBody>
                    <a:bodyPr/>
                    <a:lstStyle/>
                    <a:p>
                      <a:pPr algn="just"/>
                      <a:r>
                        <a:rPr lang="en-GB" sz="1050" kern="100">
                          <a:solidFill>
                            <a:srgbClr val="FF0000"/>
                          </a:solidFill>
                          <a:effectLst/>
                        </a:rPr>
                        <a:t>21</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hMerge="1">
                  <a:txBody>
                    <a:bodyPr/>
                    <a:lstStyle/>
                    <a:p>
                      <a:endParaRPr lang="zh-CN" altLang="en-US"/>
                    </a:p>
                  </a:txBody>
                  <a:tcPr/>
                </a:tc>
                <a:tc gridSpan="2">
                  <a:txBody>
                    <a:bodyPr/>
                    <a:lstStyle/>
                    <a:p>
                      <a:pPr algn="just"/>
                      <a:r>
                        <a:rPr lang="en-GB" sz="1050" kern="100">
                          <a:solidFill>
                            <a:srgbClr val="FF0000"/>
                          </a:solidFill>
                          <a:effectLst/>
                        </a:rPr>
                        <a:t>7</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gridSpan="2">
                  <a:txBody>
                    <a:bodyPr/>
                    <a:lstStyle/>
                    <a:p>
                      <a:pPr algn="just"/>
                      <a:r>
                        <a:rPr lang="en-GB" sz="1050" kern="100">
                          <a:solidFill>
                            <a:srgbClr val="FF0000"/>
                          </a:solidFill>
                          <a:effectLst/>
                        </a:rPr>
                        <a:t>12</a:t>
                      </a:r>
                      <a:endParaRPr lang="zh-CN" sz="1050" kern="10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0" marR="0" marT="0" marB="0"/>
                </a:tc>
                <a:tc hMerge="1">
                  <a:txBody>
                    <a:bodyPr/>
                    <a:lstStyle/>
                    <a:p>
                      <a:endParaRPr lang="zh-CN" altLang="en-US"/>
                    </a:p>
                  </a:txBody>
                  <a:tcPr/>
                </a:tc>
                <a:tc>
                  <a:txBody>
                    <a:bodyPr/>
                    <a:lstStyle/>
                    <a:p>
                      <a:pPr algn="just"/>
                      <a:r>
                        <a:rPr lang="en-GB" sz="1050" kern="100" dirty="0">
                          <a:solidFill>
                            <a:srgbClr val="FF0000"/>
                          </a:solidFill>
                          <a:effectLst/>
                        </a:rPr>
                        <a:t>3.5</a:t>
                      </a:r>
                      <a:endParaRPr lang="zh-CN" sz="105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2539840667"/>
                  </a:ext>
                </a:extLst>
              </a:tr>
              <a:tr h="278765">
                <a:tc vMerge="1">
                  <a:txBody>
                    <a:bodyPr/>
                    <a:lstStyle/>
                    <a:p>
                      <a:endParaRPr lang="zh-CN" altLang="en-US"/>
                    </a:p>
                  </a:txBody>
                  <a:tcPr/>
                </a:tc>
                <a:tc>
                  <a:txBody>
                    <a:bodyPr/>
                    <a:lstStyle/>
                    <a:p>
                      <a:pPr algn="just"/>
                      <a:r>
                        <a:rPr lang="en-GB" sz="1050" kern="100">
                          <a:effectLst/>
                        </a:rPr>
                        <a:t>CP-OFDM QPSK with 5dB margin</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gridSpan="2">
                  <a:txBody>
                    <a:bodyPr/>
                    <a:lstStyle/>
                    <a:p>
                      <a:pPr algn="just"/>
                      <a:r>
                        <a:rPr lang="en-GB" sz="1050" kern="100">
                          <a:effectLst/>
                        </a:rPr>
                        <a:t>16</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gridSpan="2">
                  <a:txBody>
                    <a:bodyPr/>
                    <a:lstStyle/>
                    <a:p>
                      <a:pPr algn="just"/>
                      <a:r>
                        <a:rPr lang="en-GB" sz="1050" kern="100">
                          <a:effectLst/>
                        </a:rPr>
                        <a:t>8</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gridSpan="2">
                  <a:txBody>
                    <a:bodyPr/>
                    <a:lstStyle/>
                    <a:p>
                      <a:pPr algn="just"/>
                      <a:r>
                        <a:rPr lang="en-GB" sz="1050" kern="100">
                          <a:effectLst/>
                        </a:rPr>
                        <a:t>8</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a:txBody>
                    <a:bodyPr/>
                    <a:lstStyle/>
                    <a:p>
                      <a:pPr algn="just"/>
                      <a:r>
                        <a:rPr lang="en-GB" sz="1050" kern="100">
                          <a:effectLst/>
                        </a:rPr>
                        <a:t>9.5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gridSpan="3">
                  <a:txBody>
                    <a:bodyPr/>
                    <a:lstStyle/>
                    <a:p>
                      <a:pPr algn="just"/>
                      <a:r>
                        <a:rPr lang="en-GB" sz="1050" kern="100" dirty="0">
                          <a:effectLst/>
                        </a:rPr>
                        <a:t>26</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hMerge="1">
                  <a:txBody>
                    <a:bodyPr/>
                    <a:lstStyle/>
                    <a:p>
                      <a:endParaRPr lang="zh-CN" altLang="en-US"/>
                    </a:p>
                  </a:txBody>
                  <a:tcPr/>
                </a:tc>
                <a:tc gridSpan="2">
                  <a:txBody>
                    <a:bodyPr/>
                    <a:lstStyle/>
                    <a:p>
                      <a:pPr algn="just"/>
                      <a:r>
                        <a:rPr lang="en-GB" sz="1050" kern="100" dirty="0">
                          <a:effectLst/>
                        </a:rPr>
                        <a:t>12</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gridSpan="2">
                  <a:txBody>
                    <a:bodyPr/>
                    <a:lstStyle/>
                    <a:p>
                      <a:pPr algn="just"/>
                      <a:r>
                        <a:rPr lang="en-GB" sz="1050" kern="100" dirty="0">
                          <a:effectLst/>
                        </a:rPr>
                        <a:t>17</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0" marR="0" marT="0" marB="0"/>
                </a:tc>
                <a:tc hMerge="1">
                  <a:txBody>
                    <a:bodyPr/>
                    <a:lstStyle/>
                    <a:p>
                      <a:endParaRPr lang="zh-CN" altLang="en-US"/>
                    </a:p>
                  </a:txBody>
                  <a:tcPr/>
                </a:tc>
                <a:tc>
                  <a:txBody>
                    <a:bodyPr/>
                    <a:lstStyle/>
                    <a:p>
                      <a:pPr algn="just"/>
                      <a:r>
                        <a:rPr lang="en-GB" sz="1050" kern="100" dirty="0">
                          <a:effectLst/>
                        </a:rPr>
                        <a:t>8.5</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3996375641"/>
                  </a:ext>
                </a:extLst>
              </a:tr>
            </a:tbl>
          </a:graphicData>
        </a:graphic>
      </p:graphicFrame>
      <p:sp>
        <p:nvSpPr>
          <p:cNvPr id="11" name="文本框 10">
            <a:extLst>
              <a:ext uri="{FF2B5EF4-FFF2-40B4-BE49-F238E27FC236}">
                <a16:creationId xmlns:a16="http://schemas.microsoft.com/office/drawing/2014/main" id="{1F752BF3-F0BB-4883-8D62-9B91D8526F4C}"/>
              </a:ext>
            </a:extLst>
          </p:cNvPr>
          <p:cNvSpPr txBox="1"/>
          <p:nvPr/>
        </p:nvSpPr>
        <p:spPr>
          <a:xfrm>
            <a:off x="4015740" y="5343113"/>
            <a:ext cx="5623559" cy="646331"/>
          </a:xfrm>
          <a:prstGeom prst="rect">
            <a:avLst/>
          </a:prstGeom>
          <a:noFill/>
        </p:spPr>
        <p:txBody>
          <a:bodyPr wrap="square" rtlCol="0">
            <a:spAutoFit/>
          </a:bodyPr>
          <a:lstStyle/>
          <a:p>
            <a:r>
              <a:rPr lang="en-US" altLang="zh-CN" dirty="0"/>
              <a:t>Name a new region A8 for 10/15/20MHz compared original A6</a:t>
            </a:r>
            <a:endParaRPr lang="zh-CN" altLang="en-US" dirty="0"/>
          </a:p>
        </p:txBody>
      </p:sp>
      <p:grpSp>
        <p:nvGrpSpPr>
          <p:cNvPr id="2" name="组合 1">
            <a:extLst>
              <a:ext uri="{FF2B5EF4-FFF2-40B4-BE49-F238E27FC236}">
                <a16:creationId xmlns:a16="http://schemas.microsoft.com/office/drawing/2014/main" id="{B604B4C4-5296-43BF-98F0-0C74D0E7B7A0}"/>
              </a:ext>
            </a:extLst>
          </p:cNvPr>
          <p:cNvGrpSpPr/>
          <p:nvPr/>
        </p:nvGrpSpPr>
        <p:grpSpPr>
          <a:xfrm>
            <a:off x="200788" y="1464041"/>
            <a:ext cx="4943943" cy="3538312"/>
            <a:chOff x="200788" y="1464041"/>
            <a:chExt cx="4943943" cy="3538312"/>
          </a:xfrm>
        </p:grpSpPr>
        <p:pic>
          <p:nvPicPr>
            <p:cNvPr id="10" name="图片 9">
              <a:extLst>
                <a:ext uri="{FF2B5EF4-FFF2-40B4-BE49-F238E27FC236}">
                  <a16:creationId xmlns:a16="http://schemas.microsoft.com/office/drawing/2014/main" id="{0E968C74-C933-4C63-9399-A53BA4737BC0}"/>
                </a:ext>
              </a:extLst>
            </p:cNvPr>
            <p:cNvPicPr>
              <a:picLocks noChangeAspect="1"/>
            </p:cNvPicPr>
            <p:nvPr/>
          </p:nvPicPr>
          <p:blipFill>
            <a:blip r:embed="rId2"/>
            <a:stretch>
              <a:fillRect/>
            </a:stretch>
          </p:blipFill>
          <p:spPr>
            <a:xfrm>
              <a:off x="200788" y="1464041"/>
              <a:ext cx="4943943" cy="3538312"/>
            </a:xfrm>
            <a:prstGeom prst="rect">
              <a:avLst/>
            </a:prstGeom>
          </p:spPr>
        </p:pic>
        <p:sp>
          <p:nvSpPr>
            <p:cNvPr id="12" name="矩形 11">
              <a:extLst>
                <a:ext uri="{FF2B5EF4-FFF2-40B4-BE49-F238E27FC236}">
                  <a16:creationId xmlns:a16="http://schemas.microsoft.com/office/drawing/2014/main" id="{C3D50543-0125-40F9-8B34-0027F452BB1B}"/>
                </a:ext>
              </a:extLst>
            </p:cNvPr>
            <p:cNvSpPr/>
            <p:nvPr/>
          </p:nvSpPr>
          <p:spPr>
            <a:xfrm>
              <a:off x="4754880" y="4123944"/>
              <a:ext cx="389851" cy="87840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538638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346E8488-868D-4E9B-B528-188E48E40A10}"/>
              </a:ext>
            </a:extLst>
          </p:cNvPr>
          <p:cNvSpPr>
            <a:spLocks noGrp="1"/>
          </p:cNvSpPr>
          <p:nvPr>
            <p:ph type="title"/>
          </p:nvPr>
        </p:nvSpPr>
        <p:spPr>
          <a:xfrm>
            <a:off x="315198" y="148279"/>
            <a:ext cx="11059938" cy="887603"/>
          </a:xfrm>
        </p:spPr>
        <p:txBody>
          <a:bodyPr>
            <a:normAutofit/>
          </a:bodyPr>
          <a:lstStyle/>
          <a:p>
            <a:r>
              <a:rPr lang="en-US" altLang="zh-CN" dirty="0"/>
              <a:t>PC2 1T NS_24 AMPR values using PC3 regions</a:t>
            </a:r>
            <a:endParaRPr lang="zh-CN" altLang="en-US" dirty="0"/>
          </a:p>
        </p:txBody>
      </p:sp>
      <p:pic>
        <p:nvPicPr>
          <p:cNvPr id="6" name="图片 5">
            <a:extLst>
              <a:ext uri="{FF2B5EF4-FFF2-40B4-BE49-F238E27FC236}">
                <a16:creationId xmlns:a16="http://schemas.microsoft.com/office/drawing/2014/main" id="{88F52DCE-7364-4D8B-9544-7B8FB626C769}"/>
              </a:ext>
            </a:extLst>
          </p:cNvPr>
          <p:cNvPicPr>
            <a:picLocks noChangeAspect="1"/>
          </p:cNvPicPr>
          <p:nvPr/>
        </p:nvPicPr>
        <p:blipFill>
          <a:blip r:embed="rId2"/>
          <a:stretch>
            <a:fillRect/>
          </a:stretch>
        </p:blipFill>
        <p:spPr>
          <a:xfrm>
            <a:off x="1095649" y="1035882"/>
            <a:ext cx="2438611" cy="2133785"/>
          </a:xfrm>
          <a:prstGeom prst="rect">
            <a:avLst/>
          </a:prstGeom>
        </p:spPr>
      </p:pic>
      <p:pic>
        <p:nvPicPr>
          <p:cNvPr id="16" name="图片 15">
            <a:extLst>
              <a:ext uri="{FF2B5EF4-FFF2-40B4-BE49-F238E27FC236}">
                <a16:creationId xmlns:a16="http://schemas.microsoft.com/office/drawing/2014/main" id="{17F13A3A-BF49-4CCE-B115-166D2661B44E}"/>
              </a:ext>
            </a:extLst>
          </p:cNvPr>
          <p:cNvPicPr>
            <a:picLocks noChangeAspect="1"/>
          </p:cNvPicPr>
          <p:nvPr/>
        </p:nvPicPr>
        <p:blipFill>
          <a:blip r:embed="rId3"/>
          <a:stretch>
            <a:fillRect/>
          </a:stretch>
        </p:blipFill>
        <p:spPr>
          <a:xfrm>
            <a:off x="4451871" y="964003"/>
            <a:ext cx="2370025" cy="2110923"/>
          </a:xfrm>
          <a:prstGeom prst="rect">
            <a:avLst/>
          </a:prstGeom>
        </p:spPr>
      </p:pic>
      <p:graphicFrame>
        <p:nvGraphicFramePr>
          <p:cNvPr id="18" name="表格 17">
            <a:extLst>
              <a:ext uri="{FF2B5EF4-FFF2-40B4-BE49-F238E27FC236}">
                <a16:creationId xmlns:a16="http://schemas.microsoft.com/office/drawing/2014/main" id="{158A6BFB-9094-4C10-A743-5CA21C158AD5}"/>
              </a:ext>
            </a:extLst>
          </p:cNvPr>
          <p:cNvGraphicFramePr>
            <a:graphicFrameLocks noGrp="1"/>
          </p:cNvGraphicFramePr>
          <p:nvPr>
            <p:extLst>
              <p:ext uri="{D42A27DB-BD31-4B8C-83A1-F6EECF244321}">
                <p14:modId xmlns:p14="http://schemas.microsoft.com/office/powerpoint/2010/main" val="648309653"/>
              </p:ext>
            </p:extLst>
          </p:nvPr>
        </p:nvGraphicFramePr>
        <p:xfrm>
          <a:off x="1030224" y="3583088"/>
          <a:ext cx="6522718" cy="2488527"/>
        </p:xfrm>
        <a:graphic>
          <a:graphicData uri="http://schemas.openxmlformats.org/drawingml/2006/table">
            <a:tbl>
              <a:tblPr firstRow="1" bandRow="1">
                <a:tableStyleId>{5C22544A-7EE6-4342-B048-85BDC9FD1C3A}</a:tableStyleId>
              </a:tblPr>
              <a:tblGrid>
                <a:gridCol w="919735">
                  <a:extLst>
                    <a:ext uri="{9D8B030D-6E8A-4147-A177-3AD203B41FA5}">
                      <a16:colId xmlns:a16="http://schemas.microsoft.com/office/drawing/2014/main" val="790586429"/>
                    </a:ext>
                  </a:extLst>
                </a:gridCol>
                <a:gridCol w="1622871">
                  <a:extLst>
                    <a:ext uri="{9D8B030D-6E8A-4147-A177-3AD203B41FA5}">
                      <a16:colId xmlns:a16="http://schemas.microsoft.com/office/drawing/2014/main" val="606715897"/>
                    </a:ext>
                  </a:extLst>
                </a:gridCol>
                <a:gridCol w="586286">
                  <a:extLst>
                    <a:ext uri="{9D8B030D-6E8A-4147-A177-3AD203B41FA5}">
                      <a16:colId xmlns:a16="http://schemas.microsoft.com/office/drawing/2014/main" val="847886433"/>
                    </a:ext>
                  </a:extLst>
                </a:gridCol>
                <a:gridCol w="586286">
                  <a:extLst>
                    <a:ext uri="{9D8B030D-6E8A-4147-A177-3AD203B41FA5}">
                      <a16:colId xmlns:a16="http://schemas.microsoft.com/office/drawing/2014/main" val="2894425415"/>
                    </a:ext>
                  </a:extLst>
                </a:gridCol>
                <a:gridCol w="586286">
                  <a:extLst>
                    <a:ext uri="{9D8B030D-6E8A-4147-A177-3AD203B41FA5}">
                      <a16:colId xmlns:a16="http://schemas.microsoft.com/office/drawing/2014/main" val="132107069"/>
                    </a:ext>
                  </a:extLst>
                </a:gridCol>
                <a:gridCol w="685789">
                  <a:extLst>
                    <a:ext uri="{9D8B030D-6E8A-4147-A177-3AD203B41FA5}">
                      <a16:colId xmlns:a16="http://schemas.microsoft.com/office/drawing/2014/main" val="2592216925"/>
                    </a:ext>
                  </a:extLst>
                </a:gridCol>
                <a:gridCol w="685789">
                  <a:extLst>
                    <a:ext uri="{9D8B030D-6E8A-4147-A177-3AD203B41FA5}">
                      <a16:colId xmlns:a16="http://schemas.microsoft.com/office/drawing/2014/main" val="3806998671"/>
                    </a:ext>
                  </a:extLst>
                </a:gridCol>
                <a:gridCol w="527267">
                  <a:extLst>
                    <a:ext uri="{9D8B030D-6E8A-4147-A177-3AD203B41FA5}">
                      <a16:colId xmlns:a16="http://schemas.microsoft.com/office/drawing/2014/main" val="3703343776"/>
                    </a:ext>
                  </a:extLst>
                </a:gridCol>
                <a:gridCol w="322409">
                  <a:extLst>
                    <a:ext uri="{9D8B030D-6E8A-4147-A177-3AD203B41FA5}">
                      <a16:colId xmlns:a16="http://schemas.microsoft.com/office/drawing/2014/main" val="1940357859"/>
                    </a:ext>
                  </a:extLst>
                </a:gridCol>
              </a:tblGrid>
              <a:tr h="352914">
                <a:tc>
                  <a:txBody>
                    <a:bodyPr/>
                    <a:lstStyle/>
                    <a:p>
                      <a:pPr algn="just"/>
                      <a:r>
                        <a:rPr lang="en-GB" sz="900" kern="100">
                          <a:effectLst/>
                        </a:rPr>
                        <a:t>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Modulation/ Waveform</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nchor="ctr"/>
                </a:tc>
                <a:tc>
                  <a:txBody>
                    <a:bodyPr/>
                    <a:lstStyle/>
                    <a:p>
                      <a:pPr algn="just"/>
                      <a:r>
                        <a:rPr lang="en-GB" sz="900" kern="100">
                          <a:effectLst/>
                        </a:rPr>
                        <a:t>A1</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nchor="ctr"/>
                </a:tc>
                <a:tc>
                  <a:txBody>
                    <a:bodyPr/>
                    <a:lstStyle/>
                    <a:p>
                      <a:pPr algn="just"/>
                      <a:r>
                        <a:rPr lang="en-GB" sz="900" kern="100">
                          <a:effectLst/>
                        </a:rPr>
                        <a:t>A2</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A3</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A4</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A5</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A6</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A7</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1183431047"/>
                  </a:ext>
                </a:extLst>
              </a:tr>
              <a:tr h="288999">
                <a:tc>
                  <a:txBody>
                    <a:bodyPr/>
                    <a:lstStyle/>
                    <a:p>
                      <a:pPr algn="just"/>
                      <a:r>
                        <a:rPr lang="en-GB" sz="900" kern="100">
                          <a:effectLst/>
                        </a:rPr>
                        <a:t>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nchor="ctr"/>
                </a:tc>
                <a:tc>
                  <a:txBody>
                    <a:bodyPr/>
                    <a:lstStyle/>
                    <a:p>
                      <a:pPr algn="just"/>
                      <a:r>
                        <a:rPr lang="en-GB" sz="900" kern="100">
                          <a:effectLst/>
                        </a:rPr>
                        <a:t>Outer/Inner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nchor="ctr"/>
                </a:tc>
                <a:tc>
                  <a:txBody>
                    <a:bodyPr/>
                    <a:lstStyle/>
                    <a:p>
                      <a:pPr algn="just"/>
                      <a:r>
                        <a:rPr lang="en-GB" sz="900" kern="100">
                          <a:effectLst/>
                        </a:rPr>
                        <a:t>Outer/Inner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Outer/Inner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Outer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Outer/Inner</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Outer/Inner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Outer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1975364977"/>
                  </a:ext>
                </a:extLst>
              </a:tr>
              <a:tr h="288999">
                <a:tc>
                  <a:txBody>
                    <a:bodyPr/>
                    <a:lstStyle/>
                    <a:p>
                      <a:pPr algn="just"/>
                      <a:r>
                        <a:rPr lang="en-GB" sz="900" kern="100">
                          <a:effectLst/>
                        </a:rPr>
                        <a:t>PC3 in Spec</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CP-OFDM QPSK</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13</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6.5</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4</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8.5</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19</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12</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5.5</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1439658859"/>
                  </a:ext>
                </a:extLst>
              </a:tr>
              <a:tr h="265979">
                <a:tc rowSpan="6">
                  <a:txBody>
                    <a:bodyPr/>
                    <a:lstStyle/>
                    <a:p>
                      <a:pPr algn="just"/>
                      <a:r>
                        <a:rPr lang="en-GB" sz="900" kern="100" dirty="0">
                          <a:effectLst/>
                        </a:rPr>
                        <a:t>PC2 from OPPO</a:t>
                      </a:r>
                      <a:endParaRPr lang="zh-CN" sz="900" kern="100" dirty="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CP-OFDM QPSK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16</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12</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11</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9.5</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26</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altLang="zh-CN" sz="900" kern="100" dirty="0">
                          <a:effectLst/>
                          <a:latin typeface="等线" panose="02010600030101010101" pitchFamily="2" charset="-122"/>
                          <a:ea typeface="等线" panose="02010600030101010101" pitchFamily="2" charset="-122"/>
                          <a:cs typeface="Times New Roman" panose="02020603050405020304" pitchFamily="18" charset="0"/>
                        </a:rPr>
                        <a:t>21</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8.5</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3851497403"/>
                  </a:ext>
                </a:extLst>
              </a:tr>
              <a:tr h="265979">
                <a:tc vMerge="1">
                  <a:txBody>
                    <a:bodyPr/>
                    <a:lstStyle/>
                    <a:p>
                      <a:endParaRPr lang="zh-CN" altLang="en-US"/>
                    </a:p>
                  </a:txBody>
                  <a:tcPr/>
                </a:tc>
                <a:tc>
                  <a:txBody>
                    <a:bodyPr/>
                    <a:lstStyle/>
                    <a:p>
                      <a:pPr algn="just"/>
                      <a:r>
                        <a:rPr lang="en-GB" sz="900" kern="100">
                          <a:effectLst/>
                        </a:rPr>
                        <a:t>CP-OFDM 16QAM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16</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12</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altLang="zh-CN" sz="900" kern="100" dirty="0">
                          <a:effectLst/>
                        </a:rPr>
                        <a:t>9.5</a:t>
                      </a:r>
                      <a:endParaRPr lang="zh-CN" altLang="zh-CN" sz="900" kern="100" dirty="0">
                        <a:effectLst/>
                        <a:latin typeface="等线" panose="02010600030101010101" pitchFamily="2" charset="-122"/>
                        <a:ea typeface="+mn-ea"/>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26</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21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8.5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689662668"/>
                  </a:ext>
                </a:extLst>
              </a:tr>
              <a:tr h="265979">
                <a:tc vMerge="1">
                  <a:txBody>
                    <a:bodyPr/>
                    <a:lstStyle/>
                    <a:p>
                      <a:endParaRPr lang="zh-CN" altLang="en-US"/>
                    </a:p>
                  </a:txBody>
                  <a:tcPr/>
                </a:tc>
                <a:tc>
                  <a:txBody>
                    <a:bodyPr/>
                    <a:lstStyle/>
                    <a:p>
                      <a:pPr algn="just"/>
                      <a:r>
                        <a:rPr lang="en-GB" sz="900" kern="100">
                          <a:effectLst/>
                        </a:rPr>
                        <a:t>CP-OFDM 64QAM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16</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12</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altLang="zh-CN" sz="900" kern="100" dirty="0">
                          <a:effectLst/>
                        </a:rPr>
                        <a:t>9.5</a:t>
                      </a:r>
                      <a:endParaRPr lang="zh-CN" altLang="zh-CN" sz="900" kern="100" dirty="0">
                        <a:effectLst/>
                        <a:latin typeface="等线" panose="02010600030101010101" pitchFamily="2" charset="-122"/>
                        <a:ea typeface="+mn-ea"/>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26</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21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8.5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2694058886"/>
                  </a:ext>
                </a:extLst>
              </a:tr>
              <a:tr h="148693">
                <a:tc vMerge="1">
                  <a:txBody>
                    <a:bodyPr/>
                    <a:lstStyle/>
                    <a:p>
                      <a:endParaRPr lang="zh-CN" altLang="en-US"/>
                    </a:p>
                  </a:txBody>
                  <a:tcPr/>
                </a:tc>
                <a:tc>
                  <a:txBody>
                    <a:bodyPr/>
                    <a:lstStyle/>
                    <a:p>
                      <a:pPr algn="just"/>
                      <a:r>
                        <a:rPr lang="en-GB" sz="900" kern="100">
                          <a:effectLst/>
                        </a:rPr>
                        <a:t>DFT-s-OFDM pi/2 BPSK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15</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10</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8.5</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26</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altLang="zh-CN" sz="900" kern="100" dirty="0">
                          <a:effectLst/>
                          <a:latin typeface="等线" panose="02010600030101010101" pitchFamily="2" charset="-122"/>
                          <a:ea typeface="等线" panose="02010600030101010101" pitchFamily="2" charset="-122"/>
                          <a:cs typeface="Times New Roman" panose="02020603050405020304" pitchFamily="18" charset="0"/>
                        </a:rPr>
                        <a:t>20</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7.5</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1100811349"/>
                  </a:ext>
                </a:extLst>
              </a:tr>
              <a:tr h="265979">
                <a:tc vMerge="1">
                  <a:txBody>
                    <a:bodyPr/>
                    <a:lstStyle/>
                    <a:p>
                      <a:endParaRPr lang="zh-CN" altLang="en-US"/>
                    </a:p>
                  </a:txBody>
                  <a:tcPr/>
                </a:tc>
                <a:tc>
                  <a:txBody>
                    <a:bodyPr/>
                    <a:lstStyle/>
                    <a:p>
                      <a:pPr algn="just"/>
                      <a:r>
                        <a:rPr lang="en-GB" sz="900" kern="100">
                          <a:effectLst/>
                        </a:rPr>
                        <a:t>DFT-s-OFDM QPSK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10</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8.5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26</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20</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7.5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1586032601"/>
                  </a:ext>
                </a:extLst>
              </a:tr>
              <a:tr h="196313">
                <a:tc vMerge="1">
                  <a:txBody>
                    <a:bodyPr/>
                    <a:lstStyle/>
                    <a:p>
                      <a:endParaRPr lang="zh-CN" altLang="en-US"/>
                    </a:p>
                  </a:txBody>
                  <a:tcPr/>
                </a:tc>
                <a:tc>
                  <a:txBody>
                    <a:bodyPr/>
                    <a:lstStyle/>
                    <a:p>
                      <a:pPr algn="just"/>
                      <a:r>
                        <a:rPr lang="en-GB" sz="900" kern="100">
                          <a:effectLst/>
                        </a:rPr>
                        <a:t>DFT-s-OFDM 16QAM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10</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8.5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26</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20</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7.5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2857340694"/>
                  </a:ext>
                </a:extLst>
              </a:tr>
              <a:tr h="148693">
                <a:tc>
                  <a:txBody>
                    <a:bodyPr/>
                    <a:lstStyle/>
                    <a:p>
                      <a:pPr algn="just"/>
                      <a:r>
                        <a:rPr lang="en-GB" sz="900" kern="100">
                          <a:effectLst/>
                        </a:rPr>
                        <a:t>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DFT-s-OFDM 64QAM</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10</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8.5</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26</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altLang="zh-CN" sz="900" kern="100" dirty="0">
                          <a:effectLst/>
                          <a:latin typeface="等线" panose="02010600030101010101" pitchFamily="2" charset="-122"/>
                          <a:ea typeface="等线" panose="02010600030101010101" pitchFamily="2" charset="-122"/>
                          <a:cs typeface="Times New Roman" panose="02020603050405020304" pitchFamily="18" charset="0"/>
                        </a:rPr>
                        <a:t>20</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7.5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2782102775"/>
                  </a:ext>
                </a:extLst>
              </a:tr>
            </a:tbl>
          </a:graphicData>
        </a:graphic>
      </p:graphicFrame>
    </p:spTree>
    <p:extLst>
      <p:ext uri="{BB962C8B-B14F-4D97-AF65-F5344CB8AC3E}">
        <p14:creationId xmlns:p14="http://schemas.microsoft.com/office/powerpoint/2010/main" val="39629292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346E8488-868D-4E9B-B528-188E48E40A10}"/>
              </a:ext>
            </a:extLst>
          </p:cNvPr>
          <p:cNvSpPr>
            <a:spLocks noGrp="1"/>
          </p:cNvSpPr>
          <p:nvPr>
            <p:ph type="title"/>
          </p:nvPr>
        </p:nvSpPr>
        <p:spPr>
          <a:xfrm>
            <a:off x="315198" y="148279"/>
            <a:ext cx="11425698" cy="887603"/>
          </a:xfrm>
        </p:spPr>
        <p:txBody>
          <a:bodyPr>
            <a:normAutofit fontScale="90000"/>
          </a:bodyPr>
          <a:lstStyle/>
          <a:p>
            <a:r>
              <a:rPr lang="en-US" altLang="zh-CN" dirty="0"/>
              <a:t>PC2 1T NS_24 AMPR values with modifying regions</a:t>
            </a:r>
            <a:endParaRPr lang="zh-CN" altLang="en-US" dirty="0"/>
          </a:p>
        </p:txBody>
      </p:sp>
      <p:graphicFrame>
        <p:nvGraphicFramePr>
          <p:cNvPr id="9" name="表格 8">
            <a:extLst>
              <a:ext uri="{FF2B5EF4-FFF2-40B4-BE49-F238E27FC236}">
                <a16:creationId xmlns:a16="http://schemas.microsoft.com/office/drawing/2014/main" id="{F01E4542-367B-4F64-A821-53A29B4CB420}"/>
              </a:ext>
            </a:extLst>
          </p:cNvPr>
          <p:cNvGraphicFramePr>
            <a:graphicFrameLocks noGrp="1"/>
          </p:cNvGraphicFramePr>
          <p:nvPr>
            <p:extLst>
              <p:ext uri="{D42A27DB-BD31-4B8C-83A1-F6EECF244321}">
                <p14:modId xmlns:p14="http://schemas.microsoft.com/office/powerpoint/2010/main" val="3850070590"/>
              </p:ext>
            </p:extLst>
          </p:nvPr>
        </p:nvGraphicFramePr>
        <p:xfrm>
          <a:off x="1109471" y="3593437"/>
          <a:ext cx="7723633" cy="2872742"/>
        </p:xfrm>
        <a:graphic>
          <a:graphicData uri="http://schemas.openxmlformats.org/drawingml/2006/table">
            <a:tbl>
              <a:tblPr firstRow="1" bandRow="1">
                <a:tableStyleId>{5C22544A-7EE6-4342-B048-85BDC9FD1C3A}</a:tableStyleId>
              </a:tblPr>
              <a:tblGrid>
                <a:gridCol w="910864">
                  <a:extLst>
                    <a:ext uri="{9D8B030D-6E8A-4147-A177-3AD203B41FA5}">
                      <a16:colId xmlns:a16="http://schemas.microsoft.com/office/drawing/2014/main" val="2283779225"/>
                    </a:ext>
                  </a:extLst>
                </a:gridCol>
                <a:gridCol w="1759341">
                  <a:extLst>
                    <a:ext uri="{9D8B030D-6E8A-4147-A177-3AD203B41FA5}">
                      <a16:colId xmlns:a16="http://schemas.microsoft.com/office/drawing/2014/main" val="790463059"/>
                    </a:ext>
                  </a:extLst>
                </a:gridCol>
                <a:gridCol w="636357">
                  <a:extLst>
                    <a:ext uri="{9D8B030D-6E8A-4147-A177-3AD203B41FA5}">
                      <a16:colId xmlns:a16="http://schemas.microsoft.com/office/drawing/2014/main" val="2856969536"/>
                    </a:ext>
                  </a:extLst>
                </a:gridCol>
                <a:gridCol w="636357">
                  <a:extLst>
                    <a:ext uri="{9D8B030D-6E8A-4147-A177-3AD203B41FA5}">
                      <a16:colId xmlns:a16="http://schemas.microsoft.com/office/drawing/2014/main" val="717181714"/>
                    </a:ext>
                  </a:extLst>
                </a:gridCol>
                <a:gridCol w="600719">
                  <a:extLst>
                    <a:ext uri="{9D8B030D-6E8A-4147-A177-3AD203B41FA5}">
                      <a16:colId xmlns:a16="http://schemas.microsoft.com/office/drawing/2014/main" val="960947519"/>
                    </a:ext>
                  </a:extLst>
                </a:gridCol>
                <a:gridCol w="586230">
                  <a:extLst>
                    <a:ext uri="{9D8B030D-6E8A-4147-A177-3AD203B41FA5}">
                      <a16:colId xmlns:a16="http://schemas.microsoft.com/office/drawing/2014/main" val="1881367707"/>
                    </a:ext>
                  </a:extLst>
                </a:gridCol>
                <a:gridCol w="891559">
                  <a:extLst>
                    <a:ext uri="{9D8B030D-6E8A-4147-A177-3AD203B41FA5}">
                      <a16:colId xmlns:a16="http://schemas.microsoft.com/office/drawing/2014/main" val="3191996820"/>
                    </a:ext>
                  </a:extLst>
                </a:gridCol>
                <a:gridCol w="671723">
                  <a:extLst>
                    <a:ext uri="{9D8B030D-6E8A-4147-A177-3AD203B41FA5}">
                      <a16:colId xmlns:a16="http://schemas.microsoft.com/office/drawing/2014/main" val="3390441454"/>
                    </a:ext>
                  </a:extLst>
                </a:gridCol>
                <a:gridCol w="543319">
                  <a:extLst>
                    <a:ext uri="{9D8B030D-6E8A-4147-A177-3AD203B41FA5}">
                      <a16:colId xmlns:a16="http://schemas.microsoft.com/office/drawing/2014/main" val="1166907812"/>
                    </a:ext>
                  </a:extLst>
                </a:gridCol>
                <a:gridCol w="487164">
                  <a:extLst>
                    <a:ext uri="{9D8B030D-6E8A-4147-A177-3AD203B41FA5}">
                      <a16:colId xmlns:a16="http://schemas.microsoft.com/office/drawing/2014/main" val="3370229582"/>
                    </a:ext>
                  </a:extLst>
                </a:gridCol>
              </a:tblGrid>
              <a:tr h="358373">
                <a:tc>
                  <a:txBody>
                    <a:bodyPr/>
                    <a:lstStyle/>
                    <a:p>
                      <a:pPr algn="just"/>
                      <a:r>
                        <a:rPr lang="en-GB" sz="105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Modulation/ Waveform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nchor="ctr"/>
                </a:tc>
                <a:tc>
                  <a:txBody>
                    <a:bodyPr/>
                    <a:lstStyle/>
                    <a:p>
                      <a:pPr algn="just"/>
                      <a:r>
                        <a:rPr lang="en-GB" sz="1050" kern="100">
                          <a:effectLst/>
                        </a:rPr>
                        <a:t>A1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nchor="ctr"/>
                </a:tc>
                <a:tc>
                  <a:txBody>
                    <a:bodyPr/>
                    <a:lstStyle/>
                    <a:p>
                      <a:pPr algn="just"/>
                      <a:r>
                        <a:rPr lang="en-GB" sz="1050" kern="100">
                          <a:effectLst/>
                        </a:rPr>
                        <a:t>A2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A3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A4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A5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A6</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US" sz="1050" kern="100" dirty="0">
                          <a:solidFill>
                            <a:schemeClr val="tx1"/>
                          </a:solidFill>
                          <a:effectLst/>
                          <a:highlight>
                            <a:srgbClr val="FFFF00"/>
                          </a:highlight>
                        </a:rPr>
                        <a:t>A8</a:t>
                      </a:r>
                      <a:endParaRPr lang="zh-CN" sz="1050" kern="100" dirty="0">
                        <a:solidFill>
                          <a:schemeClr val="tx1"/>
                        </a:solidFill>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txBody>
                  <a:tcPr marL="0" marR="0" marT="0" marB="0"/>
                </a:tc>
                <a:tc>
                  <a:txBody>
                    <a:bodyPr/>
                    <a:lstStyle/>
                    <a:p>
                      <a:pPr algn="just"/>
                      <a:r>
                        <a:rPr lang="en-GB" sz="1050" kern="100">
                          <a:effectLst/>
                        </a:rPr>
                        <a:t>A7</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2885938647"/>
                  </a:ext>
                </a:extLst>
              </a:tr>
              <a:tr h="300763">
                <a:tc>
                  <a:txBody>
                    <a:bodyPr/>
                    <a:lstStyle/>
                    <a:p>
                      <a:pPr algn="just"/>
                      <a:r>
                        <a:rPr lang="en-GB" sz="105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nchor="ctr"/>
                </a:tc>
                <a:tc>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nchor="ctr"/>
                </a:tc>
                <a:tc>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Outer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gridSpan="2">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pPr algn="just"/>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Outer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625503109"/>
                  </a:ext>
                </a:extLst>
              </a:tr>
              <a:tr h="300763">
                <a:tc>
                  <a:txBody>
                    <a:bodyPr/>
                    <a:lstStyle/>
                    <a:p>
                      <a:pPr algn="just"/>
                      <a:r>
                        <a:rPr lang="en-GB" sz="1050" kern="100">
                          <a:effectLst/>
                        </a:rPr>
                        <a:t>PC3 in Spec</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CP-OFDM QPSK</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zh-CN" sz="1050" kern="100">
                          <a:effectLst/>
                        </a:rPr>
                        <a:t>≤</a:t>
                      </a:r>
                      <a:r>
                        <a:rPr lang="en-GB" sz="1050" kern="100">
                          <a:effectLst/>
                        </a:rPr>
                        <a:t> 13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zh-CN" sz="1050" kern="100">
                          <a:effectLst/>
                        </a:rPr>
                        <a:t>≤</a:t>
                      </a:r>
                      <a:r>
                        <a:rPr lang="en-GB" sz="1050" kern="100">
                          <a:effectLst/>
                        </a:rPr>
                        <a:t> 6.5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zh-CN" sz="1050" kern="100">
                          <a:effectLst/>
                        </a:rPr>
                        <a:t>≤</a:t>
                      </a:r>
                      <a:r>
                        <a:rPr lang="en-GB" sz="1050" kern="100">
                          <a:effectLst/>
                        </a:rPr>
                        <a:t> 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zh-CN" sz="1050" kern="100">
                          <a:effectLst/>
                        </a:rPr>
                        <a:t>≤</a:t>
                      </a:r>
                      <a:r>
                        <a:rPr lang="en-GB" sz="1050" kern="100">
                          <a:effectLst/>
                        </a:rPr>
                        <a:t> 8.5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zh-CN" sz="1050" kern="100">
                          <a:effectLst/>
                        </a:rPr>
                        <a:t>≤</a:t>
                      </a:r>
                      <a:r>
                        <a:rPr lang="en-GB" sz="1050" kern="100">
                          <a:effectLst/>
                        </a:rPr>
                        <a:t> 19</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gridSpan="2">
                  <a:txBody>
                    <a:bodyPr/>
                    <a:lstStyle/>
                    <a:p>
                      <a:pPr algn="just"/>
                      <a:r>
                        <a:rPr lang="zh-CN" sz="1050" kern="100">
                          <a:effectLst/>
                        </a:rPr>
                        <a:t>≤</a:t>
                      </a:r>
                      <a:r>
                        <a:rPr lang="en-GB" sz="1050" kern="100">
                          <a:effectLst/>
                        </a:rPr>
                        <a:t> 12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pPr algn="just"/>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zh-CN" sz="1050" kern="100">
                          <a:effectLst/>
                        </a:rPr>
                        <a:t>≤</a:t>
                      </a:r>
                      <a:r>
                        <a:rPr lang="en-GB" sz="1050" kern="100">
                          <a:effectLst/>
                        </a:rPr>
                        <a:t> 5.5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1834012924"/>
                  </a:ext>
                </a:extLst>
              </a:tr>
              <a:tr h="245438">
                <a:tc rowSpan="7">
                  <a:txBody>
                    <a:bodyPr/>
                    <a:lstStyle/>
                    <a:p>
                      <a:pPr algn="just"/>
                      <a:r>
                        <a:rPr lang="en-GB" sz="1050" kern="100" dirty="0">
                          <a:effectLst/>
                        </a:rPr>
                        <a:t>PC2 from OPPO  </a:t>
                      </a:r>
                      <a:endParaRPr lang="zh-CN" altLang="en-US"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CP-OFDM QPSK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16</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altLang="zh-CN" sz="1050" kern="100" dirty="0">
                          <a:effectLst/>
                          <a:latin typeface="等线" panose="02010600030101010101" pitchFamily="2" charset="-122"/>
                          <a:ea typeface="等线" panose="02010600030101010101" pitchFamily="2" charset="-122"/>
                          <a:cs typeface="Times New Roman" panose="02020603050405020304" pitchFamily="18" charset="0"/>
                        </a:rPr>
                        <a:t>10</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altLang="zh-CN" sz="1050" kern="100" dirty="0">
                          <a:effectLst/>
                          <a:latin typeface="等线" panose="02010600030101010101" pitchFamily="2" charset="-122"/>
                          <a:ea typeface="等线" panose="02010600030101010101" pitchFamily="2" charset="-122"/>
                          <a:cs typeface="Times New Roman" panose="02020603050405020304" pitchFamily="18" charset="0"/>
                        </a:rPr>
                        <a:t>10</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9.5</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26</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altLang="zh-CN" sz="1050" kern="100" dirty="0">
                          <a:effectLst/>
                          <a:latin typeface="等线" panose="02010600030101010101" pitchFamily="2" charset="-122"/>
                          <a:ea typeface="等线" panose="02010600030101010101" pitchFamily="2" charset="-122"/>
                          <a:cs typeface="Times New Roman" panose="02020603050405020304" pitchFamily="18" charset="0"/>
                        </a:rPr>
                        <a:t>12</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17</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0" marR="0" marT="0" marB="0"/>
                </a:tc>
                <a:tc>
                  <a:txBody>
                    <a:bodyPr/>
                    <a:lstStyle/>
                    <a:p>
                      <a:pPr algn="just"/>
                      <a:r>
                        <a:rPr lang="en-GB" altLang="zh-CN" sz="1050" kern="100" dirty="0">
                          <a:effectLst/>
                          <a:latin typeface="等线" panose="02010600030101010101" pitchFamily="2" charset="-122"/>
                          <a:ea typeface="等线" panose="02010600030101010101" pitchFamily="2" charset="-122"/>
                          <a:cs typeface="Times New Roman" panose="02020603050405020304" pitchFamily="18" charset="0"/>
                        </a:rPr>
                        <a:t>8.5</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3321850936"/>
                  </a:ext>
                </a:extLst>
              </a:tr>
              <a:tr h="245438">
                <a:tc vMerge="1">
                  <a:txBody>
                    <a:bodyPr/>
                    <a:lstStyle/>
                    <a:p>
                      <a:endParaRPr lang="zh-CN" altLang="en-US"/>
                    </a:p>
                  </a:txBody>
                  <a:tcPr/>
                </a:tc>
                <a:tc>
                  <a:txBody>
                    <a:bodyPr/>
                    <a:lstStyle/>
                    <a:p>
                      <a:pPr algn="just"/>
                      <a:r>
                        <a:rPr lang="en-GB" sz="1050" kern="100">
                          <a:effectLst/>
                        </a:rPr>
                        <a:t>CP-OFDM 16QAM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16</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10</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10</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9.5</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altLang="zh-CN" sz="1050" kern="100" dirty="0">
                          <a:effectLst/>
                        </a:rPr>
                        <a:t>26</a:t>
                      </a:r>
                      <a:endParaRPr lang="zh-CN" altLang="zh-CN" sz="1050" kern="100" dirty="0">
                        <a:effectLst/>
                        <a:latin typeface="等线" panose="02010600030101010101" pitchFamily="2" charset="-122"/>
                        <a:ea typeface="+mn-ea"/>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12</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17</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0" marR="0"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8.5</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1785223453"/>
                  </a:ext>
                </a:extLst>
              </a:tr>
              <a:tr h="245438">
                <a:tc vMerge="1">
                  <a:txBody>
                    <a:bodyPr/>
                    <a:lstStyle/>
                    <a:p>
                      <a:endParaRPr lang="zh-CN" altLang="en-US"/>
                    </a:p>
                  </a:txBody>
                  <a:tcPr/>
                </a:tc>
                <a:tc>
                  <a:txBody>
                    <a:bodyPr/>
                    <a:lstStyle/>
                    <a:p>
                      <a:pPr algn="just"/>
                      <a:r>
                        <a:rPr lang="en-GB" sz="1050" kern="100">
                          <a:effectLst/>
                        </a:rPr>
                        <a:t>CP-OFDM 64QAM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16</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10</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10</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9.5</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altLang="zh-CN" sz="1050" kern="100" dirty="0">
                          <a:effectLst/>
                          <a:latin typeface="等线" panose="02010600030101010101" pitchFamily="2" charset="-122"/>
                          <a:ea typeface="等线" panose="02010600030101010101" pitchFamily="2" charset="-122"/>
                          <a:cs typeface="Times New Roman" panose="02020603050405020304" pitchFamily="18" charset="0"/>
                        </a:rPr>
                        <a:t>26</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12</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17</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0" marR="0"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8.5</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615041165"/>
                  </a:ext>
                </a:extLst>
              </a:tr>
              <a:tr h="300763">
                <a:tc vMerge="1">
                  <a:txBody>
                    <a:bodyPr/>
                    <a:lstStyle/>
                    <a:p>
                      <a:endParaRPr lang="zh-CN" altLang="en-US"/>
                    </a:p>
                  </a:txBody>
                  <a:tcPr/>
                </a:tc>
                <a:tc>
                  <a:txBody>
                    <a:bodyPr/>
                    <a:lstStyle/>
                    <a:p>
                      <a:pPr algn="just"/>
                      <a:r>
                        <a:rPr lang="en-GB" sz="1050" kern="100">
                          <a:effectLst/>
                        </a:rPr>
                        <a:t>DFT-s-OFDM pi/2 BPSK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15</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9</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9</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8.5</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26</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altLang="zh-CN" sz="1050" kern="100" dirty="0">
                          <a:effectLst/>
                          <a:latin typeface="等线" panose="02010600030101010101" pitchFamily="2" charset="-122"/>
                          <a:ea typeface="等线" panose="02010600030101010101" pitchFamily="2" charset="-122"/>
                          <a:cs typeface="Times New Roman" panose="02020603050405020304" pitchFamily="18" charset="0"/>
                        </a:rPr>
                        <a:t>11</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16</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0" marR="0" marT="0" marB="0"/>
                </a:tc>
                <a:tc>
                  <a:txBody>
                    <a:bodyPr/>
                    <a:lstStyle/>
                    <a:p>
                      <a:pPr algn="just"/>
                      <a:r>
                        <a:rPr lang="en-GB" sz="1050" kern="100" dirty="0">
                          <a:effectLst/>
                        </a:rPr>
                        <a:t>7.5</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262448005"/>
                  </a:ext>
                </a:extLst>
              </a:tr>
              <a:tr h="245438">
                <a:tc vMerge="1">
                  <a:txBody>
                    <a:bodyPr/>
                    <a:lstStyle/>
                    <a:p>
                      <a:endParaRPr lang="zh-CN" altLang="en-US"/>
                    </a:p>
                  </a:txBody>
                  <a:tcPr/>
                </a:tc>
                <a:tc>
                  <a:txBody>
                    <a:bodyPr/>
                    <a:lstStyle/>
                    <a:p>
                      <a:pPr algn="just"/>
                      <a:r>
                        <a:rPr lang="en-GB" sz="1050" kern="100">
                          <a:effectLst/>
                        </a:rPr>
                        <a:t>DFT-s-OFDM QPSK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9</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9</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8.5</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26</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11</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16</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0" marR="0"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7.5</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0" marR="0" marT="0" marB="0"/>
                </a:tc>
                <a:extLst>
                  <a:ext uri="{0D108BD9-81ED-4DB2-BD59-A6C34878D82A}">
                    <a16:rowId xmlns:a16="http://schemas.microsoft.com/office/drawing/2014/main" val="3590780127"/>
                  </a:ext>
                </a:extLst>
              </a:tr>
              <a:tr h="300763">
                <a:tc vMerge="1">
                  <a:txBody>
                    <a:bodyPr/>
                    <a:lstStyle/>
                    <a:p>
                      <a:endParaRPr lang="zh-CN" altLang="en-US"/>
                    </a:p>
                  </a:txBody>
                  <a:tcPr/>
                </a:tc>
                <a:tc>
                  <a:txBody>
                    <a:bodyPr/>
                    <a:lstStyle/>
                    <a:p>
                      <a:pPr algn="just"/>
                      <a:r>
                        <a:rPr lang="en-GB" sz="1050" kern="100">
                          <a:effectLst/>
                        </a:rPr>
                        <a:t>DFT-s-OFDM 16QAM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9</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9</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8.5</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26</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11</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16</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0" marR="0"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7.5</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0" marR="0" marT="0" marB="0"/>
                </a:tc>
                <a:extLst>
                  <a:ext uri="{0D108BD9-81ED-4DB2-BD59-A6C34878D82A}">
                    <a16:rowId xmlns:a16="http://schemas.microsoft.com/office/drawing/2014/main" val="954747546"/>
                  </a:ext>
                </a:extLst>
              </a:tr>
              <a:tr h="300763">
                <a:tc vMerge="1">
                  <a:txBody>
                    <a:bodyPr/>
                    <a:lstStyle/>
                    <a:p>
                      <a:pPr algn="just"/>
                      <a:r>
                        <a:rPr lang="en-GB" sz="105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DFT-s-OFDM 64QAM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9</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9</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8.5</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26</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11</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16</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0" marR="0"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7.5</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0" marR="0" marT="0" marB="0"/>
                </a:tc>
                <a:extLst>
                  <a:ext uri="{0D108BD9-81ED-4DB2-BD59-A6C34878D82A}">
                    <a16:rowId xmlns:a16="http://schemas.microsoft.com/office/drawing/2014/main" val="1670438766"/>
                  </a:ext>
                </a:extLst>
              </a:tr>
            </a:tbl>
          </a:graphicData>
        </a:graphic>
      </p:graphicFrame>
      <p:pic>
        <p:nvPicPr>
          <p:cNvPr id="6" name="图片 5">
            <a:extLst>
              <a:ext uri="{FF2B5EF4-FFF2-40B4-BE49-F238E27FC236}">
                <a16:creationId xmlns:a16="http://schemas.microsoft.com/office/drawing/2014/main" id="{88F52DCE-7364-4D8B-9544-7B8FB626C769}"/>
              </a:ext>
            </a:extLst>
          </p:cNvPr>
          <p:cNvPicPr>
            <a:picLocks noChangeAspect="1"/>
          </p:cNvPicPr>
          <p:nvPr/>
        </p:nvPicPr>
        <p:blipFill>
          <a:blip r:embed="rId2"/>
          <a:stretch>
            <a:fillRect/>
          </a:stretch>
        </p:blipFill>
        <p:spPr>
          <a:xfrm>
            <a:off x="1241953" y="1035882"/>
            <a:ext cx="2438611" cy="2133785"/>
          </a:xfrm>
          <a:prstGeom prst="rect">
            <a:avLst/>
          </a:prstGeom>
        </p:spPr>
      </p:pic>
      <p:pic>
        <p:nvPicPr>
          <p:cNvPr id="14" name="图片 13">
            <a:extLst>
              <a:ext uri="{FF2B5EF4-FFF2-40B4-BE49-F238E27FC236}">
                <a16:creationId xmlns:a16="http://schemas.microsoft.com/office/drawing/2014/main" id="{BC291F4E-C133-4D88-AA55-1363C04FE7A3}"/>
              </a:ext>
            </a:extLst>
          </p:cNvPr>
          <p:cNvPicPr>
            <a:picLocks noChangeAspect="1"/>
          </p:cNvPicPr>
          <p:nvPr/>
        </p:nvPicPr>
        <p:blipFill>
          <a:blip r:embed="rId3"/>
          <a:stretch>
            <a:fillRect/>
          </a:stretch>
        </p:blipFill>
        <p:spPr>
          <a:xfrm>
            <a:off x="4285488" y="1013020"/>
            <a:ext cx="2415749" cy="2156647"/>
          </a:xfrm>
          <a:prstGeom prst="rect">
            <a:avLst/>
          </a:prstGeom>
        </p:spPr>
      </p:pic>
      <p:sp>
        <p:nvSpPr>
          <p:cNvPr id="8" name="文本框 7">
            <a:extLst>
              <a:ext uri="{FF2B5EF4-FFF2-40B4-BE49-F238E27FC236}">
                <a16:creationId xmlns:a16="http://schemas.microsoft.com/office/drawing/2014/main" id="{A3F5DB7E-15EB-4E96-98F1-9965A5195431}"/>
              </a:ext>
            </a:extLst>
          </p:cNvPr>
          <p:cNvSpPr txBox="1"/>
          <p:nvPr/>
        </p:nvSpPr>
        <p:spPr>
          <a:xfrm>
            <a:off x="6922364" y="1634028"/>
            <a:ext cx="3929281" cy="369332"/>
          </a:xfrm>
          <a:prstGeom prst="rect">
            <a:avLst/>
          </a:prstGeom>
          <a:noFill/>
        </p:spPr>
        <p:txBody>
          <a:bodyPr wrap="none" rtlCol="0">
            <a:spAutoFit/>
          </a:bodyPr>
          <a:lstStyle/>
          <a:p>
            <a:r>
              <a:rPr lang="en-US" altLang="zh-CN" dirty="0"/>
              <a:t>AMPR of A2,A3 and A6 are decreased</a:t>
            </a:r>
            <a:endParaRPr lang="zh-CN" altLang="en-US" dirty="0"/>
          </a:p>
        </p:txBody>
      </p:sp>
    </p:spTree>
    <p:extLst>
      <p:ext uri="{BB962C8B-B14F-4D97-AF65-F5344CB8AC3E}">
        <p14:creationId xmlns:p14="http://schemas.microsoft.com/office/powerpoint/2010/main" val="26128556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346E8488-868D-4E9B-B528-188E48E40A10}"/>
              </a:ext>
            </a:extLst>
          </p:cNvPr>
          <p:cNvSpPr>
            <a:spLocks noGrp="1"/>
          </p:cNvSpPr>
          <p:nvPr>
            <p:ph type="title"/>
          </p:nvPr>
        </p:nvSpPr>
        <p:spPr>
          <a:xfrm>
            <a:off x="315198" y="148279"/>
            <a:ext cx="11059938" cy="887603"/>
          </a:xfrm>
        </p:spPr>
        <p:txBody>
          <a:bodyPr>
            <a:normAutofit fontScale="90000"/>
          </a:bodyPr>
          <a:lstStyle/>
          <a:p>
            <a:r>
              <a:rPr lang="en-US" altLang="zh-CN" dirty="0"/>
              <a:t>PC1.5 2T NS_24 AMPR values using PC3 regions</a:t>
            </a:r>
            <a:endParaRPr lang="zh-CN" altLang="en-US" dirty="0"/>
          </a:p>
        </p:txBody>
      </p:sp>
      <p:pic>
        <p:nvPicPr>
          <p:cNvPr id="6" name="图片 5">
            <a:extLst>
              <a:ext uri="{FF2B5EF4-FFF2-40B4-BE49-F238E27FC236}">
                <a16:creationId xmlns:a16="http://schemas.microsoft.com/office/drawing/2014/main" id="{88F52DCE-7364-4D8B-9544-7B8FB626C769}"/>
              </a:ext>
            </a:extLst>
          </p:cNvPr>
          <p:cNvPicPr>
            <a:picLocks noChangeAspect="1"/>
          </p:cNvPicPr>
          <p:nvPr/>
        </p:nvPicPr>
        <p:blipFill>
          <a:blip r:embed="rId2"/>
          <a:stretch>
            <a:fillRect/>
          </a:stretch>
        </p:blipFill>
        <p:spPr>
          <a:xfrm>
            <a:off x="1141369" y="834714"/>
            <a:ext cx="2438611" cy="2133785"/>
          </a:xfrm>
          <a:prstGeom prst="rect">
            <a:avLst/>
          </a:prstGeom>
        </p:spPr>
      </p:pic>
      <p:pic>
        <p:nvPicPr>
          <p:cNvPr id="16" name="图片 15">
            <a:extLst>
              <a:ext uri="{FF2B5EF4-FFF2-40B4-BE49-F238E27FC236}">
                <a16:creationId xmlns:a16="http://schemas.microsoft.com/office/drawing/2014/main" id="{17F13A3A-BF49-4CCE-B115-166D2661B44E}"/>
              </a:ext>
            </a:extLst>
          </p:cNvPr>
          <p:cNvPicPr>
            <a:picLocks noChangeAspect="1"/>
          </p:cNvPicPr>
          <p:nvPr/>
        </p:nvPicPr>
        <p:blipFill>
          <a:blip r:embed="rId3"/>
          <a:stretch>
            <a:fillRect/>
          </a:stretch>
        </p:blipFill>
        <p:spPr>
          <a:xfrm>
            <a:off x="4406151" y="857576"/>
            <a:ext cx="2370025" cy="2110923"/>
          </a:xfrm>
          <a:prstGeom prst="rect">
            <a:avLst/>
          </a:prstGeom>
        </p:spPr>
      </p:pic>
      <p:graphicFrame>
        <p:nvGraphicFramePr>
          <p:cNvPr id="8" name="表格 7">
            <a:extLst>
              <a:ext uri="{FF2B5EF4-FFF2-40B4-BE49-F238E27FC236}">
                <a16:creationId xmlns:a16="http://schemas.microsoft.com/office/drawing/2014/main" id="{9005A2F0-A79F-4D84-AE66-8BBF0621543E}"/>
              </a:ext>
            </a:extLst>
          </p:cNvPr>
          <p:cNvGraphicFramePr>
            <a:graphicFrameLocks noGrp="1"/>
          </p:cNvGraphicFramePr>
          <p:nvPr>
            <p:extLst>
              <p:ext uri="{D42A27DB-BD31-4B8C-83A1-F6EECF244321}">
                <p14:modId xmlns:p14="http://schemas.microsoft.com/office/powerpoint/2010/main" val="3244014197"/>
              </p:ext>
            </p:extLst>
          </p:nvPr>
        </p:nvGraphicFramePr>
        <p:xfrm>
          <a:off x="970518" y="3203939"/>
          <a:ext cx="6683012" cy="3433413"/>
        </p:xfrm>
        <a:graphic>
          <a:graphicData uri="http://schemas.openxmlformats.org/drawingml/2006/table">
            <a:tbl>
              <a:tblPr firstRow="1" bandRow="1">
                <a:tableStyleId>{5C22544A-7EE6-4342-B048-85BDC9FD1C3A}</a:tableStyleId>
              </a:tblPr>
              <a:tblGrid>
                <a:gridCol w="825665">
                  <a:extLst>
                    <a:ext uri="{9D8B030D-6E8A-4147-A177-3AD203B41FA5}">
                      <a16:colId xmlns:a16="http://schemas.microsoft.com/office/drawing/2014/main" val="900504101"/>
                    </a:ext>
                  </a:extLst>
                </a:gridCol>
                <a:gridCol w="825665">
                  <a:extLst>
                    <a:ext uri="{9D8B030D-6E8A-4147-A177-3AD203B41FA5}">
                      <a16:colId xmlns:a16="http://schemas.microsoft.com/office/drawing/2014/main" val="2470536935"/>
                    </a:ext>
                  </a:extLst>
                </a:gridCol>
                <a:gridCol w="741186">
                  <a:extLst>
                    <a:ext uri="{9D8B030D-6E8A-4147-A177-3AD203B41FA5}">
                      <a16:colId xmlns:a16="http://schemas.microsoft.com/office/drawing/2014/main" val="1325620355"/>
                    </a:ext>
                  </a:extLst>
                </a:gridCol>
                <a:gridCol w="741186">
                  <a:extLst>
                    <a:ext uri="{9D8B030D-6E8A-4147-A177-3AD203B41FA5}">
                      <a16:colId xmlns:a16="http://schemas.microsoft.com/office/drawing/2014/main" val="1670608"/>
                    </a:ext>
                  </a:extLst>
                </a:gridCol>
                <a:gridCol w="741186">
                  <a:extLst>
                    <a:ext uri="{9D8B030D-6E8A-4147-A177-3AD203B41FA5}">
                      <a16:colId xmlns:a16="http://schemas.microsoft.com/office/drawing/2014/main" val="3372722641"/>
                    </a:ext>
                  </a:extLst>
                </a:gridCol>
                <a:gridCol w="866979">
                  <a:extLst>
                    <a:ext uri="{9D8B030D-6E8A-4147-A177-3AD203B41FA5}">
                      <a16:colId xmlns:a16="http://schemas.microsoft.com/office/drawing/2014/main" val="3543861749"/>
                    </a:ext>
                  </a:extLst>
                </a:gridCol>
                <a:gridCol w="866979">
                  <a:extLst>
                    <a:ext uri="{9D8B030D-6E8A-4147-A177-3AD203B41FA5}">
                      <a16:colId xmlns:a16="http://schemas.microsoft.com/office/drawing/2014/main" val="1641713037"/>
                    </a:ext>
                  </a:extLst>
                </a:gridCol>
                <a:gridCol w="666575">
                  <a:extLst>
                    <a:ext uri="{9D8B030D-6E8A-4147-A177-3AD203B41FA5}">
                      <a16:colId xmlns:a16="http://schemas.microsoft.com/office/drawing/2014/main" val="1506530872"/>
                    </a:ext>
                  </a:extLst>
                </a:gridCol>
                <a:gridCol w="407591">
                  <a:extLst>
                    <a:ext uri="{9D8B030D-6E8A-4147-A177-3AD203B41FA5}">
                      <a16:colId xmlns:a16="http://schemas.microsoft.com/office/drawing/2014/main" val="3090980367"/>
                    </a:ext>
                  </a:extLst>
                </a:gridCol>
              </a:tblGrid>
              <a:tr h="466993">
                <a:tc>
                  <a:txBody>
                    <a:bodyPr/>
                    <a:lstStyle/>
                    <a:p>
                      <a:pPr algn="just"/>
                      <a:r>
                        <a:rPr lang="en-GB" sz="900" kern="100">
                          <a:effectLst/>
                        </a:rPr>
                        <a:t>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Modulation/ Waveform</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nchor="ctr"/>
                </a:tc>
                <a:tc>
                  <a:txBody>
                    <a:bodyPr/>
                    <a:lstStyle/>
                    <a:p>
                      <a:pPr algn="just"/>
                      <a:r>
                        <a:rPr lang="en-GB" sz="900" kern="100" dirty="0">
                          <a:effectLst/>
                        </a:rPr>
                        <a:t>A1</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nchor="ctr"/>
                </a:tc>
                <a:tc>
                  <a:txBody>
                    <a:bodyPr/>
                    <a:lstStyle/>
                    <a:p>
                      <a:pPr algn="just"/>
                      <a:r>
                        <a:rPr lang="en-GB" sz="900" kern="100">
                          <a:effectLst/>
                        </a:rPr>
                        <a:t>A2</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A3</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A4</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A5</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A6</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A7</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1618136153"/>
                  </a:ext>
                </a:extLst>
              </a:tr>
              <a:tr h="264528">
                <a:tc>
                  <a:txBody>
                    <a:bodyPr/>
                    <a:lstStyle/>
                    <a:p>
                      <a:pPr algn="just"/>
                      <a:r>
                        <a:rPr lang="en-GB" sz="900" kern="100">
                          <a:effectLst/>
                        </a:rPr>
                        <a:t>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nchor="ctr"/>
                </a:tc>
                <a:tc>
                  <a:txBody>
                    <a:bodyPr/>
                    <a:lstStyle/>
                    <a:p>
                      <a:pPr algn="just"/>
                      <a:r>
                        <a:rPr lang="en-GB" sz="900" kern="100">
                          <a:effectLst/>
                        </a:rPr>
                        <a:t>Outer/Inner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nchor="ctr"/>
                </a:tc>
                <a:tc>
                  <a:txBody>
                    <a:bodyPr/>
                    <a:lstStyle/>
                    <a:p>
                      <a:pPr algn="just"/>
                      <a:r>
                        <a:rPr lang="en-GB" sz="900" kern="100">
                          <a:effectLst/>
                        </a:rPr>
                        <a:t>Outer/Inner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Outer/Inner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Outer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Outer/Inner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Outer/Inner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Outer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2712989707"/>
                  </a:ext>
                </a:extLst>
              </a:tr>
              <a:tr h="264528">
                <a:tc>
                  <a:txBody>
                    <a:bodyPr/>
                    <a:lstStyle/>
                    <a:p>
                      <a:pPr algn="just"/>
                      <a:r>
                        <a:rPr lang="en-GB" sz="900" kern="100">
                          <a:effectLst/>
                        </a:rPr>
                        <a:t>PC3 in Spec</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CP-OFDM QPSK</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13</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6.5</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4</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8.5</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19</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12</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5.5</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2525842073"/>
                  </a:ext>
                </a:extLst>
              </a:tr>
              <a:tr h="264528">
                <a:tc rowSpan="6">
                  <a:txBody>
                    <a:bodyPr/>
                    <a:lstStyle/>
                    <a:p>
                      <a:pPr algn="just"/>
                      <a:r>
                        <a:rPr lang="en-GB" sz="900" kern="100" dirty="0">
                          <a:effectLst/>
                        </a:rPr>
                        <a:t>PC2 from OPPO</a:t>
                      </a:r>
                      <a:endParaRPr lang="zh-CN" sz="900" kern="100" dirty="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CP-OFDM QPSK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18.5</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14</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14</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altLang="zh-CN" sz="900" kern="100" dirty="0">
                          <a:effectLst/>
                          <a:latin typeface="等线" panose="02010600030101010101" pitchFamily="2" charset="-122"/>
                          <a:ea typeface="等线" panose="02010600030101010101" pitchFamily="2" charset="-122"/>
                          <a:cs typeface="Times New Roman" panose="02020603050405020304" pitchFamily="18" charset="0"/>
                        </a:rPr>
                        <a:t>13</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29</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21</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8</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1585253341"/>
                  </a:ext>
                </a:extLst>
              </a:tr>
              <a:tr h="264528">
                <a:tc vMerge="1">
                  <a:txBody>
                    <a:bodyPr/>
                    <a:lstStyle/>
                    <a:p>
                      <a:endParaRPr lang="zh-CN" altLang="en-US"/>
                    </a:p>
                  </a:txBody>
                  <a:tcPr/>
                </a:tc>
                <a:tc>
                  <a:txBody>
                    <a:bodyPr/>
                    <a:lstStyle/>
                    <a:p>
                      <a:pPr algn="just"/>
                      <a:r>
                        <a:rPr lang="en-GB" sz="900" kern="100">
                          <a:effectLst/>
                        </a:rPr>
                        <a:t>CP-OFDM 16QAM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18.5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14</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14</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13</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29</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8</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339536074"/>
                  </a:ext>
                </a:extLst>
              </a:tr>
              <a:tr h="264528">
                <a:tc vMerge="1">
                  <a:txBody>
                    <a:bodyPr/>
                    <a:lstStyle/>
                    <a:p>
                      <a:endParaRPr lang="zh-CN" altLang="en-US"/>
                    </a:p>
                  </a:txBody>
                  <a:tcPr/>
                </a:tc>
                <a:tc>
                  <a:txBody>
                    <a:bodyPr/>
                    <a:lstStyle/>
                    <a:p>
                      <a:pPr algn="just"/>
                      <a:r>
                        <a:rPr lang="en-GB" sz="900" kern="100">
                          <a:effectLst/>
                        </a:rPr>
                        <a:t>CP-OFDM 64QAM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18.5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14</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14</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13</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29</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8</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114377514"/>
                  </a:ext>
                </a:extLst>
              </a:tr>
              <a:tr h="392955">
                <a:tc vMerge="1">
                  <a:txBody>
                    <a:bodyPr/>
                    <a:lstStyle/>
                    <a:p>
                      <a:endParaRPr lang="zh-CN" altLang="en-US"/>
                    </a:p>
                  </a:txBody>
                  <a:tcPr/>
                </a:tc>
                <a:tc>
                  <a:txBody>
                    <a:bodyPr/>
                    <a:lstStyle/>
                    <a:p>
                      <a:pPr algn="just"/>
                      <a:r>
                        <a:rPr lang="en-GB" sz="900" kern="100">
                          <a:effectLst/>
                        </a:rPr>
                        <a:t>DFT-s-OFDM pi/2 BPSK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16.5</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13</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13</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11.5</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29</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20</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7</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295962942"/>
                  </a:ext>
                </a:extLst>
              </a:tr>
              <a:tr h="392955">
                <a:tc vMerge="1">
                  <a:txBody>
                    <a:bodyPr/>
                    <a:lstStyle/>
                    <a:p>
                      <a:endParaRPr lang="zh-CN" altLang="en-US"/>
                    </a:p>
                  </a:txBody>
                  <a:tcPr/>
                </a:tc>
                <a:tc>
                  <a:txBody>
                    <a:bodyPr/>
                    <a:lstStyle/>
                    <a:p>
                      <a:pPr algn="just"/>
                      <a:r>
                        <a:rPr lang="en-GB" sz="900" kern="100">
                          <a:effectLst/>
                        </a:rPr>
                        <a:t>DFT-s-OFDM QPSK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16.5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13</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13</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29</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20</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7</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3806668446"/>
                  </a:ext>
                </a:extLst>
              </a:tr>
              <a:tr h="392955">
                <a:tc vMerge="1">
                  <a:txBody>
                    <a:bodyPr/>
                    <a:lstStyle/>
                    <a:p>
                      <a:endParaRPr lang="zh-CN" altLang="en-US"/>
                    </a:p>
                  </a:txBody>
                  <a:tcPr/>
                </a:tc>
                <a:tc>
                  <a:txBody>
                    <a:bodyPr/>
                    <a:lstStyle/>
                    <a:p>
                      <a:pPr algn="just"/>
                      <a:r>
                        <a:rPr lang="en-GB" sz="900" kern="100">
                          <a:effectLst/>
                        </a:rPr>
                        <a:t>DFT-s-OFDM 16QAM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16.5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13</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13</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29</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20</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7</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3143969345"/>
                  </a:ext>
                </a:extLst>
              </a:tr>
              <a:tr h="392955">
                <a:tc>
                  <a:txBody>
                    <a:bodyPr/>
                    <a:lstStyle/>
                    <a:p>
                      <a:pPr algn="just"/>
                      <a:r>
                        <a:rPr lang="en-GB" sz="900" kern="100">
                          <a:effectLst/>
                        </a:rPr>
                        <a:t>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DFT-s-OFDM 64QAM</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16.5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13</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13</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29</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20</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7</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1796179645"/>
                  </a:ext>
                </a:extLst>
              </a:tr>
            </a:tbl>
          </a:graphicData>
        </a:graphic>
      </p:graphicFrame>
    </p:spTree>
    <p:extLst>
      <p:ext uri="{BB962C8B-B14F-4D97-AF65-F5344CB8AC3E}">
        <p14:creationId xmlns:p14="http://schemas.microsoft.com/office/powerpoint/2010/main" val="35091923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346E8488-868D-4E9B-B528-188E48E40A10}"/>
              </a:ext>
            </a:extLst>
          </p:cNvPr>
          <p:cNvSpPr>
            <a:spLocks noGrp="1"/>
          </p:cNvSpPr>
          <p:nvPr>
            <p:ph type="title"/>
          </p:nvPr>
        </p:nvSpPr>
        <p:spPr>
          <a:xfrm>
            <a:off x="315198" y="148279"/>
            <a:ext cx="11645154" cy="887603"/>
          </a:xfrm>
        </p:spPr>
        <p:txBody>
          <a:bodyPr>
            <a:normAutofit fontScale="90000"/>
          </a:bodyPr>
          <a:lstStyle/>
          <a:p>
            <a:r>
              <a:rPr lang="en-US" altLang="zh-CN" dirty="0"/>
              <a:t>PC1.5 2T NS_24 AMPR values with modifying regions</a:t>
            </a:r>
            <a:endParaRPr lang="zh-CN" altLang="en-US" dirty="0"/>
          </a:p>
        </p:txBody>
      </p:sp>
      <p:pic>
        <p:nvPicPr>
          <p:cNvPr id="6" name="图片 5">
            <a:extLst>
              <a:ext uri="{FF2B5EF4-FFF2-40B4-BE49-F238E27FC236}">
                <a16:creationId xmlns:a16="http://schemas.microsoft.com/office/drawing/2014/main" id="{88F52DCE-7364-4D8B-9544-7B8FB626C769}"/>
              </a:ext>
            </a:extLst>
          </p:cNvPr>
          <p:cNvPicPr>
            <a:picLocks noChangeAspect="1"/>
          </p:cNvPicPr>
          <p:nvPr/>
        </p:nvPicPr>
        <p:blipFill>
          <a:blip r:embed="rId2"/>
          <a:stretch>
            <a:fillRect/>
          </a:stretch>
        </p:blipFill>
        <p:spPr>
          <a:xfrm>
            <a:off x="1141369" y="834714"/>
            <a:ext cx="2438611" cy="2133785"/>
          </a:xfrm>
          <a:prstGeom prst="rect">
            <a:avLst/>
          </a:prstGeom>
        </p:spPr>
      </p:pic>
      <p:pic>
        <p:nvPicPr>
          <p:cNvPr id="9" name="图片 8">
            <a:extLst>
              <a:ext uri="{FF2B5EF4-FFF2-40B4-BE49-F238E27FC236}">
                <a16:creationId xmlns:a16="http://schemas.microsoft.com/office/drawing/2014/main" id="{28E268B8-400F-49BE-B31C-013295206619}"/>
              </a:ext>
            </a:extLst>
          </p:cNvPr>
          <p:cNvPicPr>
            <a:picLocks noChangeAspect="1"/>
          </p:cNvPicPr>
          <p:nvPr/>
        </p:nvPicPr>
        <p:blipFill>
          <a:blip r:embed="rId3"/>
          <a:stretch>
            <a:fillRect/>
          </a:stretch>
        </p:blipFill>
        <p:spPr>
          <a:xfrm>
            <a:off x="4406151" y="811852"/>
            <a:ext cx="2415749" cy="2156647"/>
          </a:xfrm>
          <a:prstGeom prst="rect">
            <a:avLst/>
          </a:prstGeom>
        </p:spPr>
      </p:pic>
      <p:graphicFrame>
        <p:nvGraphicFramePr>
          <p:cNvPr id="10" name="表格 9">
            <a:extLst>
              <a:ext uri="{FF2B5EF4-FFF2-40B4-BE49-F238E27FC236}">
                <a16:creationId xmlns:a16="http://schemas.microsoft.com/office/drawing/2014/main" id="{70CBB9AE-9E6E-4CC0-AC5B-4F8DD46ADDE8}"/>
              </a:ext>
            </a:extLst>
          </p:cNvPr>
          <p:cNvGraphicFramePr>
            <a:graphicFrameLocks noGrp="1"/>
          </p:cNvGraphicFramePr>
          <p:nvPr>
            <p:extLst>
              <p:ext uri="{D42A27DB-BD31-4B8C-83A1-F6EECF244321}">
                <p14:modId xmlns:p14="http://schemas.microsoft.com/office/powerpoint/2010/main" val="936557930"/>
              </p:ext>
            </p:extLst>
          </p:nvPr>
        </p:nvGraphicFramePr>
        <p:xfrm>
          <a:off x="438067" y="3336601"/>
          <a:ext cx="8395036" cy="3187050"/>
        </p:xfrm>
        <a:graphic>
          <a:graphicData uri="http://schemas.openxmlformats.org/drawingml/2006/table">
            <a:tbl>
              <a:tblPr firstRow="1" bandRow="1">
                <a:tableStyleId>{5C22544A-7EE6-4342-B048-85BDC9FD1C3A}</a:tableStyleId>
              </a:tblPr>
              <a:tblGrid>
                <a:gridCol w="736340">
                  <a:extLst>
                    <a:ext uri="{9D8B030D-6E8A-4147-A177-3AD203B41FA5}">
                      <a16:colId xmlns:a16="http://schemas.microsoft.com/office/drawing/2014/main" val="2391401173"/>
                    </a:ext>
                  </a:extLst>
                </a:gridCol>
                <a:gridCol w="1347948">
                  <a:extLst>
                    <a:ext uri="{9D8B030D-6E8A-4147-A177-3AD203B41FA5}">
                      <a16:colId xmlns:a16="http://schemas.microsoft.com/office/drawing/2014/main" val="3715529277"/>
                    </a:ext>
                  </a:extLst>
                </a:gridCol>
                <a:gridCol w="935516">
                  <a:extLst>
                    <a:ext uri="{9D8B030D-6E8A-4147-A177-3AD203B41FA5}">
                      <a16:colId xmlns:a16="http://schemas.microsoft.com/office/drawing/2014/main" val="1382855415"/>
                    </a:ext>
                  </a:extLst>
                </a:gridCol>
                <a:gridCol w="935516">
                  <a:extLst>
                    <a:ext uri="{9D8B030D-6E8A-4147-A177-3AD203B41FA5}">
                      <a16:colId xmlns:a16="http://schemas.microsoft.com/office/drawing/2014/main" val="2770688322"/>
                    </a:ext>
                  </a:extLst>
                </a:gridCol>
                <a:gridCol w="935516">
                  <a:extLst>
                    <a:ext uri="{9D8B030D-6E8A-4147-A177-3AD203B41FA5}">
                      <a16:colId xmlns:a16="http://schemas.microsoft.com/office/drawing/2014/main" val="3485591732"/>
                    </a:ext>
                  </a:extLst>
                </a:gridCol>
                <a:gridCol w="769965">
                  <a:extLst>
                    <a:ext uri="{9D8B030D-6E8A-4147-A177-3AD203B41FA5}">
                      <a16:colId xmlns:a16="http://schemas.microsoft.com/office/drawing/2014/main" val="869679320"/>
                    </a:ext>
                  </a:extLst>
                </a:gridCol>
                <a:gridCol w="696456">
                  <a:extLst>
                    <a:ext uri="{9D8B030D-6E8A-4147-A177-3AD203B41FA5}">
                      <a16:colId xmlns:a16="http://schemas.microsoft.com/office/drawing/2014/main" val="2925533835"/>
                    </a:ext>
                  </a:extLst>
                </a:gridCol>
                <a:gridCol w="812532">
                  <a:extLst>
                    <a:ext uri="{9D8B030D-6E8A-4147-A177-3AD203B41FA5}">
                      <a16:colId xmlns:a16="http://schemas.microsoft.com/office/drawing/2014/main" val="1096973639"/>
                    </a:ext>
                  </a:extLst>
                </a:gridCol>
                <a:gridCol w="528791">
                  <a:extLst>
                    <a:ext uri="{9D8B030D-6E8A-4147-A177-3AD203B41FA5}">
                      <a16:colId xmlns:a16="http://schemas.microsoft.com/office/drawing/2014/main" val="1514521386"/>
                    </a:ext>
                  </a:extLst>
                </a:gridCol>
                <a:gridCol w="696456">
                  <a:extLst>
                    <a:ext uri="{9D8B030D-6E8A-4147-A177-3AD203B41FA5}">
                      <a16:colId xmlns:a16="http://schemas.microsoft.com/office/drawing/2014/main" val="892997784"/>
                    </a:ext>
                  </a:extLst>
                </a:gridCol>
              </a:tblGrid>
              <a:tr h="363137">
                <a:tc>
                  <a:txBody>
                    <a:bodyPr/>
                    <a:lstStyle/>
                    <a:p>
                      <a:pPr algn="just"/>
                      <a:r>
                        <a:rPr lang="en-GB" sz="105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Modulation/ Waveform</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nchor="ctr"/>
                </a:tc>
                <a:tc>
                  <a:txBody>
                    <a:bodyPr/>
                    <a:lstStyle/>
                    <a:p>
                      <a:pPr algn="just"/>
                      <a:r>
                        <a:rPr lang="en-GB" sz="1050" kern="100">
                          <a:effectLst/>
                        </a:rPr>
                        <a:t>A1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nchor="ctr"/>
                </a:tc>
                <a:tc>
                  <a:txBody>
                    <a:bodyPr/>
                    <a:lstStyle/>
                    <a:p>
                      <a:pPr algn="just"/>
                      <a:r>
                        <a:rPr lang="en-GB" sz="1050" kern="100">
                          <a:effectLst/>
                        </a:rPr>
                        <a:t>A2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A3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A4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A5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A6</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US" sz="1050" kern="100" dirty="0">
                          <a:effectLst/>
                        </a:rPr>
                        <a:t>A8</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0" marR="0" marT="0" marB="0"/>
                </a:tc>
                <a:tc>
                  <a:txBody>
                    <a:bodyPr/>
                    <a:lstStyle/>
                    <a:p>
                      <a:pPr algn="just"/>
                      <a:r>
                        <a:rPr lang="en-GB" sz="1050" kern="100">
                          <a:effectLst/>
                        </a:rPr>
                        <a:t>A7</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2881869065"/>
                  </a:ext>
                </a:extLst>
              </a:tr>
              <a:tr h="294022">
                <a:tc>
                  <a:txBody>
                    <a:bodyPr/>
                    <a:lstStyle/>
                    <a:p>
                      <a:pPr algn="just"/>
                      <a:r>
                        <a:rPr lang="en-GB" sz="105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nchor="ctr"/>
                </a:tc>
                <a:tc>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nchor="ctr"/>
                </a:tc>
                <a:tc>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Outer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gridSpan="2">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a:txBody>
                    <a:bodyPr/>
                    <a:lstStyle/>
                    <a:p>
                      <a:pPr algn="just"/>
                      <a:r>
                        <a:rPr lang="en-GB" sz="1050" kern="100">
                          <a:effectLst/>
                        </a:rPr>
                        <a:t>Outer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2906480643"/>
                  </a:ext>
                </a:extLst>
              </a:tr>
              <a:tr h="223690">
                <a:tc>
                  <a:txBody>
                    <a:bodyPr/>
                    <a:lstStyle/>
                    <a:p>
                      <a:pPr algn="just"/>
                      <a:r>
                        <a:rPr lang="en-GB" sz="1050" kern="100">
                          <a:effectLst/>
                        </a:rPr>
                        <a:t>PC3 in Spec</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CP-OFDM QPSK</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zh-CN" sz="1050" kern="100">
                          <a:effectLst/>
                        </a:rPr>
                        <a:t>≤</a:t>
                      </a:r>
                      <a:r>
                        <a:rPr lang="en-GB" sz="1050" kern="100">
                          <a:effectLst/>
                        </a:rPr>
                        <a:t> 13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zh-CN" sz="1050" kern="100">
                          <a:effectLst/>
                        </a:rPr>
                        <a:t>≤</a:t>
                      </a:r>
                      <a:r>
                        <a:rPr lang="en-GB" sz="1050" kern="100">
                          <a:effectLst/>
                        </a:rPr>
                        <a:t> 6.5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zh-CN" sz="1050" kern="100">
                          <a:effectLst/>
                        </a:rPr>
                        <a:t>≤</a:t>
                      </a:r>
                      <a:r>
                        <a:rPr lang="en-GB" sz="1050" kern="100">
                          <a:effectLst/>
                        </a:rPr>
                        <a:t> 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zh-CN" sz="1050" kern="100">
                          <a:effectLst/>
                        </a:rPr>
                        <a:t>≤</a:t>
                      </a:r>
                      <a:r>
                        <a:rPr lang="en-GB" sz="1050" kern="100">
                          <a:effectLst/>
                        </a:rPr>
                        <a:t> 8.5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zh-CN" sz="1050" kern="100">
                          <a:effectLst/>
                        </a:rPr>
                        <a:t>≤</a:t>
                      </a:r>
                      <a:r>
                        <a:rPr lang="en-GB" sz="1050" kern="100">
                          <a:effectLst/>
                        </a:rPr>
                        <a:t> 19</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gridSpan="2">
                  <a:txBody>
                    <a:bodyPr/>
                    <a:lstStyle/>
                    <a:p>
                      <a:pPr algn="just"/>
                      <a:r>
                        <a:rPr lang="zh-CN" sz="1050" kern="100">
                          <a:effectLst/>
                        </a:rPr>
                        <a:t>≤</a:t>
                      </a:r>
                      <a:r>
                        <a:rPr lang="en-GB" sz="1050" kern="100">
                          <a:effectLst/>
                        </a:rPr>
                        <a:t> 12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a:txBody>
                    <a:bodyPr/>
                    <a:lstStyle/>
                    <a:p>
                      <a:pPr algn="just"/>
                      <a:r>
                        <a:rPr lang="zh-CN" sz="1050" kern="100">
                          <a:effectLst/>
                        </a:rPr>
                        <a:t>≤</a:t>
                      </a:r>
                      <a:r>
                        <a:rPr lang="en-GB" sz="1050" kern="100">
                          <a:effectLst/>
                        </a:rPr>
                        <a:t> 5.5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2422982173"/>
                  </a:ext>
                </a:extLst>
              </a:tr>
              <a:tr h="294022">
                <a:tc rowSpan="6">
                  <a:txBody>
                    <a:bodyPr/>
                    <a:lstStyle/>
                    <a:p>
                      <a:pPr algn="just"/>
                      <a:r>
                        <a:rPr lang="en-GB" sz="1050" kern="100" dirty="0">
                          <a:effectLst/>
                        </a:rPr>
                        <a:t>PC1 from OPPO</a:t>
                      </a:r>
                      <a:endParaRPr lang="zh-CN" sz="1050" kern="100" dirty="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CP-OFDM QPSK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18.5</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US" sz="1000" dirty="0">
                          <a:effectLst/>
                          <a:latin typeface="Times New Roman" panose="02020603050405020304" pitchFamily="18" charset="0"/>
                          <a:ea typeface="等线" panose="02010600030101010101" pitchFamily="2" charset="-122"/>
                        </a:rPr>
                        <a:t> </a:t>
                      </a:r>
                      <a:r>
                        <a:rPr lang="en-GB" sz="1000" dirty="0">
                          <a:effectLst/>
                          <a:latin typeface="Times New Roman" panose="02020603050405020304" pitchFamily="18" charset="0"/>
                          <a:ea typeface="Malgun Gothic" panose="020B0503020000020004" pitchFamily="34" charset="-127"/>
                        </a:rPr>
                        <a:t>13</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13</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13</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29</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13.5</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21</a:t>
                      </a:r>
                      <a:endParaRPr lang="zh-CN" sz="1000" dirty="0">
                        <a:effectLst/>
                        <a:latin typeface="Times New Roman" panose="02020603050405020304" pitchFamily="18" charset="0"/>
                        <a:ea typeface="Malgun Gothic" panose="020B0503020000020004" pitchFamily="34" charset="-127"/>
                      </a:endParaRPr>
                    </a:p>
                  </a:txBody>
                  <a:tcPr marL="0" marR="0" marT="0"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8</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extLst>
                  <a:ext uri="{0D108BD9-81ED-4DB2-BD59-A6C34878D82A}">
                    <a16:rowId xmlns:a16="http://schemas.microsoft.com/office/drawing/2014/main" val="2962360606"/>
                  </a:ext>
                </a:extLst>
              </a:tr>
              <a:tr h="294022">
                <a:tc vMerge="1">
                  <a:txBody>
                    <a:bodyPr/>
                    <a:lstStyle/>
                    <a:p>
                      <a:endParaRPr lang="zh-CN" altLang="en-US"/>
                    </a:p>
                  </a:txBody>
                  <a:tcPr/>
                </a:tc>
                <a:tc>
                  <a:txBody>
                    <a:bodyPr/>
                    <a:lstStyle/>
                    <a:p>
                      <a:pPr algn="just"/>
                      <a:r>
                        <a:rPr lang="en-GB" sz="1050" kern="100" dirty="0">
                          <a:effectLst/>
                        </a:rPr>
                        <a:t>CP-OFDM 16QAM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18.5</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US" sz="1000" dirty="0">
                          <a:effectLst/>
                          <a:latin typeface="Times New Roman" panose="02020603050405020304" pitchFamily="18" charset="0"/>
                          <a:ea typeface="等线" panose="02010600030101010101" pitchFamily="2" charset="-122"/>
                        </a:rPr>
                        <a:t> </a:t>
                      </a:r>
                      <a:r>
                        <a:rPr lang="en-GB" sz="1000" dirty="0">
                          <a:effectLst/>
                          <a:latin typeface="Times New Roman" panose="02020603050405020304" pitchFamily="18" charset="0"/>
                          <a:ea typeface="Malgun Gothic" panose="020B0503020000020004" pitchFamily="34" charset="-127"/>
                        </a:rPr>
                        <a:t>13</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13</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13</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29</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13.5</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21</a:t>
                      </a:r>
                      <a:endParaRPr lang="zh-CN" sz="1000" dirty="0">
                        <a:effectLst/>
                        <a:latin typeface="Times New Roman" panose="02020603050405020304" pitchFamily="18" charset="0"/>
                        <a:ea typeface="Malgun Gothic" panose="020B0503020000020004" pitchFamily="34" charset="-127"/>
                      </a:endParaRPr>
                    </a:p>
                  </a:txBody>
                  <a:tcPr marL="0" marR="0" marT="0"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8</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extLst>
                  <a:ext uri="{0D108BD9-81ED-4DB2-BD59-A6C34878D82A}">
                    <a16:rowId xmlns:a16="http://schemas.microsoft.com/office/drawing/2014/main" val="1498652027"/>
                  </a:ext>
                </a:extLst>
              </a:tr>
              <a:tr h="294022">
                <a:tc vMerge="1">
                  <a:txBody>
                    <a:bodyPr/>
                    <a:lstStyle/>
                    <a:p>
                      <a:endParaRPr lang="zh-CN" altLang="en-US"/>
                    </a:p>
                  </a:txBody>
                  <a:tcPr/>
                </a:tc>
                <a:tc>
                  <a:txBody>
                    <a:bodyPr/>
                    <a:lstStyle/>
                    <a:p>
                      <a:pPr algn="just"/>
                      <a:r>
                        <a:rPr lang="en-GB" sz="1050" kern="100" dirty="0">
                          <a:effectLst/>
                        </a:rPr>
                        <a:t>CP-OFDM 64QAM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18.5</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US" sz="1000" dirty="0">
                          <a:effectLst/>
                          <a:latin typeface="Times New Roman" panose="02020603050405020304" pitchFamily="18" charset="0"/>
                          <a:ea typeface="等线" panose="02010600030101010101" pitchFamily="2" charset="-122"/>
                        </a:rPr>
                        <a:t> </a:t>
                      </a:r>
                      <a:r>
                        <a:rPr lang="en-GB" sz="1000" dirty="0">
                          <a:effectLst/>
                          <a:latin typeface="Times New Roman" panose="02020603050405020304" pitchFamily="18" charset="0"/>
                          <a:ea typeface="Malgun Gothic" panose="020B0503020000020004" pitchFamily="34" charset="-127"/>
                        </a:rPr>
                        <a:t>13</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13</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13</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29</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13.5</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21</a:t>
                      </a:r>
                      <a:endParaRPr lang="zh-CN" sz="1000" dirty="0">
                        <a:effectLst/>
                        <a:latin typeface="Times New Roman" panose="02020603050405020304" pitchFamily="18" charset="0"/>
                        <a:ea typeface="Malgun Gothic" panose="020B0503020000020004" pitchFamily="34" charset="-127"/>
                      </a:endParaRPr>
                    </a:p>
                  </a:txBody>
                  <a:tcPr marL="0" marR="0" marT="0"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8</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extLst>
                  <a:ext uri="{0D108BD9-81ED-4DB2-BD59-A6C34878D82A}">
                    <a16:rowId xmlns:a16="http://schemas.microsoft.com/office/drawing/2014/main" val="3069228563"/>
                  </a:ext>
                </a:extLst>
              </a:tr>
              <a:tr h="294022">
                <a:tc vMerge="1">
                  <a:txBody>
                    <a:bodyPr/>
                    <a:lstStyle/>
                    <a:p>
                      <a:endParaRPr lang="zh-CN" altLang="en-US"/>
                    </a:p>
                  </a:txBody>
                  <a:tcPr/>
                </a:tc>
                <a:tc>
                  <a:txBody>
                    <a:bodyPr/>
                    <a:lstStyle/>
                    <a:p>
                      <a:pPr algn="just"/>
                      <a:r>
                        <a:rPr lang="en-GB" sz="1050" kern="100" dirty="0">
                          <a:effectLst/>
                        </a:rPr>
                        <a:t>DFT-s-OFDM pi/2 BPSK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16.5</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12</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12</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11.5</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29</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12</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20</a:t>
                      </a:r>
                      <a:endParaRPr lang="zh-CN" sz="1000" dirty="0">
                        <a:effectLst/>
                        <a:latin typeface="Times New Roman" panose="02020603050405020304" pitchFamily="18" charset="0"/>
                        <a:ea typeface="Malgun Gothic" panose="020B0503020000020004" pitchFamily="34" charset="-127"/>
                      </a:endParaRPr>
                    </a:p>
                  </a:txBody>
                  <a:tcPr marL="0" marR="0" marT="0"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7</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extLst>
                  <a:ext uri="{0D108BD9-81ED-4DB2-BD59-A6C34878D82A}">
                    <a16:rowId xmlns:a16="http://schemas.microsoft.com/office/drawing/2014/main" val="1591206070"/>
                  </a:ext>
                </a:extLst>
              </a:tr>
              <a:tr h="294022">
                <a:tc vMerge="1">
                  <a:txBody>
                    <a:bodyPr/>
                    <a:lstStyle/>
                    <a:p>
                      <a:endParaRPr lang="zh-CN" altLang="en-US"/>
                    </a:p>
                  </a:txBody>
                  <a:tcPr/>
                </a:tc>
                <a:tc>
                  <a:txBody>
                    <a:bodyPr/>
                    <a:lstStyle/>
                    <a:p>
                      <a:pPr algn="just"/>
                      <a:r>
                        <a:rPr lang="en-GB" sz="1050" kern="100" dirty="0">
                          <a:effectLst/>
                        </a:rPr>
                        <a:t>DFT-s-OFDM QPSK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16.5</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12</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12</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11.5</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29</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12</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20</a:t>
                      </a:r>
                      <a:endParaRPr lang="zh-CN" sz="1000" dirty="0">
                        <a:effectLst/>
                        <a:latin typeface="Times New Roman" panose="02020603050405020304" pitchFamily="18" charset="0"/>
                        <a:ea typeface="Malgun Gothic" panose="020B0503020000020004" pitchFamily="34" charset="-127"/>
                      </a:endParaRPr>
                    </a:p>
                  </a:txBody>
                  <a:tcPr marL="0" marR="0" marT="0"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7</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extLst>
                  <a:ext uri="{0D108BD9-81ED-4DB2-BD59-A6C34878D82A}">
                    <a16:rowId xmlns:a16="http://schemas.microsoft.com/office/drawing/2014/main" val="2495956423"/>
                  </a:ext>
                </a:extLst>
              </a:tr>
              <a:tr h="294022">
                <a:tc vMerge="1">
                  <a:txBody>
                    <a:bodyPr/>
                    <a:lstStyle/>
                    <a:p>
                      <a:endParaRPr lang="zh-CN" altLang="en-US"/>
                    </a:p>
                  </a:txBody>
                  <a:tcPr/>
                </a:tc>
                <a:tc>
                  <a:txBody>
                    <a:bodyPr/>
                    <a:lstStyle/>
                    <a:p>
                      <a:pPr algn="just"/>
                      <a:r>
                        <a:rPr lang="en-GB" sz="1050" kern="100">
                          <a:effectLst/>
                        </a:rPr>
                        <a:t>DFT-s-OFDM 16QAM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16.5</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12</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12</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11.5</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29</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12</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20</a:t>
                      </a:r>
                      <a:endParaRPr lang="zh-CN" sz="1000" dirty="0">
                        <a:effectLst/>
                        <a:latin typeface="Times New Roman" panose="02020603050405020304" pitchFamily="18" charset="0"/>
                        <a:ea typeface="Malgun Gothic" panose="020B0503020000020004" pitchFamily="34" charset="-127"/>
                      </a:endParaRPr>
                    </a:p>
                  </a:txBody>
                  <a:tcPr marL="0" marR="0" marT="0"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7</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extLst>
                  <a:ext uri="{0D108BD9-81ED-4DB2-BD59-A6C34878D82A}">
                    <a16:rowId xmlns:a16="http://schemas.microsoft.com/office/drawing/2014/main" val="1081122309"/>
                  </a:ext>
                </a:extLst>
              </a:tr>
              <a:tr h="294022">
                <a:tc>
                  <a:txBody>
                    <a:bodyPr/>
                    <a:lstStyle/>
                    <a:p>
                      <a:pPr algn="just"/>
                      <a:r>
                        <a:rPr lang="en-GB" sz="105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DFT-s-OFDM 64QAM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16.5</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12</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12</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11.5</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29</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12</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20</a:t>
                      </a:r>
                      <a:endParaRPr lang="zh-CN" sz="1000" dirty="0">
                        <a:effectLst/>
                        <a:latin typeface="Times New Roman" panose="02020603050405020304" pitchFamily="18" charset="0"/>
                        <a:ea typeface="Malgun Gothic" panose="020B0503020000020004" pitchFamily="34" charset="-127"/>
                      </a:endParaRPr>
                    </a:p>
                  </a:txBody>
                  <a:tcPr marL="0" marR="0" marT="0" marB="0"/>
                </a:tc>
                <a:tc>
                  <a:txBody>
                    <a:bodyPr/>
                    <a:lstStyle/>
                    <a:p>
                      <a:pPr>
                        <a:spcAft>
                          <a:spcPts val="900"/>
                        </a:spcAft>
                      </a:pPr>
                      <a:r>
                        <a:rPr lang="en-GB" sz="1000" dirty="0">
                          <a:effectLst/>
                          <a:latin typeface="Times New Roman" panose="02020603050405020304" pitchFamily="18" charset="0"/>
                          <a:ea typeface="Malgun Gothic" panose="020B0503020000020004" pitchFamily="34" charset="-127"/>
                        </a:rPr>
                        <a:t>7</a:t>
                      </a:r>
                      <a:endParaRPr lang="zh-CN" sz="1000" dirty="0">
                        <a:effectLst/>
                        <a:latin typeface="Times New Roman" panose="02020603050405020304" pitchFamily="18" charset="0"/>
                        <a:ea typeface="Malgun Gothic" panose="020B0503020000020004" pitchFamily="34" charset="-127"/>
                      </a:endParaRPr>
                    </a:p>
                  </a:txBody>
                  <a:tcPr marL="44450" marR="44450" marT="9525" marB="0"/>
                </a:tc>
                <a:extLst>
                  <a:ext uri="{0D108BD9-81ED-4DB2-BD59-A6C34878D82A}">
                    <a16:rowId xmlns:a16="http://schemas.microsoft.com/office/drawing/2014/main" val="2941464804"/>
                  </a:ext>
                </a:extLst>
              </a:tr>
            </a:tbl>
          </a:graphicData>
        </a:graphic>
      </p:graphicFrame>
    </p:spTree>
    <p:extLst>
      <p:ext uri="{BB962C8B-B14F-4D97-AF65-F5344CB8AC3E}">
        <p14:creationId xmlns:p14="http://schemas.microsoft.com/office/powerpoint/2010/main" val="21065240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346E8488-868D-4E9B-B528-188E48E40A10}"/>
              </a:ext>
            </a:extLst>
          </p:cNvPr>
          <p:cNvSpPr>
            <a:spLocks noGrp="1"/>
          </p:cNvSpPr>
          <p:nvPr>
            <p:ph type="title"/>
          </p:nvPr>
        </p:nvSpPr>
        <p:spPr>
          <a:xfrm>
            <a:off x="315198" y="148279"/>
            <a:ext cx="11059938" cy="887603"/>
          </a:xfrm>
        </p:spPr>
        <p:txBody>
          <a:bodyPr>
            <a:normAutofit/>
          </a:bodyPr>
          <a:lstStyle/>
          <a:p>
            <a:r>
              <a:rPr lang="en-US" altLang="zh-CN" dirty="0"/>
              <a:t>PC1 4T NS_24 AMPR values using PC3 regions</a:t>
            </a:r>
            <a:endParaRPr lang="zh-CN" altLang="en-US" dirty="0"/>
          </a:p>
        </p:txBody>
      </p:sp>
      <p:pic>
        <p:nvPicPr>
          <p:cNvPr id="6" name="图片 5">
            <a:extLst>
              <a:ext uri="{FF2B5EF4-FFF2-40B4-BE49-F238E27FC236}">
                <a16:creationId xmlns:a16="http://schemas.microsoft.com/office/drawing/2014/main" id="{88F52DCE-7364-4D8B-9544-7B8FB626C769}"/>
              </a:ext>
            </a:extLst>
          </p:cNvPr>
          <p:cNvPicPr>
            <a:picLocks noChangeAspect="1"/>
          </p:cNvPicPr>
          <p:nvPr/>
        </p:nvPicPr>
        <p:blipFill>
          <a:blip r:embed="rId2"/>
          <a:stretch>
            <a:fillRect/>
          </a:stretch>
        </p:blipFill>
        <p:spPr>
          <a:xfrm>
            <a:off x="1141369" y="834714"/>
            <a:ext cx="2438611" cy="2133785"/>
          </a:xfrm>
          <a:prstGeom prst="rect">
            <a:avLst/>
          </a:prstGeom>
        </p:spPr>
      </p:pic>
      <p:pic>
        <p:nvPicPr>
          <p:cNvPr id="16" name="图片 15">
            <a:extLst>
              <a:ext uri="{FF2B5EF4-FFF2-40B4-BE49-F238E27FC236}">
                <a16:creationId xmlns:a16="http://schemas.microsoft.com/office/drawing/2014/main" id="{17F13A3A-BF49-4CCE-B115-166D2661B44E}"/>
              </a:ext>
            </a:extLst>
          </p:cNvPr>
          <p:cNvPicPr>
            <a:picLocks noChangeAspect="1"/>
          </p:cNvPicPr>
          <p:nvPr/>
        </p:nvPicPr>
        <p:blipFill>
          <a:blip r:embed="rId3"/>
          <a:stretch>
            <a:fillRect/>
          </a:stretch>
        </p:blipFill>
        <p:spPr>
          <a:xfrm>
            <a:off x="4406151" y="857576"/>
            <a:ext cx="2370025" cy="2110923"/>
          </a:xfrm>
          <a:prstGeom prst="rect">
            <a:avLst/>
          </a:prstGeom>
        </p:spPr>
      </p:pic>
      <p:graphicFrame>
        <p:nvGraphicFramePr>
          <p:cNvPr id="8" name="表格 7">
            <a:extLst>
              <a:ext uri="{FF2B5EF4-FFF2-40B4-BE49-F238E27FC236}">
                <a16:creationId xmlns:a16="http://schemas.microsoft.com/office/drawing/2014/main" id="{9005A2F0-A79F-4D84-AE66-8BBF0621543E}"/>
              </a:ext>
            </a:extLst>
          </p:cNvPr>
          <p:cNvGraphicFramePr>
            <a:graphicFrameLocks noGrp="1"/>
          </p:cNvGraphicFramePr>
          <p:nvPr>
            <p:extLst>
              <p:ext uri="{D42A27DB-BD31-4B8C-83A1-F6EECF244321}">
                <p14:modId xmlns:p14="http://schemas.microsoft.com/office/powerpoint/2010/main" val="3834006658"/>
              </p:ext>
            </p:extLst>
          </p:nvPr>
        </p:nvGraphicFramePr>
        <p:xfrm>
          <a:off x="1263126" y="3119669"/>
          <a:ext cx="7615698" cy="3245000"/>
        </p:xfrm>
        <a:graphic>
          <a:graphicData uri="http://schemas.openxmlformats.org/drawingml/2006/table">
            <a:tbl>
              <a:tblPr firstRow="1" bandRow="1">
                <a:tableStyleId>{5C22544A-7EE6-4342-B048-85BDC9FD1C3A}</a:tableStyleId>
              </a:tblPr>
              <a:tblGrid>
                <a:gridCol w="940896">
                  <a:extLst>
                    <a:ext uri="{9D8B030D-6E8A-4147-A177-3AD203B41FA5}">
                      <a16:colId xmlns:a16="http://schemas.microsoft.com/office/drawing/2014/main" val="900504101"/>
                    </a:ext>
                  </a:extLst>
                </a:gridCol>
                <a:gridCol w="940896">
                  <a:extLst>
                    <a:ext uri="{9D8B030D-6E8A-4147-A177-3AD203B41FA5}">
                      <a16:colId xmlns:a16="http://schemas.microsoft.com/office/drawing/2014/main" val="2470536935"/>
                    </a:ext>
                  </a:extLst>
                </a:gridCol>
                <a:gridCol w="844626">
                  <a:extLst>
                    <a:ext uri="{9D8B030D-6E8A-4147-A177-3AD203B41FA5}">
                      <a16:colId xmlns:a16="http://schemas.microsoft.com/office/drawing/2014/main" val="1325620355"/>
                    </a:ext>
                  </a:extLst>
                </a:gridCol>
                <a:gridCol w="844626">
                  <a:extLst>
                    <a:ext uri="{9D8B030D-6E8A-4147-A177-3AD203B41FA5}">
                      <a16:colId xmlns:a16="http://schemas.microsoft.com/office/drawing/2014/main" val="1670608"/>
                    </a:ext>
                  </a:extLst>
                </a:gridCol>
                <a:gridCol w="844626">
                  <a:extLst>
                    <a:ext uri="{9D8B030D-6E8A-4147-A177-3AD203B41FA5}">
                      <a16:colId xmlns:a16="http://schemas.microsoft.com/office/drawing/2014/main" val="3372722641"/>
                    </a:ext>
                  </a:extLst>
                </a:gridCol>
                <a:gridCol w="987975">
                  <a:extLst>
                    <a:ext uri="{9D8B030D-6E8A-4147-A177-3AD203B41FA5}">
                      <a16:colId xmlns:a16="http://schemas.microsoft.com/office/drawing/2014/main" val="3543861749"/>
                    </a:ext>
                  </a:extLst>
                </a:gridCol>
                <a:gridCol w="987975">
                  <a:extLst>
                    <a:ext uri="{9D8B030D-6E8A-4147-A177-3AD203B41FA5}">
                      <a16:colId xmlns:a16="http://schemas.microsoft.com/office/drawing/2014/main" val="1641713037"/>
                    </a:ext>
                  </a:extLst>
                </a:gridCol>
                <a:gridCol w="759603">
                  <a:extLst>
                    <a:ext uri="{9D8B030D-6E8A-4147-A177-3AD203B41FA5}">
                      <a16:colId xmlns:a16="http://schemas.microsoft.com/office/drawing/2014/main" val="1506530872"/>
                    </a:ext>
                  </a:extLst>
                </a:gridCol>
                <a:gridCol w="464475">
                  <a:extLst>
                    <a:ext uri="{9D8B030D-6E8A-4147-A177-3AD203B41FA5}">
                      <a16:colId xmlns:a16="http://schemas.microsoft.com/office/drawing/2014/main" val="3090980367"/>
                    </a:ext>
                  </a:extLst>
                </a:gridCol>
              </a:tblGrid>
              <a:tr h="441860">
                <a:tc>
                  <a:txBody>
                    <a:bodyPr/>
                    <a:lstStyle/>
                    <a:p>
                      <a:pPr algn="just"/>
                      <a:r>
                        <a:rPr lang="en-GB" sz="900" kern="100">
                          <a:effectLst/>
                        </a:rPr>
                        <a:t>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Modulation/ Waveform</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nchor="ctr"/>
                </a:tc>
                <a:tc>
                  <a:txBody>
                    <a:bodyPr/>
                    <a:lstStyle/>
                    <a:p>
                      <a:pPr algn="just"/>
                      <a:r>
                        <a:rPr lang="en-GB" sz="900" kern="100" dirty="0">
                          <a:effectLst/>
                        </a:rPr>
                        <a:t>A1</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nchor="ctr"/>
                </a:tc>
                <a:tc>
                  <a:txBody>
                    <a:bodyPr/>
                    <a:lstStyle/>
                    <a:p>
                      <a:pPr algn="just"/>
                      <a:r>
                        <a:rPr lang="en-GB" sz="900" kern="100">
                          <a:effectLst/>
                        </a:rPr>
                        <a:t>A2</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A3</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A4</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A5</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A6</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A7</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1618136153"/>
                  </a:ext>
                </a:extLst>
              </a:tr>
              <a:tr h="250292">
                <a:tc>
                  <a:txBody>
                    <a:bodyPr/>
                    <a:lstStyle/>
                    <a:p>
                      <a:pPr algn="just"/>
                      <a:r>
                        <a:rPr lang="en-GB" sz="900" kern="100">
                          <a:effectLst/>
                        </a:rPr>
                        <a:t>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nchor="ctr"/>
                </a:tc>
                <a:tc>
                  <a:txBody>
                    <a:bodyPr/>
                    <a:lstStyle/>
                    <a:p>
                      <a:pPr algn="just"/>
                      <a:r>
                        <a:rPr lang="en-GB" sz="900" kern="100">
                          <a:effectLst/>
                        </a:rPr>
                        <a:t>Outer/Inner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nchor="ctr"/>
                </a:tc>
                <a:tc>
                  <a:txBody>
                    <a:bodyPr/>
                    <a:lstStyle/>
                    <a:p>
                      <a:pPr algn="just"/>
                      <a:r>
                        <a:rPr lang="en-GB" sz="900" kern="100">
                          <a:effectLst/>
                        </a:rPr>
                        <a:t>Outer/Inner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Outer/Inner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Outer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Outer/Inner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Outer/Inner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Outer</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2712989707"/>
                  </a:ext>
                </a:extLst>
              </a:tr>
              <a:tr h="250292">
                <a:tc>
                  <a:txBody>
                    <a:bodyPr/>
                    <a:lstStyle/>
                    <a:p>
                      <a:pPr algn="just"/>
                      <a:r>
                        <a:rPr lang="en-GB" sz="900" kern="100">
                          <a:effectLst/>
                        </a:rPr>
                        <a:t>PC3 in Spec</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CP-OFDM QPSK</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13</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6.5</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4</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8.5</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19</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12</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zh-CN" sz="900" kern="100">
                          <a:effectLst/>
                        </a:rPr>
                        <a:t>≤</a:t>
                      </a:r>
                      <a:r>
                        <a:rPr lang="en-GB" sz="900" kern="100">
                          <a:effectLst/>
                        </a:rPr>
                        <a:t> 5.5</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2525842073"/>
                  </a:ext>
                </a:extLst>
              </a:tr>
              <a:tr h="250292">
                <a:tc rowSpan="7">
                  <a:txBody>
                    <a:bodyPr/>
                    <a:lstStyle/>
                    <a:p>
                      <a:pPr algn="just"/>
                      <a:r>
                        <a:rPr lang="en-GB" sz="900" kern="100" dirty="0">
                          <a:effectLst/>
                        </a:rPr>
                        <a:t>PC1 from OPPO </a:t>
                      </a:r>
                      <a:endParaRPr lang="zh-CN" altLang="en-US"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CP-OFDM QPSK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20.5</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16</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16</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altLang="zh-CN" sz="900" kern="100" dirty="0">
                          <a:effectLst/>
                          <a:latin typeface="等线" panose="02010600030101010101" pitchFamily="2" charset="-122"/>
                          <a:ea typeface="等线" panose="02010600030101010101" pitchFamily="2" charset="-122"/>
                          <a:cs typeface="Times New Roman" panose="02020603050405020304" pitchFamily="18" charset="0"/>
                        </a:rPr>
                        <a:t>31</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23</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altLang="zh-CN" sz="900" kern="100" dirty="0">
                          <a:effectLst/>
                          <a:latin typeface="等线" panose="02010600030101010101" pitchFamily="2" charset="-122"/>
                          <a:ea typeface="等线" panose="02010600030101010101" pitchFamily="2" charset="-122"/>
                          <a:cs typeface="Times New Roman" panose="02020603050405020304" pitchFamily="18" charset="0"/>
                        </a:rPr>
                        <a:t>10</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1585253341"/>
                  </a:ext>
                </a:extLst>
              </a:tr>
              <a:tr h="250292">
                <a:tc vMerge="1">
                  <a:txBody>
                    <a:bodyPr/>
                    <a:lstStyle/>
                    <a:p>
                      <a:endParaRPr lang="zh-CN" altLang="en-US"/>
                    </a:p>
                  </a:txBody>
                  <a:tcPr/>
                </a:tc>
                <a:tc>
                  <a:txBody>
                    <a:bodyPr/>
                    <a:lstStyle/>
                    <a:p>
                      <a:pPr algn="just"/>
                      <a:r>
                        <a:rPr lang="en-GB" sz="900" kern="100">
                          <a:effectLst/>
                        </a:rPr>
                        <a:t>CP-OFDM 16QAM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20.5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16</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16</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31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23</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10</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339536074"/>
                  </a:ext>
                </a:extLst>
              </a:tr>
              <a:tr h="250292">
                <a:tc vMerge="1">
                  <a:txBody>
                    <a:bodyPr/>
                    <a:lstStyle/>
                    <a:p>
                      <a:endParaRPr lang="zh-CN" altLang="en-US"/>
                    </a:p>
                  </a:txBody>
                  <a:tcPr/>
                </a:tc>
                <a:tc>
                  <a:txBody>
                    <a:bodyPr/>
                    <a:lstStyle/>
                    <a:p>
                      <a:pPr algn="just"/>
                      <a:r>
                        <a:rPr lang="en-GB" sz="900" kern="100">
                          <a:effectLst/>
                        </a:rPr>
                        <a:t>CP-OFDM 64QAM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20.5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16</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16</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31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23</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10</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114377514"/>
                  </a:ext>
                </a:extLst>
              </a:tr>
              <a:tr h="371807">
                <a:tc vMerge="1">
                  <a:txBody>
                    <a:bodyPr/>
                    <a:lstStyle/>
                    <a:p>
                      <a:endParaRPr lang="zh-CN" altLang="en-US"/>
                    </a:p>
                  </a:txBody>
                  <a:tcPr/>
                </a:tc>
                <a:tc>
                  <a:txBody>
                    <a:bodyPr/>
                    <a:lstStyle/>
                    <a:p>
                      <a:pPr algn="just"/>
                      <a:r>
                        <a:rPr lang="en-GB" sz="900" kern="100">
                          <a:effectLst/>
                        </a:rPr>
                        <a:t>DFT-s-OFDM pi/2 BPSK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18.5</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13.5</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31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22</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9</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295962942"/>
                  </a:ext>
                </a:extLst>
              </a:tr>
              <a:tr h="371807">
                <a:tc vMerge="1">
                  <a:txBody>
                    <a:bodyPr/>
                    <a:lstStyle/>
                    <a:p>
                      <a:endParaRPr lang="zh-CN" altLang="en-US"/>
                    </a:p>
                  </a:txBody>
                  <a:tcPr/>
                </a:tc>
                <a:tc>
                  <a:txBody>
                    <a:bodyPr/>
                    <a:lstStyle/>
                    <a:p>
                      <a:pPr algn="just"/>
                      <a:r>
                        <a:rPr lang="en-GB" sz="900" kern="100">
                          <a:effectLst/>
                        </a:rPr>
                        <a:t>DFT-s-OFDM QPSK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18.5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13.5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31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22</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9</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3806668446"/>
                  </a:ext>
                </a:extLst>
              </a:tr>
              <a:tr h="371807">
                <a:tc vMerge="1">
                  <a:txBody>
                    <a:bodyPr/>
                    <a:lstStyle/>
                    <a:p>
                      <a:endParaRPr lang="zh-CN" altLang="en-US"/>
                    </a:p>
                  </a:txBody>
                  <a:tcPr/>
                </a:tc>
                <a:tc>
                  <a:txBody>
                    <a:bodyPr/>
                    <a:lstStyle/>
                    <a:p>
                      <a:pPr algn="just"/>
                      <a:r>
                        <a:rPr lang="en-GB" sz="900" kern="100">
                          <a:effectLst/>
                        </a:rPr>
                        <a:t>DFT-s-OFDM 16QAM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18.5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13.5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31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22</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9</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3143969345"/>
                  </a:ext>
                </a:extLst>
              </a:tr>
              <a:tr h="371807">
                <a:tc vMerge="1">
                  <a:txBody>
                    <a:bodyPr/>
                    <a:lstStyle/>
                    <a:p>
                      <a:pPr algn="just"/>
                      <a:r>
                        <a:rPr lang="en-GB" sz="900" kern="100" dirty="0">
                          <a:effectLst/>
                        </a:rPr>
                        <a:t> </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a:effectLst/>
                        </a:rPr>
                        <a:t>DFT-s-OFDM 64QAM</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18.5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13.5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31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22</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9</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1796179645"/>
                  </a:ext>
                </a:extLst>
              </a:tr>
            </a:tbl>
          </a:graphicData>
        </a:graphic>
      </p:graphicFrame>
    </p:spTree>
    <p:extLst>
      <p:ext uri="{BB962C8B-B14F-4D97-AF65-F5344CB8AC3E}">
        <p14:creationId xmlns:p14="http://schemas.microsoft.com/office/powerpoint/2010/main" val="4367311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346E8488-868D-4E9B-B528-188E48E40A10}"/>
              </a:ext>
            </a:extLst>
          </p:cNvPr>
          <p:cNvSpPr>
            <a:spLocks noGrp="1"/>
          </p:cNvSpPr>
          <p:nvPr>
            <p:ph type="title"/>
          </p:nvPr>
        </p:nvSpPr>
        <p:spPr>
          <a:xfrm>
            <a:off x="315198" y="148279"/>
            <a:ext cx="11425698" cy="887603"/>
          </a:xfrm>
        </p:spPr>
        <p:txBody>
          <a:bodyPr>
            <a:normAutofit fontScale="90000"/>
          </a:bodyPr>
          <a:lstStyle/>
          <a:p>
            <a:r>
              <a:rPr lang="en-US" altLang="zh-CN" dirty="0"/>
              <a:t>PC1 4T NS_24 AMPR values with modifying regions</a:t>
            </a:r>
            <a:endParaRPr lang="zh-CN" altLang="en-US" dirty="0"/>
          </a:p>
        </p:txBody>
      </p:sp>
      <p:pic>
        <p:nvPicPr>
          <p:cNvPr id="6" name="图片 5">
            <a:extLst>
              <a:ext uri="{FF2B5EF4-FFF2-40B4-BE49-F238E27FC236}">
                <a16:creationId xmlns:a16="http://schemas.microsoft.com/office/drawing/2014/main" id="{88F52DCE-7364-4D8B-9544-7B8FB626C769}"/>
              </a:ext>
            </a:extLst>
          </p:cNvPr>
          <p:cNvPicPr>
            <a:picLocks noChangeAspect="1"/>
          </p:cNvPicPr>
          <p:nvPr/>
        </p:nvPicPr>
        <p:blipFill>
          <a:blip r:embed="rId2"/>
          <a:stretch>
            <a:fillRect/>
          </a:stretch>
        </p:blipFill>
        <p:spPr>
          <a:xfrm>
            <a:off x="2038835" y="919098"/>
            <a:ext cx="2438611" cy="2133785"/>
          </a:xfrm>
          <a:prstGeom prst="rect">
            <a:avLst/>
          </a:prstGeom>
        </p:spPr>
      </p:pic>
      <p:pic>
        <p:nvPicPr>
          <p:cNvPr id="14" name="图片 13">
            <a:extLst>
              <a:ext uri="{FF2B5EF4-FFF2-40B4-BE49-F238E27FC236}">
                <a16:creationId xmlns:a16="http://schemas.microsoft.com/office/drawing/2014/main" id="{BC291F4E-C133-4D88-AA55-1363C04FE7A3}"/>
              </a:ext>
            </a:extLst>
          </p:cNvPr>
          <p:cNvPicPr>
            <a:picLocks noChangeAspect="1"/>
          </p:cNvPicPr>
          <p:nvPr/>
        </p:nvPicPr>
        <p:blipFill>
          <a:blip r:embed="rId3"/>
          <a:stretch>
            <a:fillRect/>
          </a:stretch>
        </p:blipFill>
        <p:spPr>
          <a:xfrm>
            <a:off x="4724400" y="919098"/>
            <a:ext cx="2415749" cy="2156647"/>
          </a:xfrm>
          <a:prstGeom prst="rect">
            <a:avLst/>
          </a:prstGeom>
        </p:spPr>
      </p:pic>
      <p:graphicFrame>
        <p:nvGraphicFramePr>
          <p:cNvPr id="8" name="表格 7">
            <a:extLst>
              <a:ext uri="{FF2B5EF4-FFF2-40B4-BE49-F238E27FC236}">
                <a16:creationId xmlns:a16="http://schemas.microsoft.com/office/drawing/2014/main" id="{6839E1ED-CF6F-4A05-A541-29E44837AE71}"/>
              </a:ext>
            </a:extLst>
          </p:cNvPr>
          <p:cNvGraphicFramePr>
            <a:graphicFrameLocks noGrp="1"/>
          </p:cNvGraphicFramePr>
          <p:nvPr>
            <p:extLst>
              <p:ext uri="{D42A27DB-BD31-4B8C-83A1-F6EECF244321}">
                <p14:modId xmlns:p14="http://schemas.microsoft.com/office/powerpoint/2010/main" val="1282823145"/>
              </p:ext>
            </p:extLst>
          </p:nvPr>
        </p:nvGraphicFramePr>
        <p:xfrm>
          <a:off x="438067" y="3336601"/>
          <a:ext cx="8395036" cy="3187050"/>
        </p:xfrm>
        <a:graphic>
          <a:graphicData uri="http://schemas.openxmlformats.org/drawingml/2006/table">
            <a:tbl>
              <a:tblPr firstRow="1" bandRow="1">
                <a:tableStyleId>{5C22544A-7EE6-4342-B048-85BDC9FD1C3A}</a:tableStyleId>
              </a:tblPr>
              <a:tblGrid>
                <a:gridCol w="736340">
                  <a:extLst>
                    <a:ext uri="{9D8B030D-6E8A-4147-A177-3AD203B41FA5}">
                      <a16:colId xmlns:a16="http://schemas.microsoft.com/office/drawing/2014/main" val="2391401173"/>
                    </a:ext>
                  </a:extLst>
                </a:gridCol>
                <a:gridCol w="1347948">
                  <a:extLst>
                    <a:ext uri="{9D8B030D-6E8A-4147-A177-3AD203B41FA5}">
                      <a16:colId xmlns:a16="http://schemas.microsoft.com/office/drawing/2014/main" val="3715529277"/>
                    </a:ext>
                  </a:extLst>
                </a:gridCol>
                <a:gridCol w="935516">
                  <a:extLst>
                    <a:ext uri="{9D8B030D-6E8A-4147-A177-3AD203B41FA5}">
                      <a16:colId xmlns:a16="http://schemas.microsoft.com/office/drawing/2014/main" val="1382855415"/>
                    </a:ext>
                  </a:extLst>
                </a:gridCol>
                <a:gridCol w="935516">
                  <a:extLst>
                    <a:ext uri="{9D8B030D-6E8A-4147-A177-3AD203B41FA5}">
                      <a16:colId xmlns:a16="http://schemas.microsoft.com/office/drawing/2014/main" val="2770688322"/>
                    </a:ext>
                  </a:extLst>
                </a:gridCol>
                <a:gridCol w="935516">
                  <a:extLst>
                    <a:ext uri="{9D8B030D-6E8A-4147-A177-3AD203B41FA5}">
                      <a16:colId xmlns:a16="http://schemas.microsoft.com/office/drawing/2014/main" val="3485591732"/>
                    </a:ext>
                  </a:extLst>
                </a:gridCol>
                <a:gridCol w="769965">
                  <a:extLst>
                    <a:ext uri="{9D8B030D-6E8A-4147-A177-3AD203B41FA5}">
                      <a16:colId xmlns:a16="http://schemas.microsoft.com/office/drawing/2014/main" val="869679320"/>
                    </a:ext>
                  </a:extLst>
                </a:gridCol>
                <a:gridCol w="696456">
                  <a:extLst>
                    <a:ext uri="{9D8B030D-6E8A-4147-A177-3AD203B41FA5}">
                      <a16:colId xmlns:a16="http://schemas.microsoft.com/office/drawing/2014/main" val="2925533835"/>
                    </a:ext>
                  </a:extLst>
                </a:gridCol>
                <a:gridCol w="812532">
                  <a:extLst>
                    <a:ext uri="{9D8B030D-6E8A-4147-A177-3AD203B41FA5}">
                      <a16:colId xmlns:a16="http://schemas.microsoft.com/office/drawing/2014/main" val="1096973639"/>
                    </a:ext>
                  </a:extLst>
                </a:gridCol>
                <a:gridCol w="528791">
                  <a:extLst>
                    <a:ext uri="{9D8B030D-6E8A-4147-A177-3AD203B41FA5}">
                      <a16:colId xmlns:a16="http://schemas.microsoft.com/office/drawing/2014/main" val="1514521386"/>
                    </a:ext>
                  </a:extLst>
                </a:gridCol>
                <a:gridCol w="696456">
                  <a:extLst>
                    <a:ext uri="{9D8B030D-6E8A-4147-A177-3AD203B41FA5}">
                      <a16:colId xmlns:a16="http://schemas.microsoft.com/office/drawing/2014/main" val="892997784"/>
                    </a:ext>
                  </a:extLst>
                </a:gridCol>
              </a:tblGrid>
              <a:tr h="363137">
                <a:tc>
                  <a:txBody>
                    <a:bodyPr/>
                    <a:lstStyle/>
                    <a:p>
                      <a:pPr algn="just"/>
                      <a:r>
                        <a:rPr lang="en-GB" sz="105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Modulation/ Waveform</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nchor="ctr"/>
                </a:tc>
                <a:tc>
                  <a:txBody>
                    <a:bodyPr/>
                    <a:lstStyle/>
                    <a:p>
                      <a:pPr algn="just"/>
                      <a:r>
                        <a:rPr lang="en-GB" sz="1050" kern="100">
                          <a:effectLst/>
                        </a:rPr>
                        <a:t>A1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nchor="ctr"/>
                </a:tc>
                <a:tc>
                  <a:txBody>
                    <a:bodyPr/>
                    <a:lstStyle/>
                    <a:p>
                      <a:pPr algn="just"/>
                      <a:r>
                        <a:rPr lang="en-GB" sz="1050" kern="100">
                          <a:effectLst/>
                        </a:rPr>
                        <a:t>A2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A3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A4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A5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A6</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US" sz="1050" kern="100" dirty="0">
                          <a:effectLst/>
                        </a:rPr>
                        <a:t>A8</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0" marR="0" marT="0" marB="0"/>
                </a:tc>
                <a:tc>
                  <a:txBody>
                    <a:bodyPr/>
                    <a:lstStyle/>
                    <a:p>
                      <a:pPr algn="just"/>
                      <a:r>
                        <a:rPr lang="en-GB" sz="1050" kern="100">
                          <a:effectLst/>
                        </a:rPr>
                        <a:t>A7</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2881869065"/>
                  </a:ext>
                </a:extLst>
              </a:tr>
              <a:tr h="294022">
                <a:tc>
                  <a:txBody>
                    <a:bodyPr/>
                    <a:lstStyle/>
                    <a:p>
                      <a:pPr algn="just"/>
                      <a:r>
                        <a:rPr lang="en-GB" sz="1050" kern="100">
                          <a:effectLst/>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nchor="ctr"/>
                </a:tc>
                <a:tc>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nchor="ctr"/>
                </a:tc>
                <a:tc>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Outer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gridSpan="2">
                  <a:txBody>
                    <a:bodyPr/>
                    <a:lstStyle/>
                    <a:p>
                      <a:pPr algn="just"/>
                      <a:r>
                        <a:rPr lang="en-GB" sz="1050" kern="100">
                          <a:effectLst/>
                        </a:rPr>
                        <a:t>Outer/Inner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a:txBody>
                    <a:bodyPr/>
                    <a:lstStyle/>
                    <a:p>
                      <a:pPr algn="just"/>
                      <a:r>
                        <a:rPr lang="en-GB" sz="1050" kern="100">
                          <a:effectLst/>
                        </a:rPr>
                        <a:t>Outer</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2906480643"/>
                  </a:ext>
                </a:extLst>
              </a:tr>
              <a:tr h="294022">
                <a:tc>
                  <a:txBody>
                    <a:bodyPr/>
                    <a:lstStyle/>
                    <a:p>
                      <a:pPr algn="just"/>
                      <a:r>
                        <a:rPr lang="en-GB" sz="1050" kern="100">
                          <a:effectLst/>
                        </a:rPr>
                        <a:t>PC3 in Spec</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CP-OFDM QPSK</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zh-CN" sz="1050" kern="100">
                          <a:effectLst/>
                        </a:rPr>
                        <a:t>≤</a:t>
                      </a:r>
                      <a:r>
                        <a:rPr lang="en-GB" sz="1050" kern="100">
                          <a:effectLst/>
                        </a:rPr>
                        <a:t> 13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zh-CN" sz="1050" kern="100">
                          <a:effectLst/>
                        </a:rPr>
                        <a:t>≤</a:t>
                      </a:r>
                      <a:r>
                        <a:rPr lang="en-GB" sz="1050" kern="100">
                          <a:effectLst/>
                        </a:rPr>
                        <a:t> 6.5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zh-CN" sz="1050" kern="100">
                          <a:effectLst/>
                        </a:rPr>
                        <a:t>≤</a:t>
                      </a:r>
                      <a:r>
                        <a:rPr lang="en-GB" sz="1050" kern="100">
                          <a:effectLst/>
                        </a:rPr>
                        <a:t> 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zh-CN" sz="1050" kern="100">
                          <a:effectLst/>
                        </a:rPr>
                        <a:t>≤</a:t>
                      </a:r>
                      <a:r>
                        <a:rPr lang="en-GB" sz="1050" kern="100">
                          <a:effectLst/>
                        </a:rPr>
                        <a:t> 8.5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zh-CN" sz="1050" kern="100">
                          <a:effectLst/>
                        </a:rPr>
                        <a:t>≤</a:t>
                      </a:r>
                      <a:r>
                        <a:rPr lang="en-GB" sz="1050" kern="100">
                          <a:effectLst/>
                        </a:rPr>
                        <a:t> 19</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gridSpan="2">
                  <a:txBody>
                    <a:bodyPr/>
                    <a:lstStyle/>
                    <a:p>
                      <a:pPr algn="just"/>
                      <a:r>
                        <a:rPr lang="zh-CN" sz="1050" kern="100">
                          <a:effectLst/>
                        </a:rPr>
                        <a:t>≤</a:t>
                      </a:r>
                      <a:r>
                        <a:rPr lang="en-GB" sz="1050" kern="100">
                          <a:effectLst/>
                        </a:rPr>
                        <a:t> 12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hMerge="1">
                  <a:txBody>
                    <a:bodyPr/>
                    <a:lstStyle/>
                    <a:p>
                      <a:endParaRPr lang="zh-CN" altLang="en-US"/>
                    </a:p>
                  </a:txBody>
                  <a:tcPr/>
                </a:tc>
                <a:tc>
                  <a:txBody>
                    <a:bodyPr/>
                    <a:lstStyle/>
                    <a:p>
                      <a:pPr algn="just"/>
                      <a:r>
                        <a:rPr lang="zh-CN" sz="1050" kern="100">
                          <a:effectLst/>
                        </a:rPr>
                        <a:t>≤</a:t>
                      </a:r>
                      <a:r>
                        <a:rPr lang="en-GB" sz="1050" kern="100">
                          <a:effectLst/>
                        </a:rPr>
                        <a:t> 5.5</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extLst>
                  <a:ext uri="{0D108BD9-81ED-4DB2-BD59-A6C34878D82A}">
                    <a16:rowId xmlns:a16="http://schemas.microsoft.com/office/drawing/2014/main" val="2422982173"/>
                  </a:ext>
                </a:extLst>
              </a:tr>
              <a:tr h="294022">
                <a:tc rowSpan="6">
                  <a:txBody>
                    <a:bodyPr/>
                    <a:lstStyle/>
                    <a:p>
                      <a:pPr algn="just"/>
                      <a:r>
                        <a:rPr lang="en-GB" sz="1050" kern="100" dirty="0">
                          <a:effectLst/>
                        </a:rPr>
                        <a:t>PC1 from OPPO</a:t>
                      </a:r>
                      <a:endParaRPr lang="zh-CN" sz="1050" kern="100" dirty="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CP-OFDM QPSK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900" kern="100" dirty="0">
                          <a:effectLst/>
                        </a:rPr>
                        <a:t>20.5</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altLang="zh-CN" sz="900" kern="100" dirty="0">
                          <a:effectLst/>
                          <a:latin typeface="等线" panose="02010600030101010101" pitchFamily="2" charset="-122"/>
                          <a:ea typeface="等线" panose="02010600030101010101" pitchFamily="2" charset="-122"/>
                          <a:cs typeface="Times New Roman" panose="02020603050405020304" pitchFamily="18" charset="0"/>
                        </a:rPr>
                        <a:t>10</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900" kern="100" dirty="0">
                          <a:effectLst/>
                        </a:rPr>
                        <a:t>31</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sz="1050" kern="100" dirty="0">
                          <a:effectLst/>
                        </a:rPr>
                        <a:t>15.5</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dirty="0">
                          <a:effectLst/>
                        </a:rPr>
                        <a:t>23</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0" marR="0" marT="0" marB="0"/>
                </a:tc>
                <a:tc>
                  <a:txBody>
                    <a:bodyPr/>
                    <a:lstStyle/>
                    <a:p>
                      <a:pPr algn="just"/>
                      <a:r>
                        <a:rPr lang="en-GB" altLang="zh-CN" sz="900" kern="100" dirty="0">
                          <a:effectLst/>
                          <a:latin typeface="等线" panose="02010600030101010101" pitchFamily="2" charset="-122"/>
                          <a:ea typeface="等线" panose="02010600030101010101" pitchFamily="2" charset="-122"/>
                          <a:cs typeface="Times New Roman" panose="02020603050405020304" pitchFamily="18" charset="0"/>
                        </a:rPr>
                        <a:t>10</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2962360606"/>
                  </a:ext>
                </a:extLst>
              </a:tr>
              <a:tr h="294022">
                <a:tc vMerge="1">
                  <a:txBody>
                    <a:bodyPr/>
                    <a:lstStyle/>
                    <a:p>
                      <a:endParaRPr lang="zh-CN" altLang="en-US"/>
                    </a:p>
                  </a:txBody>
                  <a:tcPr/>
                </a:tc>
                <a:tc>
                  <a:txBody>
                    <a:bodyPr/>
                    <a:lstStyle/>
                    <a:p>
                      <a:pPr algn="just"/>
                      <a:r>
                        <a:rPr lang="en-GB" sz="1050" kern="100" dirty="0">
                          <a:effectLst/>
                        </a:rPr>
                        <a:t>CP-OFDM 16QAM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20.5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10</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31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15.5</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23</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0" marR="0"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10</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1498652027"/>
                  </a:ext>
                </a:extLst>
              </a:tr>
              <a:tr h="294022">
                <a:tc vMerge="1">
                  <a:txBody>
                    <a:bodyPr/>
                    <a:lstStyle/>
                    <a:p>
                      <a:endParaRPr lang="zh-CN" altLang="en-US"/>
                    </a:p>
                  </a:txBody>
                  <a:tcPr/>
                </a:tc>
                <a:tc>
                  <a:txBody>
                    <a:bodyPr/>
                    <a:lstStyle/>
                    <a:p>
                      <a:pPr algn="just"/>
                      <a:r>
                        <a:rPr lang="en-GB" sz="1050" kern="100" dirty="0">
                          <a:effectLst/>
                        </a:rPr>
                        <a:t>CP-OFDM 64QAM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20.5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10</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31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15.5</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23</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0" marR="0"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10</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3069228563"/>
                  </a:ext>
                </a:extLst>
              </a:tr>
              <a:tr h="294022">
                <a:tc vMerge="1">
                  <a:txBody>
                    <a:bodyPr/>
                    <a:lstStyle/>
                    <a:p>
                      <a:endParaRPr lang="zh-CN" altLang="en-US"/>
                    </a:p>
                  </a:txBody>
                  <a:tcPr/>
                </a:tc>
                <a:tc>
                  <a:txBody>
                    <a:bodyPr/>
                    <a:lstStyle/>
                    <a:p>
                      <a:pPr algn="just"/>
                      <a:r>
                        <a:rPr lang="en-GB" sz="1050" kern="100" dirty="0">
                          <a:effectLst/>
                        </a:rPr>
                        <a:t>DFT-s-OFDM pi/2 BPSK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900" kern="100" dirty="0">
                          <a:effectLst/>
                        </a:rPr>
                        <a:t>18.5</a:t>
                      </a:r>
                      <a:endParaRPr lang="zh-CN" sz="9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14</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14</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9</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31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algn="just"/>
                      <a:r>
                        <a:rPr lang="en-GB" altLang="zh-CN" sz="1050" kern="100" dirty="0">
                          <a:effectLst/>
                          <a:latin typeface="等线" panose="02010600030101010101" pitchFamily="2" charset="-122"/>
                          <a:ea typeface="等线" panose="02010600030101010101" pitchFamily="2" charset="-122"/>
                          <a:cs typeface="Times New Roman" panose="02020603050405020304" pitchFamily="18" charset="0"/>
                        </a:rPr>
                        <a:t>14</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22</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9</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1591206070"/>
                  </a:ext>
                </a:extLst>
              </a:tr>
              <a:tr h="294022">
                <a:tc vMerge="1">
                  <a:txBody>
                    <a:bodyPr/>
                    <a:lstStyle/>
                    <a:p>
                      <a:endParaRPr lang="zh-CN" altLang="en-US"/>
                    </a:p>
                  </a:txBody>
                  <a:tcPr/>
                </a:tc>
                <a:tc>
                  <a:txBody>
                    <a:bodyPr/>
                    <a:lstStyle/>
                    <a:p>
                      <a:pPr algn="just"/>
                      <a:r>
                        <a:rPr lang="en-GB" sz="1050" kern="100" dirty="0">
                          <a:effectLst/>
                        </a:rPr>
                        <a:t>DFT-s-OFDM QPSK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18.5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14</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14</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9</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31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14</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22</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9</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2495956423"/>
                  </a:ext>
                </a:extLst>
              </a:tr>
              <a:tr h="294022">
                <a:tc vMerge="1">
                  <a:txBody>
                    <a:bodyPr/>
                    <a:lstStyle/>
                    <a:p>
                      <a:endParaRPr lang="zh-CN" altLang="en-US"/>
                    </a:p>
                  </a:txBody>
                  <a:tcPr/>
                </a:tc>
                <a:tc>
                  <a:txBody>
                    <a:bodyPr/>
                    <a:lstStyle/>
                    <a:p>
                      <a:pPr algn="just"/>
                      <a:r>
                        <a:rPr lang="en-GB" sz="1050" kern="100">
                          <a:effectLst/>
                        </a:rPr>
                        <a:t>DFT-s-OFDM 16QAM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18.5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14</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14</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9</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31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14</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22</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9</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1081122309"/>
                  </a:ext>
                </a:extLst>
              </a:tr>
              <a:tr h="294022">
                <a:tc>
                  <a:txBody>
                    <a:bodyPr/>
                    <a:lstStyle/>
                    <a:p>
                      <a:pPr algn="just"/>
                      <a:r>
                        <a:rPr lang="en-GB" sz="105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algn="just"/>
                      <a:r>
                        <a:rPr lang="en-GB" sz="1050" kern="100">
                          <a:effectLst/>
                        </a:rPr>
                        <a:t>DFT-s-OFDM 64QAM</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18.5</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a:ln>
                            <a:noFill/>
                          </a:ln>
                          <a:solidFill>
                            <a:prstClr val="black"/>
                          </a:solidFill>
                          <a:effectLst/>
                          <a:uLnTx/>
                          <a:uFillTx/>
                          <a:latin typeface="等线" panose="020F0502020204030204"/>
                          <a:ea typeface="等线" panose="02010600030101010101" pitchFamily="2" charset="-122"/>
                          <a:cs typeface="+mn-cs"/>
                        </a:rPr>
                        <a:t>14</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14</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9</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31</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rPr>
                        <a:t>14</a:t>
                      </a:r>
                      <a:endParaRPr kumimoji="0" lang="zh-CN" altLang="zh-CN" sz="105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44450" marR="44450" marT="9525"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22</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9</a:t>
                      </a:r>
                      <a:endParaRPr kumimoji="0" lang="zh-CN" altLang="zh-CN" sz="9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txBody>
                  <a:tcPr marL="38256" marR="38256" marT="8198" marB="0"/>
                </a:tc>
                <a:extLst>
                  <a:ext uri="{0D108BD9-81ED-4DB2-BD59-A6C34878D82A}">
                    <a16:rowId xmlns:a16="http://schemas.microsoft.com/office/drawing/2014/main" val="2941464804"/>
                  </a:ext>
                </a:extLst>
              </a:tr>
            </a:tbl>
          </a:graphicData>
        </a:graphic>
      </p:graphicFrame>
      <p:sp>
        <p:nvSpPr>
          <p:cNvPr id="4" name="文本框 3">
            <a:extLst>
              <a:ext uri="{FF2B5EF4-FFF2-40B4-BE49-F238E27FC236}">
                <a16:creationId xmlns:a16="http://schemas.microsoft.com/office/drawing/2014/main" id="{70877AD2-B57D-4739-B085-03143946A40F}"/>
              </a:ext>
            </a:extLst>
          </p:cNvPr>
          <p:cNvSpPr txBox="1"/>
          <p:nvPr/>
        </p:nvSpPr>
        <p:spPr>
          <a:xfrm>
            <a:off x="7818476" y="1616658"/>
            <a:ext cx="3929281" cy="369332"/>
          </a:xfrm>
          <a:prstGeom prst="rect">
            <a:avLst/>
          </a:prstGeom>
          <a:noFill/>
        </p:spPr>
        <p:txBody>
          <a:bodyPr wrap="none" rtlCol="0">
            <a:spAutoFit/>
          </a:bodyPr>
          <a:lstStyle/>
          <a:p>
            <a:r>
              <a:rPr lang="en-US" altLang="zh-CN" dirty="0"/>
              <a:t>AMPR of A2,A3 and A6 are decreased</a:t>
            </a:r>
            <a:endParaRPr lang="zh-CN" altLang="en-US" dirty="0"/>
          </a:p>
        </p:txBody>
      </p:sp>
    </p:spTree>
    <p:extLst>
      <p:ext uri="{BB962C8B-B14F-4D97-AF65-F5344CB8AC3E}">
        <p14:creationId xmlns:p14="http://schemas.microsoft.com/office/powerpoint/2010/main" val="3048859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7BEA60-868E-4E5D-A22F-787C4E39203A}"/>
              </a:ext>
            </a:extLst>
          </p:cNvPr>
          <p:cNvSpPr>
            <a:spLocks noGrp="1"/>
          </p:cNvSpPr>
          <p:nvPr>
            <p:ph type="title"/>
          </p:nvPr>
        </p:nvSpPr>
        <p:spPr>
          <a:xfrm>
            <a:off x="2145792" y="2934906"/>
            <a:ext cx="8570976" cy="988187"/>
          </a:xfrm>
        </p:spPr>
        <p:txBody>
          <a:bodyPr>
            <a:normAutofit/>
          </a:bodyPr>
          <a:lstStyle/>
          <a:p>
            <a:r>
              <a:rPr lang="en-US" altLang="zh-CN" dirty="0"/>
              <a:t>n256 NS_24 (Using fixed bias PA)</a:t>
            </a:r>
            <a:endParaRPr lang="zh-CN" altLang="en-US" dirty="0"/>
          </a:p>
        </p:txBody>
      </p:sp>
    </p:spTree>
    <p:extLst>
      <p:ext uri="{BB962C8B-B14F-4D97-AF65-F5344CB8AC3E}">
        <p14:creationId xmlns:p14="http://schemas.microsoft.com/office/powerpoint/2010/main" val="42023301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0B4F20-DE86-468F-88A1-9A007F0ACC0C}"/>
              </a:ext>
            </a:extLst>
          </p:cNvPr>
          <p:cNvSpPr>
            <a:spLocks noGrp="1"/>
          </p:cNvSpPr>
          <p:nvPr>
            <p:ph type="title"/>
          </p:nvPr>
        </p:nvSpPr>
        <p:spPr>
          <a:xfrm>
            <a:off x="583609" y="48148"/>
            <a:ext cx="10515600" cy="868691"/>
          </a:xfrm>
        </p:spPr>
        <p:txBody>
          <a:bodyPr/>
          <a:lstStyle/>
          <a:p>
            <a:r>
              <a:rPr lang="en-US" altLang="zh-CN" dirty="0"/>
              <a:t>PC2 NS_24 5MHz-2002.5MHz</a:t>
            </a:r>
            <a:endParaRPr lang="zh-CN" altLang="en-US" dirty="0"/>
          </a:p>
        </p:txBody>
      </p:sp>
      <p:grpSp>
        <p:nvGrpSpPr>
          <p:cNvPr id="14" name="组合 13">
            <a:extLst>
              <a:ext uri="{FF2B5EF4-FFF2-40B4-BE49-F238E27FC236}">
                <a16:creationId xmlns:a16="http://schemas.microsoft.com/office/drawing/2014/main" id="{0C7C64B1-D975-4513-B140-E1211F99E979}"/>
              </a:ext>
            </a:extLst>
          </p:cNvPr>
          <p:cNvGrpSpPr/>
          <p:nvPr/>
        </p:nvGrpSpPr>
        <p:grpSpPr>
          <a:xfrm>
            <a:off x="8679705" y="637479"/>
            <a:ext cx="3326735" cy="2849872"/>
            <a:chOff x="249432" y="953290"/>
            <a:chExt cx="3326735" cy="2849872"/>
          </a:xfrm>
        </p:grpSpPr>
        <p:sp>
          <p:nvSpPr>
            <p:cNvPr id="15" name="直角三角形 14">
              <a:extLst>
                <a:ext uri="{FF2B5EF4-FFF2-40B4-BE49-F238E27FC236}">
                  <a16:creationId xmlns:a16="http://schemas.microsoft.com/office/drawing/2014/main" id="{E25ABF2A-360E-420F-9DD8-852F99F97604}"/>
                </a:ext>
              </a:extLst>
            </p:cNvPr>
            <p:cNvSpPr/>
            <p:nvPr/>
          </p:nvSpPr>
          <p:spPr>
            <a:xfrm>
              <a:off x="2869202" y="3041799"/>
              <a:ext cx="555631" cy="471442"/>
            </a:xfrm>
            <a:prstGeom prst="rtTriangle">
              <a:avLst/>
            </a:prstGeom>
            <a:solidFill>
              <a:srgbClr val="FFE699"/>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a:solidFill>
                    <a:schemeClr val="tx1"/>
                  </a:solidFill>
                </a:rPr>
                <a:t>A6</a:t>
              </a:r>
              <a:endParaRPr lang="zh-CN" altLang="en-US" sz="900" dirty="0">
                <a:solidFill>
                  <a:schemeClr val="tx1"/>
                </a:solidFill>
              </a:endParaRPr>
            </a:p>
          </p:txBody>
        </p:sp>
        <p:sp>
          <p:nvSpPr>
            <p:cNvPr id="16" name="直角三角形 15">
              <a:extLst>
                <a:ext uri="{FF2B5EF4-FFF2-40B4-BE49-F238E27FC236}">
                  <a16:creationId xmlns:a16="http://schemas.microsoft.com/office/drawing/2014/main" id="{214D59EE-4F1C-471B-B7D5-62101877375D}"/>
                </a:ext>
              </a:extLst>
            </p:cNvPr>
            <p:cNvSpPr/>
            <p:nvPr/>
          </p:nvSpPr>
          <p:spPr>
            <a:xfrm>
              <a:off x="630576" y="1071709"/>
              <a:ext cx="2797304" cy="2443800"/>
            </a:xfrm>
            <a:prstGeom prst="r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D667F818-BF28-4893-AA14-FB34A246663A}"/>
                </a:ext>
              </a:extLst>
            </p:cNvPr>
            <p:cNvSpPr txBox="1"/>
            <p:nvPr/>
          </p:nvSpPr>
          <p:spPr>
            <a:xfrm>
              <a:off x="318284" y="953290"/>
              <a:ext cx="348172" cy="276999"/>
            </a:xfrm>
            <a:prstGeom prst="rect">
              <a:avLst/>
            </a:prstGeom>
            <a:noFill/>
          </p:spPr>
          <p:txBody>
            <a:bodyPr wrap="none" rtlCol="0">
              <a:spAutoFit/>
            </a:bodyPr>
            <a:lstStyle/>
            <a:p>
              <a:r>
                <a:rPr lang="en-US" altLang="zh-CN" sz="1200" dirty="0"/>
                <a:t>24</a:t>
              </a:r>
              <a:endParaRPr lang="zh-CN" altLang="en-US" sz="1200" dirty="0"/>
            </a:p>
          </p:txBody>
        </p:sp>
        <p:sp>
          <p:nvSpPr>
            <p:cNvPr id="18" name="文本框 17">
              <a:extLst>
                <a:ext uri="{FF2B5EF4-FFF2-40B4-BE49-F238E27FC236}">
                  <a16:creationId xmlns:a16="http://schemas.microsoft.com/office/drawing/2014/main" id="{B17A7AAA-0BE3-479B-B570-23169F5F8043}"/>
                </a:ext>
              </a:extLst>
            </p:cNvPr>
            <p:cNvSpPr txBox="1"/>
            <p:nvPr/>
          </p:nvSpPr>
          <p:spPr>
            <a:xfrm>
              <a:off x="3227995" y="3526163"/>
              <a:ext cx="348172" cy="276999"/>
            </a:xfrm>
            <a:prstGeom prst="rect">
              <a:avLst/>
            </a:prstGeom>
            <a:noFill/>
          </p:spPr>
          <p:txBody>
            <a:bodyPr wrap="none" rtlCol="0">
              <a:spAutoFit/>
            </a:bodyPr>
            <a:lstStyle/>
            <a:p>
              <a:r>
                <a:rPr lang="en-US" altLang="zh-CN" sz="1200" dirty="0"/>
                <a:t>24</a:t>
              </a:r>
              <a:endParaRPr lang="zh-CN" altLang="en-US" sz="1200" dirty="0"/>
            </a:p>
          </p:txBody>
        </p:sp>
        <p:sp>
          <p:nvSpPr>
            <p:cNvPr id="19" name="文本框 18">
              <a:extLst>
                <a:ext uri="{FF2B5EF4-FFF2-40B4-BE49-F238E27FC236}">
                  <a16:creationId xmlns:a16="http://schemas.microsoft.com/office/drawing/2014/main" id="{D2F12D20-66F9-4F77-BE4F-1AD89D4CF129}"/>
                </a:ext>
              </a:extLst>
            </p:cNvPr>
            <p:cNvSpPr txBox="1"/>
            <p:nvPr/>
          </p:nvSpPr>
          <p:spPr>
            <a:xfrm>
              <a:off x="1881531" y="3479403"/>
              <a:ext cx="348172" cy="276999"/>
            </a:xfrm>
            <a:prstGeom prst="rect">
              <a:avLst/>
            </a:prstGeom>
            <a:noFill/>
          </p:spPr>
          <p:txBody>
            <a:bodyPr wrap="none" rtlCol="0">
              <a:spAutoFit/>
            </a:bodyPr>
            <a:lstStyle/>
            <a:p>
              <a:r>
                <a:rPr lang="en-US" altLang="zh-CN" sz="1200" dirty="0"/>
                <a:t>12</a:t>
              </a:r>
              <a:endParaRPr lang="zh-CN" altLang="en-US" sz="1200" dirty="0"/>
            </a:p>
          </p:txBody>
        </p:sp>
        <p:sp>
          <p:nvSpPr>
            <p:cNvPr id="20" name="文本框 19">
              <a:extLst>
                <a:ext uri="{FF2B5EF4-FFF2-40B4-BE49-F238E27FC236}">
                  <a16:creationId xmlns:a16="http://schemas.microsoft.com/office/drawing/2014/main" id="{D61F71D7-21FC-42F4-B442-F21878A189DA}"/>
                </a:ext>
              </a:extLst>
            </p:cNvPr>
            <p:cNvSpPr txBox="1"/>
            <p:nvPr/>
          </p:nvSpPr>
          <p:spPr>
            <a:xfrm>
              <a:off x="501782" y="3510998"/>
              <a:ext cx="266420" cy="276999"/>
            </a:xfrm>
            <a:prstGeom prst="rect">
              <a:avLst/>
            </a:prstGeom>
            <a:noFill/>
          </p:spPr>
          <p:txBody>
            <a:bodyPr wrap="none" rtlCol="0">
              <a:spAutoFit/>
            </a:bodyPr>
            <a:lstStyle/>
            <a:p>
              <a:r>
                <a:rPr lang="en-US" altLang="zh-CN" sz="1200" dirty="0"/>
                <a:t>0</a:t>
              </a:r>
              <a:endParaRPr lang="zh-CN" altLang="en-US" sz="1200" dirty="0"/>
            </a:p>
          </p:txBody>
        </p:sp>
        <p:sp>
          <p:nvSpPr>
            <p:cNvPr id="21" name="文本框 20">
              <a:extLst>
                <a:ext uri="{FF2B5EF4-FFF2-40B4-BE49-F238E27FC236}">
                  <a16:creationId xmlns:a16="http://schemas.microsoft.com/office/drawing/2014/main" id="{FE3981F2-7D94-4CD3-86D4-406178CBFB16}"/>
                </a:ext>
              </a:extLst>
            </p:cNvPr>
            <p:cNvSpPr txBox="1"/>
            <p:nvPr/>
          </p:nvSpPr>
          <p:spPr>
            <a:xfrm>
              <a:off x="257962" y="2155109"/>
              <a:ext cx="348172" cy="276999"/>
            </a:xfrm>
            <a:prstGeom prst="rect">
              <a:avLst/>
            </a:prstGeom>
            <a:noFill/>
          </p:spPr>
          <p:txBody>
            <a:bodyPr wrap="none" rtlCol="0">
              <a:spAutoFit/>
            </a:bodyPr>
            <a:lstStyle/>
            <a:p>
              <a:r>
                <a:rPr lang="en-US" altLang="zh-CN" sz="1200" dirty="0"/>
                <a:t>12</a:t>
              </a:r>
              <a:endParaRPr lang="zh-CN" altLang="en-US" sz="1200" dirty="0"/>
            </a:p>
          </p:txBody>
        </p:sp>
        <p:cxnSp>
          <p:nvCxnSpPr>
            <p:cNvPr id="22" name="直接连接符 21">
              <a:extLst>
                <a:ext uri="{FF2B5EF4-FFF2-40B4-BE49-F238E27FC236}">
                  <a16:creationId xmlns:a16="http://schemas.microsoft.com/office/drawing/2014/main" id="{D7D57E9E-AB92-4B1B-860D-AF8847DA3AFA}"/>
                </a:ext>
              </a:extLst>
            </p:cNvPr>
            <p:cNvCxnSpPr/>
            <p:nvPr/>
          </p:nvCxnSpPr>
          <p:spPr>
            <a:xfrm>
              <a:off x="617613" y="3127291"/>
              <a:ext cx="2342110"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C89DEE54-FC0C-4722-991E-CD42B0E59444}"/>
                </a:ext>
              </a:extLst>
            </p:cNvPr>
            <p:cNvSpPr txBox="1"/>
            <p:nvPr/>
          </p:nvSpPr>
          <p:spPr>
            <a:xfrm>
              <a:off x="249432" y="2994065"/>
              <a:ext cx="266420" cy="276999"/>
            </a:xfrm>
            <a:prstGeom prst="rect">
              <a:avLst/>
            </a:prstGeom>
            <a:noFill/>
          </p:spPr>
          <p:txBody>
            <a:bodyPr wrap="none" rtlCol="0">
              <a:spAutoFit/>
            </a:bodyPr>
            <a:lstStyle/>
            <a:p>
              <a:r>
                <a:rPr lang="en-US" altLang="zh-CN" sz="1200" dirty="0"/>
                <a:t>6</a:t>
              </a:r>
              <a:endParaRPr lang="zh-CN" altLang="en-US" sz="1200" dirty="0"/>
            </a:p>
          </p:txBody>
        </p:sp>
        <p:sp>
          <p:nvSpPr>
            <p:cNvPr id="24" name="直角三角形 23">
              <a:extLst>
                <a:ext uri="{FF2B5EF4-FFF2-40B4-BE49-F238E27FC236}">
                  <a16:creationId xmlns:a16="http://schemas.microsoft.com/office/drawing/2014/main" id="{A840ACE0-504C-48F1-8421-233F444B09D6}"/>
                </a:ext>
              </a:extLst>
            </p:cNvPr>
            <p:cNvSpPr/>
            <p:nvPr/>
          </p:nvSpPr>
          <p:spPr>
            <a:xfrm>
              <a:off x="1861582" y="2155110"/>
              <a:ext cx="1105006" cy="972182"/>
            </a:xfrm>
            <a:prstGeom prst="rtTriangle">
              <a:avLst/>
            </a:prstGeom>
            <a:solidFill>
              <a:srgbClr val="FFC0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A2</a:t>
              </a:r>
              <a:endParaRPr lang="zh-CN" altLang="en-US" sz="1200" dirty="0">
                <a:solidFill>
                  <a:schemeClr val="tx1"/>
                </a:solidFill>
              </a:endParaRPr>
            </a:p>
          </p:txBody>
        </p:sp>
        <p:cxnSp>
          <p:nvCxnSpPr>
            <p:cNvPr id="25" name="直接连接符 24">
              <a:extLst>
                <a:ext uri="{FF2B5EF4-FFF2-40B4-BE49-F238E27FC236}">
                  <a16:creationId xmlns:a16="http://schemas.microsoft.com/office/drawing/2014/main" id="{33BCA342-C2E5-4F94-B723-B63629E87C1B}"/>
                </a:ext>
              </a:extLst>
            </p:cNvPr>
            <p:cNvCxnSpPr>
              <a:cxnSpLocks/>
            </p:cNvCxnSpPr>
            <p:nvPr/>
          </p:nvCxnSpPr>
          <p:spPr>
            <a:xfrm>
              <a:off x="2959723" y="3108883"/>
              <a:ext cx="6865" cy="40211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0DE415EB-DDA3-471F-9EF1-8FB68AF57151}"/>
                </a:ext>
              </a:extLst>
            </p:cNvPr>
            <p:cNvSpPr txBox="1"/>
            <p:nvPr/>
          </p:nvSpPr>
          <p:spPr>
            <a:xfrm>
              <a:off x="2769875" y="3497010"/>
              <a:ext cx="348172" cy="276999"/>
            </a:xfrm>
            <a:prstGeom prst="rect">
              <a:avLst/>
            </a:prstGeom>
            <a:noFill/>
          </p:spPr>
          <p:txBody>
            <a:bodyPr wrap="none" rtlCol="0">
              <a:spAutoFit/>
            </a:bodyPr>
            <a:lstStyle/>
            <a:p>
              <a:r>
                <a:rPr lang="en-US" altLang="zh-CN" sz="1200" dirty="0"/>
                <a:t>18</a:t>
              </a:r>
              <a:endParaRPr lang="zh-CN" altLang="en-US" sz="1200" dirty="0"/>
            </a:p>
          </p:txBody>
        </p:sp>
        <p:cxnSp>
          <p:nvCxnSpPr>
            <p:cNvPr id="27" name="直接连接符 26">
              <a:extLst>
                <a:ext uri="{FF2B5EF4-FFF2-40B4-BE49-F238E27FC236}">
                  <a16:creationId xmlns:a16="http://schemas.microsoft.com/office/drawing/2014/main" id="{CBDF93B8-C28F-47AD-90AB-E756B2771A9B}"/>
                </a:ext>
              </a:extLst>
            </p:cNvPr>
            <p:cNvCxnSpPr>
              <a:cxnSpLocks/>
            </p:cNvCxnSpPr>
            <p:nvPr/>
          </p:nvCxnSpPr>
          <p:spPr>
            <a:xfrm>
              <a:off x="1859572" y="3110102"/>
              <a:ext cx="6865" cy="40211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647F291E-0B05-486C-A919-00D994B79D03}"/>
                </a:ext>
              </a:extLst>
            </p:cNvPr>
            <p:cNvSpPr txBox="1"/>
            <p:nvPr/>
          </p:nvSpPr>
          <p:spPr>
            <a:xfrm>
              <a:off x="1669966" y="3479402"/>
              <a:ext cx="348172" cy="276999"/>
            </a:xfrm>
            <a:prstGeom prst="rect">
              <a:avLst/>
            </a:prstGeom>
            <a:noFill/>
          </p:spPr>
          <p:txBody>
            <a:bodyPr wrap="none" rtlCol="0">
              <a:spAutoFit/>
            </a:bodyPr>
            <a:lstStyle/>
            <a:p>
              <a:r>
                <a:rPr lang="en-US" altLang="zh-CN" sz="1200" dirty="0"/>
                <a:t>11</a:t>
              </a:r>
              <a:endParaRPr lang="zh-CN" altLang="en-US" sz="1200" dirty="0"/>
            </a:p>
          </p:txBody>
        </p:sp>
        <p:sp>
          <p:nvSpPr>
            <p:cNvPr id="29" name="文本框 28">
              <a:extLst>
                <a:ext uri="{FF2B5EF4-FFF2-40B4-BE49-F238E27FC236}">
                  <a16:creationId xmlns:a16="http://schemas.microsoft.com/office/drawing/2014/main" id="{57C12A51-D24D-4975-9004-6FBD8F5765A0}"/>
                </a:ext>
              </a:extLst>
            </p:cNvPr>
            <p:cNvSpPr txBox="1"/>
            <p:nvPr/>
          </p:nvSpPr>
          <p:spPr>
            <a:xfrm>
              <a:off x="2599395" y="3494979"/>
              <a:ext cx="348172" cy="276999"/>
            </a:xfrm>
            <a:prstGeom prst="rect">
              <a:avLst/>
            </a:prstGeom>
            <a:noFill/>
          </p:spPr>
          <p:txBody>
            <a:bodyPr wrap="none" rtlCol="0">
              <a:spAutoFit/>
            </a:bodyPr>
            <a:lstStyle/>
            <a:p>
              <a:r>
                <a:rPr lang="en-US" altLang="zh-CN" sz="1200" dirty="0"/>
                <a:t>16</a:t>
              </a:r>
              <a:endParaRPr lang="zh-CN" altLang="en-US" sz="1200" dirty="0"/>
            </a:p>
          </p:txBody>
        </p:sp>
        <p:sp>
          <p:nvSpPr>
            <p:cNvPr id="30" name="文本框 29">
              <a:extLst>
                <a:ext uri="{FF2B5EF4-FFF2-40B4-BE49-F238E27FC236}">
                  <a16:creationId xmlns:a16="http://schemas.microsoft.com/office/drawing/2014/main" id="{CACDE41D-FD51-4ED4-971F-FE472B158061}"/>
                </a:ext>
              </a:extLst>
            </p:cNvPr>
            <p:cNvSpPr txBox="1"/>
            <p:nvPr/>
          </p:nvSpPr>
          <p:spPr>
            <a:xfrm>
              <a:off x="2963205" y="3494979"/>
              <a:ext cx="348172" cy="276999"/>
            </a:xfrm>
            <a:prstGeom prst="rect">
              <a:avLst/>
            </a:prstGeom>
            <a:noFill/>
          </p:spPr>
          <p:txBody>
            <a:bodyPr wrap="none" rtlCol="0">
              <a:spAutoFit/>
            </a:bodyPr>
            <a:lstStyle/>
            <a:p>
              <a:r>
                <a:rPr lang="en-US" altLang="zh-CN" sz="1200" dirty="0"/>
                <a:t>20</a:t>
              </a:r>
              <a:endParaRPr lang="zh-CN" altLang="en-US" sz="1200" dirty="0"/>
            </a:p>
          </p:txBody>
        </p:sp>
        <p:cxnSp>
          <p:nvCxnSpPr>
            <p:cNvPr id="31" name="直接连接符 30">
              <a:extLst>
                <a:ext uri="{FF2B5EF4-FFF2-40B4-BE49-F238E27FC236}">
                  <a16:creationId xmlns:a16="http://schemas.microsoft.com/office/drawing/2014/main" id="{E30E02BB-7057-4D9A-8FCB-5A005574681F}"/>
                </a:ext>
              </a:extLst>
            </p:cNvPr>
            <p:cNvCxnSpPr>
              <a:cxnSpLocks/>
            </p:cNvCxnSpPr>
            <p:nvPr/>
          </p:nvCxnSpPr>
          <p:spPr>
            <a:xfrm>
              <a:off x="1984758" y="2257504"/>
              <a:ext cx="8276" cy="124848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2" name="直角三角形 31">
              <a:extLst>
                <a:ext uri="{FF2B5EF4-FFF2-40B4-BE49-F238E27FC236}">
                  <a16:creationId xmlns:a16="http://schemas.microsoft.com/office/drawing/2014/main" id="{14BE8013-02AC-4E65-8D78-AAC2F2AE00ED}"/>
                </a:ext>
              </a:extLst>
            </p:cNvPr>
            <p:cNvSpPr/>
            <p:nvPr/>
          </p:nvSpPr>
          <p:spPr>
            <a:xfrm>
              <a:off x="629441" y="1064353"/>
              <a:ext cx="1361789" cy="1193800"/>
            </a:xfrm>
            <a:prstGeom prst="rtTriangl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A1</a:t>
              </a:r>
              <a:endParaRPr lang="zh-CN" altLang="en-US" sz="1200" dirty="0">
                <a:solidFill>
                  <a:schemeClr val="tx1"/>
                </a:solidFill>
              </a:endParaRPr>
            </a:p>
          </p:txBody>
        </p:sp>
        <p:sp>
          <p:nvSpPr>
            <p:cNvPr id="33" name="任意多边形: 形状 32">
              <a:extLst>
                <a:ext uri="{FF2B5EF4-FFF2-40B4-BE49-F238E27FC236}">
                  <a16:creationId xmlns:a16="http://schemas.microsoft.com/office/drawing/2014/main" id="{95391A82-94A1-488C-A27E-96CED3DF855F}"/>
                </a:ext>
              </a:extLst>
            </p:cNvPr>
            <p:cNvSpPr/>
            <p:nvPr/>
          </p:nvSpPr>
          <p:spPr>
            <a:xfrm>
              <a:off x="625579" y="2254192"/>
              <a:ext cx="2455333" cy="1275759"/>
            </a:xfrm>
            <a:custGeom>
              <a:avLst/>
              <a:gdLst>
                <a:gd name="connsiteX0" fmla="*/ 8467 w 2455333"/>
                <a:gd name="connsiteY0" fmla="*/ 8467 h 1275759"/>
                <a:gd name="connsiteX1" fmla="*/ 8467 w 2455333"/>
                <a:gd name="connsiteY1" fmla="*/ 8467 h 1275759"/>
                <a:gd name="connsiteX2" fmla="*/ 0 w 2455333"/>
                <a:gd name="connsiteY2" fmla="*/ 702734 h 1275759"/>
                <a:gd name="connsiteX3" fmla="*/ 8467 w 2455333"/>
                <a:gd name="connsiteY3" fmla="*/ 1058334 h 1275759"/>
                <a:gd name="connsiteX4" fmla="*/ 25400 w 2455333"/>
                <a:gd name="connsiteY4" fmla="*/ 1168400 h 1275759"/>
                <a:gd name="connsiteX5" fmla="*/ 16933 w 2455333"/>
                <a:gd name="connsiteY5" fmla="*/ 1244600 h 1275759"/>
                <a:gd name="connsiteX6" fmla="*/ 2455333 w 2455333"/>
                <a:gd name="connsiteY6" fmla="*/ 1261534 h 1275759"/>
                <a:gd name="connsiteX7" fmla="*/ 1058333 w 2455333"/>
                <a:gd name="connsiteY7" fmla="*/ 0 h 1275759"/>
                <a:gd name="connsiteX8" fmla="*/ 8467 w 2455333"/>
                <a:gd name="connsiteY8" fmla="*/ 8467 h 127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5333" h="1275759">
                  <a:moveTo>
                    <a:pt x="8467" y="8467"/>
                  </a:moveTo>
                  <a:lnTo>
                    <a:pt x="8467" y="8467"/>
                  </a:lnTo>
                  <a:cubicBezTo>
                    <a:pt x="5645" y="239889"/>
                    <a:pt x="0" y="471294"/>
                    <a:pt x="0" y="702734"/>
                  </a:cubicBezTo>
                  <a:cubicBezTo>
                    <a:pt x="0" y="821301"/>
                    <a:pt x="3821" y="939858"/>
                    <a:pt x="8467" y="1058334"/>
                  </a:cubicBezTo>
                  <a:cubicBezTo>
                    <a:pt x="10735" y="1116169"/>
                    <a:pt x="14141" y="1123368"/>
                    <a:pt x="25400" y="1168400"/>
                  </a:cubicBezTo>
                  <a:cubicBezTo>
                    <a:pt x="16230" y="1278437"/>
                    <a:pt x="16933" y="1303984"/>
                    <a:pt x="16933" y="1244600"/>
                  </a:cubicBezTo>
                  <a:lnTo>
                    <a:pt x="2455333" y="1261534"/>
                  </a:lnTo>
                  <a:lnTo>
                    <a:pt x="1058333" y="0"/>
                  </a:lnTo>
                  <a:lnTo>
                    <a:pt x="8467" y="8467"/>
                  </a:lnTo>
                  <a:close/>
                </a:path>
              </a:pathLst>
            </a:custGeom>
            <a:solidFill>
              <a:srgbClr val="F8CBAD">
                <a:alpha val="43137"/>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A3</a:t>
              </a:r>
              <a:endParaRPr lang="zh-CN" altLang="en-US" dirty="0">
                <a:solidFill>
                  <a:schemeClr val="tx1"/>
                </a:solidFill>
              </a:endParaRPr>
            </a:p>
          </p:txBody>
        </p:sp>
        <p:cxnSp>
          <p:nvCxnSpPr>
            <p:cNvPr id="34" name="直接连接符 33">
              <a:extLst>
                <a:ext uri="{FF2B5EF4-FFF2-40B4-BE49-F238E27FC236}">
                  <a16:creationId xmlns:a16="http://schemas.microsoft.com/office/drawing/2014/main" id="{0973A675-8D0A-4996-A41A-DC87BDBA3954}"/>
                </a:ext>
              </a:extLst>
            </p:cNvPr>
            <p:cNvCxnSpPr>
              <a:cxnSpLocks/>
            </p:cNvCxnSpPr>
            <p:nvPr/>
          </p:nvCxnSpPr>
          <p:spPr>
            <a:xfrm>
              <a:off x="1680333" y="2257504"/>
              <a:ext cx="8276" cy="124848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8FF31C0D-CC35-470B-A37E-18C02FC46854}"/>
                </a:ext>
              </a:extLst>
            </p:cNvPr>
            <p:cNvSpPr txBox="1"/>
            <p:nvPr/>
          </p:nvSpPr>
          <p:spPr>
            <a:xfrm>
              <a:off x="1524600" y="3489821"/>
              <a:ext cx="266420" cy="276999"/>
            </a:xfrm>
            <a:prstGeom prst="rect">
              <a:avLst/>
            </a:prstGeom>
            <a:noFill/>
          </p:spPr>
          <p:txBody>
            <a:bodyPr wrap="none" rtlCol="0">
              <a:spAutoFit/>
            </a:bodyPr>
            <a:lstStyle/>
            <a:p>
              <a:r>
                <a:rPr lang="en-US" altLang="zh-CN" sz="1200" dirty="0"/>
                <a:t>8</a:t>
              </a:r>
              <a:endParaRPr lang="zh-CN" altLang="en-US" sz="1200" dirty="0"/>
            </a:p>
          </p:txBody>
        </p:sp>
      </p:grpSp>
      <p:pic>
        <p:nvPicPr>
          <p:cNvPr id="48" name="图片 47">
            <a:extLst>
              <a:ext uri="{FF2B5EF4-FFF2-40B4-BE49-F238E27FC236}">
                <a16:creationId xmlns:a16="http://schemas.microsoft.com/office/drawing/2014/main" id="{9BBAED2B-C407-4029-9316-2EF48F168404}"/>
              </a:ext>
            </a:extLst>
          </p:cNvPr>
          <p:cNvPicPr>
            <a:picLocks noChangeAspect="1"/>
          </p:cNvPicPr>
          <p:nvPr/>
        </p:nvPicPr>
        <p:blipFill>
          <a:blip r:embed="rId2"/>
          <a:stretch>
            <a:fillRect/>
          </a:stretch>
        </p:blipFill>
        <p:spPr>
          <a:xfrm>
            <a:off x="7451228" y="3890698"/>
            <a:ext cx="4578760" cy="703147"/>
          </a:xfrm>
          <a:prstGeom prst="rect">
            <a:avLst/>
          </a:prstGeom>
        </p:spPr>
      </p:pic>
      <p:grpSp>
        <p:nvGrpSpPr>
          <p:cNvPr id="36" name="组合 35">
            <a:extLst>
              <a:ext uri="{FF2B5EF4-FFF2-40B4-BE49-F238E27FC236}">
                <a16:creationId xmlns:a16="http://schemas.microsoft.com/office/drawing/2014/main" id="{EE273CC0-E0F8-439F-BAF2-4856360F811B}"/>
              </a:ext>
            </a:extLst>
          </p:cNvPr>
          <p:cNvGrpSpPr/>
          <p:nvPr/>
        </p:nvGrpSpPr>
        <p:grpSpPr>
          <a:xfrm>
            <a:off x="806322" y="1370457"/>
            <a:ext cx="2778125" cy="2472690"/>
            <a:chOff x="806322" y="1141857"/>
            <a:chExt cx="2778125" cy="2472690"/>
          </a:xfrm>
        </p:grpSpPr>
        <p:grpSp>
          <p:nvGrpSpPr>
            <p:cNvPr id="5" name="组合 4">
              <a:extLst>
                <a:ext uri="{FF2B5EF4-FFF2-40B4-BE49-F238E27FC236}">
                  <a16:creationId xmlns:a16="http://schemas.microsoft.com/office/drawing/2014/main" id="{67353151-5224-4882-89E9-2B2274CD92E8}"/>
                </a:ext>
              </a:extLst>
            </p:cNvPr>
            <p:cNvGrpSpPr/>
            <p:nvPr/>
          </p:nvGrpSpPr>
          <p:grpSpPr>
            <a:xfrm>
              <a:off x="806322" y="1141857"/>
              <a:ext cx="2778125" cy="2472690"/>
              <a:chOff x="1336674" y="931545"/>
              <a:chExt cx="2778125" cy="2472690"/>
            </a:xfrm>
          </p:grpSpPr>
          <p:grpSp>
            <p:nvGrpSpPr>
              <p:cNvPr id="45" name="组合 44">
                <a:extLst>
                  <a:ext uri="{FF2B5EF4-FFF2-40B4-BE49-F238E27FC236}">
                    <a16:creationId xmlns:a16="http://schemas.microsoft.com/office/drawing/2014/main" id="{87616991-4155-40A9-83A0-FE8B6E0FB022}"/>
                  </a:ext>
                </a:extLst>
              </p:cNvPr>
              <p:cNvGrpSpPr/>
              <p:nvPr/>
            </p:nvGrpSpPr>
            <p:grpSpPr>
              <a:xfrm>
                <a:off x="1336674" y="931545"/>
                <a:ext cx="2778125" cy="2472690"/>
                <a:chOff x="1489074" y="1640205"/>
                <a:chExt cx="2778125" cy="2472690"/>
              </a:xfrm>
            </p:grpSpPr>
            <p:pic>
              <p:nvPicPr>
                <p:cNvPr id="4" name="图片 3">
                  <a:extLst>
                    <a:ext uri="{FF2B5EF4-FFF2-40B4-BE49-F238E27FC236}">
                      <a16:creationId xmlns:a16="http://schemas.microsoft.com/office/drawing/2014/main" id="{31F702E5-E171-45F9-817B-5202D220FFE6}"/>
                    </a:ext>
                  </a:extLst>
                </p:cNvPr>
                <p:cNvPicPr/>
                <p:nvPr/>
              </p:nvPicPr>
              <p:blipFill>
                <a:blip r:embed="rId3"/>
                <a:stretch>
                  <a:fillRect/>
                </a:stretch>
              </p:blipFill>
              <p:spPr>
                <a:xfrm>
                  <a:off x="1489074" y="1640205"/>
                  <a:ext cx="2778125" cy="2472690"/>
                </a:xfrm>
                <a:prstGeom prst="rect">
                  <a:avLst/>
                </a:prstGeom>
              </p:spPr>
            </p:pic>
            <p:sp>
              <p:nvSpPr>
                <p:cNvPr id="41" name="直角三角形 40">
                  <a:extLst>
                    <a:ext uri="{FF2B5EF4-FFF2-40B4-BE49-F238E27FC236}">
                      <a16:creationId xmlns:a16="http://schemas.microsoft.com/office/drawing/2014/main" id="{A6368D50-3A59-450A-851E-8BAD4CD08DD1}"/>
                    </a:ext>
                  </a:extLst>
                </p:cNvPr>
                <p:cNvSpPr/>
                <p:nvPr/>
              </p:nvSpPr>
              <p:spPr>
                <a:xfrm>
                  <a:off x="1747752" y="1783080"/>
                  <a:ext cx="1031643" cy="967739"/>
                </a:xfrm>
                <a:prstGeom prst="rtTriangl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id="{AD468A59-E8C0-4A6E-AF2E-A09700B4CC81}"/>
                    </a:ext>
                  </a:extLst>
                </p:cNvPr>
                <p:cNvSpPr/>
                <p:nvPr/>
              </p:nvSpPr>
              <p:spPr>
                <a:xfrm>
                  <a:off x="2720340" y="2758440"/>
                  <a:ext cx="655320" cy="518160"/>
                </a:xfrm>
                <a:custGeom>
                  <a:avLst/>
                  <a:gdLst>
                    <a:gd name="connsiteX0" fmla="*/ 0 w 655320"/>
                    <a:gd name="connsiteY0" fmla="*/ 0 h 518160"/>
                    <a:gd name="connsiteX1" fmla="*/ 0 w 655320"/>
                    <a:gd name="connsiteY1" fmla="*/ 518160 h 518160"/>
                    <a:gd name="connsiteX2" fmla="*/ 655320 w 655320"/>
                    <a:gd name="connsiteY2" fmla="*/ 518160 h 518160"/>
                    <a:gd name="connsiteX3" fmla="*/ 68580 w 655320"/>
                    <a:gd name="connsiteY3" fmla="*/ 0 h 518160"/>
                    <a:gd name="connsiteX4" fmla="*/ 0 w 655320"/>
                    <a:gd name="connsiteY4" fmla="*/ 0 h 51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320" h="518160">
                      <a:moveTo>
                        <a:pt x="0" y="0"/>
                      </a:moveTo>
                      <a:lnTo>
                        <a:pt x="0" y="518160"/>
                      </a:lnTo>
                      <a:lnTo>
                        <a:pt x="655320" y="518160"/>
                      </a:lnTo>
                      <a:lnTo>
                        <a:pt x="68580" y="0"/>
                      </a:lnTo>
                      <a:lnTo>
                        <a:pt x="0" y="0"/>
                      </a:lnTo>
                      <a:close/>
                    </a:path>
                  </a:pathLst>
                </a:cu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D96FD577-EC57-4F15-AD05-250D3EC89FC1}"/>
                    </a:ext>
                  </a:extLst>
                </p:cNvPr>
                <p:cNvSpPr/>
                <p:nvPr/>
              </p:nvSpPr>
              <p:spPr>
                <a:xfrm>
                  <a:off x="3147060" y="3268980"/>
                  <a:ext cx="777240" cy="586740"/>
                </a:xfrm>
                <a:custGeom>
                  <a:avLst/>
                  <a:gdLst>
                    <a:gd name="connsiteX0" fmla="*/ 0 w 777240"/>
                    <a:gd name="connsiteY0" fmla="*/ 0 h 586740"/>
                    <a:gd name="connsiteX1" fmla="*/ 7620 w 777240"/>
                    <a:gd name="connsiteY1" fmla="*/ 579120 h 586740"/>
                    <a:gd name="connsiteX2" fmla="*/ 777240 w 777240"/>
                    <a:gd name="connsiteY2" fmla="*/ 586740 h 586740"/>
                    <a:gd name="connsiteX3" fmla="*/ 220980 w 777240"/>
                    <a:gd name="connsiteY3" fmla="*/ 15240 h 586740"/>
                    <a:gd name="connsiteX4" fmla="*/ 0 w 777240"/>
                    <a:gd name="connsiteY4" fmla="*/ 0 h 586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240" h="586740">
                      <a:moveTo>
                        <a:pt x="0" y="0"/>
                      </a:moveTo>
                      <a:lnTo>
                        <a:pt x="7620" y="579120"/>
                      </a:lnTo>
                      <a:lnTo>
                        <a:pt x="777240" y="586740"/>
                      </a:lnTo>
                      <a:lnTo>
                        <a:pt x="220980" y="15240"/>
                      </a:lnTo>
                      <a:lnTo>
                        <a:pt x="0" y="0"/>
                      </a:lnTo>
                      <a:close/>
                    </a:path>
                  </a:pathLst>
                </a:custGeom>
                <a:noFill/>
                <a:ln w="38100">
                  <a:solidFill>
                    <a:srgbClr val="FFE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a16="http://schemas.microsoft.com/office/drawing/2014/main" id="{8A0FB2E3-C9A1-4C72-9AA4-469C80F42308}"/>
                    </a:ext>
                  </a:extLst>
                </p:cNvPr>
                <p:cNvSpPr/>
                <p:nvPr/>
              </p:nvSpPr>
              <p:spPr>
                <a:xfrm>
                  <a:off x="1744980" y="2766060"/>
                  <a:ext cx="1722120" cy="1082040"/>
                </a:xfrm>
                <a:custGeom>
                  <a:avLst/>
                  <a:gdLst>
                    <a:gd name="connsiteX0" fmla="*/ 708660 w 1722120"/>
                    <a:gd name="connsiteY0" fmla="*/ 0 h 1082040"/>
                    <a:gd name="connsiteX1" fmla="*/ 1722120 w 1722120"/>
                    <a:gd name="connsiteY1" fmla="*/ 1082040 h 1082040"/>
                    <a:gd name="connsiteX2" fmla="*/ 0 w 1722120"/>
                    <a:gd name="connsiteY2" fmla="*/ 1074420 h 1082040"/>
                    <a:gd name="connsiteX3" fmla="*/ 0 w 1722120"/>
                    <a:gd name="connsiteY3" fmla="*/ 0 h 1082040"/>
                    <a:gd name="connsiteX4" fmla="*/ 708660 w 1722120"/>
                    <a:gd name="connsiteY4" fmla="*/ 0 h 1082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120" h="1082040">
                      <a:moveTo>
                        <a:pt x="708660" y="0"/>
                      </a:moveTo>
                      <a:lnTo>
                        <a:pt x="1722120" y="1082040"/>
                      </a:lnTo>
                      <a:lnTo>
                        <a:pt x="0" y="1074420"/>
                      </a:lnTo>
                      <a:lnTo>
                        <a:pt x="0" y="0"/>
                      </a:lnTo>
                      <a:lnTo>
                        <a:pt x="708660" y="0"/>
                      </a:lnTo>
                      <a:close/>
                    </a:path>
                  </a:pathLst>
                </a:custGeom>
                <a:no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文本框 89">
                <a:extLst>
                  <a:ext uri="{FF2B5EF4-FFF2-40B4-BE49-F238E27FC236}">
                    <a16:creationId xmlns:a16="http://schemas.microsoft.com/office/drawing/2014/main" id="{749DCF4E-6593-4790-9EBC-F8510D21DAFC}"/>
                  </a:ext>
                </a:extLst>
              </p:cNvPr>
              <p:cNvSpPr txBox="1"/>
              <p:nvPr/>
            </p:nvSpPr>
            <p:spPr>
              <a:xfrm>
                <a:off x="1799224" y="1584583"/>
                <a:ext cx="468398" cy="369332"/>
              </a:xfrm>
              <a:prstGeom prst="rect">
                <a:avLst/>
              </a:prstGeom>
              <a:noFill/>
            </p:spPr>
            <p:txBody>
              <a:bodyPr wrap="none" rtlCol="0">
                <a:spAutoFit/>
              </a:bodyPr>
              <a:lstStyle/>
              <a:p>
                <a:r>
                  <a:rPr lang="en-US" altLang="zh-CN" b="1" dirty="0">
                    <a:solidFill>
                      <a:srgbClr val="FF0000"/>
                    </a:solidFill>
                  </a:rPr>
                  <a:t>A1</a:t>
                </a:r>
                <a:endParaRPr lang="zh-CN" altLang="en-US" b="1" dirty="0">
                  <a:solidFill>
                    <a:srgbClr val="FF0000"/>
                  </a:solidFill>
                </a:endParaRPr>
              </a:p>
            </p:txBody>
          </p:sp>
          <p:sp>
            <p:nvSpPr>
              <p:cNvPr id="91" name="文本框 90">
                <a:extLst>
                  <a:ext uri="{FF2B5EF4-FFF2-40B4-BE49-F238E27FC236}">
                    <a16:creationId xmlns:a16="http://schemas.microsoft.com/office/drawing/2014/main" id="{92E67C15-0684-4434-B0F9-CA1279E3DD9E}"/>
                  </a:ext>
                </a:extLst>
              </p:cNvPr>
              <p:cNvSpPr txBox="1"/>
              <p:nvPr/>
            </p:nvSpPr>
            <p:spPr>
              <a:xfrm>
                <a:off x="2499811" y="2165528"/>
                <a:ext cx="468398" cy="369332"/>
              </a:xfrm>
              <a:prstGeom prst="rect">
                <a:avLst/>
              </a:prstGeom>
              <a:noFill/>
            </p:spPr>
            <p:txBody>
              <a:bodyPr wrap="none" rtlCol="0">
                <a:spAutoFit/>
              </a:bodyPr>
              <a:lstStyle/>
              <a:p>
                <a:r>
                  <a:rPr lang="en-US" altLang="zh-CN" b="1" dirty="0">
                    <a:solidFill>
                      <a:srgbClr val="FF0000"/>
                    </a:solidFill>
                  </a:rPr>
                  <a:t>A2</a:t>
                </a:r>
                <a:endParaRPr lang="zh-CN" altLang="en-US" b="1" dirty="0">
                  <a:solidFill>
                    <a:srgbClr val="FF0000"/>
                  </a:solidFill>
                </a:endParaRPr>
              </a:p>
            </p:txBody>
          </p:sp>
          <p:sp>
            <p:nvSpPr>
              <p:cNvPr id="92" name="文本框 91">
                <a:extLst>
                  <a:ext uri="{FF2B5EF4-FFF2-40B4-BE49-F238E27FC236}">
                    <a16:creationId xmlns:a16="http://schemas.microsoft.com/office/drawing/2014/main" id="{8424C70C-60DF-4861-8255-ACA03D7C3749}"/>
                  </a:ext>
                </a:extLst>
              </p:cNvPr>
              <p:cNvSpPr txBox="1"/>
              <p:nvPr/>
            </p:nvSpPr>
            <p:spPr>
              <a:xfrm>
                <a:off x="3018838" y="2705034"/>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sp>
            <p:nvSpPr>
              <p:cNvPr id="93" name="文本框 92">
                <a:extLst>
                  <a:ext uri="{FF2B5EF4-FFF2-40B4-BE49-F238E27FC236}">
                    <a16:creationId xmlns:a16="http://schemas.microsoft.com/office/drawing/2014/main" id="{59F7124E-999F-4533-B627-04089BFA77F6}"/>
                  </a:ext>
                </a:extLst>
              </p:cNvPr>
              <p:cNvSpPr txBox="1"/>
              <p:nvPr/>
            </p:nvSpPr>
            <p:spPr>
              <a:xfrm>
                <a:off x="1814878" y="2418599"/>
                <a:ext cx="468398" cy="369332"/>
              </a:xfrm>
              <a:prstGeom prst="rect">
                <a:avLst/>
              </a:prstGeom>
              <a:noFill/>
            </p:spPr>
            <p:txBody>
              <a:bodyPr wrap="none" rtlCol="0">
                <a:spAutoFit/>
              </a:bodyPr>
              <a:lstStyle/>
              <a:p>
                <a:r>
                  <a:rPr lang="en-US" altLang="zh-CN" b="1" dirty="0">
                    <a:solidFill>
                      <a:srgbClr val="FF0000"/>
                    </a:solidFill>
                  </a:rPr>
                  <a:t>A3</a:t>
                </a:r>
                <a:endParaRPr lang="zh-CN" altLang="en-US" b="1" dirty="0">
                  <a:solidFill>
                    <a:srgbClr val="FF0000"/>
                  </a:solidFill>
                </a:endParaRPr>
              </a:p>
            </p:txBody>
          </p:sp>
        </p:grpSp>
        <p:sp>
          <p:nvSpPr>
            <p:cNvPr id="9" name="文本框 8">
              <a:extLst>
                <a:ext uri="{FF2B5EF4-FFF2-40B4-BE49-F238E27FC236}">
                  <a16:creationId xmlns:a16="http://schemas.microsoft.com/office/drawing/2014/main" id="{8877F23E-A15C-43E8-B45C-1E1748A1B663}"/>
                </a:ext>
              </a:extLst>
            </p:cNvPr>
            <p:cNvSpPr txBox="1"/>
            <p:nvPr/>
          </p:nvSpPr>
          <p:spPr>
            <a:xfrm>
              <a:off x="2299056" y="1446489"/>
              <a:ext cx="654346" cy="369332"/>
            </a:xfrm>
            <a:prstGeom prst="rect">
              <a:avLst/>
            </a:prstGeom>
            <a:noFill/>
          </p:spPr>
          <p:txBody>
            <a:bodyPr wrap="none" rtlCol="0">
              <a:spAutoFit/>
            </a:bodyPr>
            <a:lstStyle/>
            <a:p>
              <a:r>
                <a:rPr lang="en-US" altLang="zh-CN" b="1" dirty="0">
                  <a:solidFill>
                    <a:srgbClr val="FF0000"/>
                  </a:solidFill>
                </a:rPr>
                <a:t>PC2 </a:t>
              </a:r>
              <a:endParaRPr lang="zh-CN" altLang="en-US" b="1" dirty="0">
                <a:solidFill>
                  <a:srgbClr val="FF0000"/>
                </a:solidFill>
              </a:endParaRPr>
            </a:p>
          </p:txBody>
        </p:sp>
      </p:grpSp>
      <p:grpSp>
        <p:nvGrpSpPr>
          <p:cNvPr id="38" name="组合 37">
            <a:extLst>
              <a:ext uri="{FF2B5EF4-FFF2-40B4-BE49-F238E27FC236}">
                <a16:creationId xmlns:a16="http://schemas.microsoft.com/office/drawing/2014/main" id="{E372DA58-139F-45F5-B58E-C740BCB92398}"/>
              </a:ext>
            </a:extLst>
          </p:cNvPr>
          <p:cNvGrpSpPr/>
          <p:nvPr/>
        </p:nvGrpSpPr>
        <p:grpSpPr>
          <a:xfrm>
            <a:off x="811253" y="4084989"/>
            <a:ext cx="2773194" cy="2491915"/>
            <a:chOff x="811253" y="4148997"/>
            <a:chExt cx="2773194" cy="2491915"/>
          </a:xfrm>
        </p:grpSpPr>
        <p:grpSp>
          <p:nvGrpSpPr>
            <p:cNvPr id="6" name="组合 5">
              <a:extLst>
                <a:ext uri="{FF2B5EF4-FFF2-40B4-BE49-F238E27FC236}">
                  <a16:creationId xmlns:a16="http://schemas.microsoft.com/office/drawing/2014/main" id="{5CE098B7-652A-4F34-9B10-D168563A4F04}"/>
                </a:ext>
              </a:extLst>
            </p:cNvPr>
            <p:cNvGrpSpPr/>
            <p:nvPr/>
          </p:nvGrpSpPr>
          <p:grpSpPr>
            <a:xfrm>
              <a:off x="811253" y="4148997"/>
              <a:ext cx="2773194" cy="2491915"/>
              <a:chOff x="1341605" y="3774093"/>
              <a:chExt cx="2773194" cy="2491915"/>
            </a:xfrm>
          </p:grpSpPr>
          <p:grpSp>
            <p:nvGrpSpPr>
              <p:cNvPr id="66" name="组合 65">
                <a:extLst>
                  <a:ext uri="{FF2B5EF4-FFF2-40B4-BE49-F238E27FC236}">
                    <a16:creationId xmlns:a16="http://schemas.microsoft.com/office/drawing/2014/main" id="{BB83BCEF-99CC-4905-9FAF-ECB816F9D17C}"/>
                  </a:ext>
                </a:extLst>
              </p:cNvPr>
              <p:cNvGrpSpPr/>
              <p:nvPr/>
            </p:nvGrpSpPr>
            <p:grpSpPr>
              <a:xfrm>
                <a:off x="1341605" y="3774093"/>
                <a:ext cx="2773194" cy="2491915"/>
                <a:chOff x="4339317" y="3486931"/>
                <a:chExt cx="2773194" cy="2491915"/>
              </a:xfrm>
            </p:grpSpPr>
            <p:pic>
              <p:nvPicPr>
                <p:cNvPr id="59" name="图片 58">
                  <a:extLst>
                    <a:ext uri="{FF2B5EF4-FFF2-40B4-BE49-F238E27FC236}">
                      <a16:creationId xmlns:a16="http://schemas.microsoft.com/office/drawing/2014/main" id="{735DE8E3-3829-4A2B-8A38-EADCE728A66C}"/>
                    </a:ext>
                  </a:extLst>
                </p:cNvPr>
                <p:cNvPicPr>
                  <a:picLocks noChangeAspect="1"/>
                </p:cNvPicPr>
                <p:nvPr/>
              </p:nvPicPr>
              <p:blipFill>
                <a:blip r:embed="rId4"/>
                <a:stretch>
                  <a:fillRect/>
                </a:stretch>
              </p:blipFill>
              <p:spPr>
                <a:xfrm>
                  <a:off x="4339317" y="3486931"/>
                  <a:ext cx="2773194" cy="2491915"/>
                </a:xfrm>
                <a:prstGeom prst="rect">
                  <a:avLst/>
                </a:prstGeom>
              </p:spPr>
            </p:pic>
            <p:grpSp>
              <p:nvGrpSpPr>
                <p:cNvPr id="60" name="组合 59">
                  <a:extLst>
                    <a:ext uri="{FF2B5EF4-FFF2-40B4-BE49-F238E27FC236}">
                      <a16:creationId xmlns:a16="http://schemas.microsoft.com/office/drawing/2014/main" id="{43A9E1C6-1865-40A6-85A6-0F0A9057E1FC}"/>
                    </a:ext>
                  </a:extLst>
                </p:cNvPr>
                <p:cNvGrpSpPr/>
                <p:nvPr/>
              </p:nvGrpSpPr>
              <p:grpSpPr>
                <a:xfrm>
                  <a:off x="4591310" y="3642360"/>
                  <a:ext cx="2179320" cy="2072640"/>
                  <a:chOff x="1744980" y="1783080"/>
                  <a:chExt cx="2179320" cy="2072640"/>
                </a:xfrm>
              </p:grpSpPr>
              <p:sp>
                <p:nvSpPr>
                  <p:cNvPr id="62" name="直角三角形 61">
                    <a:extLst>
                      <a:ext uri="{FF2B5EF4-FFF2-40B4-BE49-F238E27FC236}">
                        <a16:creationId xmlns:a16="http://schemas.microsoft.com/office/drawing/2014/main" id="{D8FDD2E7-F19A-4431-A642-24425F2A32FA}"/>
                      </a:ext>
                    </a:extLst>
                  </p:cNvPr>
                  <p:cNvSpPr/>
                  <p:nvPr/>
                </p:nvSpPr>
                <p:spPr>
                  <a:xfrm>
                    <a:off x="1747752" y="1783080"/>
                    <a:ext cx="1031643" cy="967739"/>
                  </a:xfrm>
                  <a:prstGeom prst="rtTriangl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id="{B79DFC53-9A7B-4FA3-B446-DE67FC2E7642}"/>
                      </a:ext>
                    </a:extLst>
                  </p:cNvPr>
                  <p:cNvSpPr/>
                  <p:nvPr/>
                </p:nvSpPr>
                <p:spPr>
                  <a:xfrm>
                    <a:off x="2720340" y="2758440"/>
                    <a:ext cx="655320" cy="518160"/>
                  </a:xfrm>
                  <a:custGeom>
                    <a:avLst/>
                    <a:gdLst>
                      <a:gd name="connsiteX0" fmla="*/ 0 w 655320"/>
                      <a:gd name="connsiteY0" fmla="*/ 0 h 518160"/>
                      <a:gd name="connsiteX1" fmla="*/ 0 w 655320"/>
                      <a:gd name="connsiteY1" fmla="*/ 518160 h 518160"/>
                      <a:gd name="connsiteX2" fmla="*/ 655320 w 655320"/>
                      <a:gd name="connsiteY2" fmla="*/ 518160 h 518160"/>
                      <a:gd name="connsiteX3" fmla="*/ 68580 w 655320"/>
                      <a:gd name="connsiteY3" fmla="*/ 0 h 518160"/>
                      <a:gd name="connsiteX4" fmla="*/ 0 w 655320"/>
                      <a:gd name="connsiteY4" fmla="*/ 0 h 51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320" h="518160">
                        <a:moveTo>
                          <a:pt x="0" y="0"/>
                        </a:moveTo>
                        <a:lnTo>
                          <a:pt x="0" y="518160"/>
                        </a:lnTo>
                        <a:lnTo>
                          <a:pt x="655320" y="518160"/>
                        </a:lnTo>
                        <a:lnTo>
                          <a:pt x="68580" y="0"/>
                        </a:lnTo>
                        <a:lnTo>
                          <a:pt x="0" y="0"/>
                        </a:lnTo>
                        <a:close/>
                      </a:path>
                    </a:pathLst>
                  </a:cu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形状 63">
                    <a:extLst>
                      <a:ext uri="{FF2B5EF4-FFF2-40B4-BE49-F238E27FC236}">
                        <a16:creationId xmlns:a16="http://schemas.microsoft.com/office/drawing/2014/main" id="{235460A3-5CAB-4F11-AD95-798EA27A8EAD}"/>
                      </a:ext>
                    </a:extLst>
                  </p:cNvPr>
                  <p:cNvSpPr/>
                  <p:nvPr/>
                </p:nvSpPr>
                <p:spPr>
                  <a:xfrm>
                    <a:off x="3147060" y="3268980"/>
                    <a:ext cx="777240" cy="586740"/>
                  </a:xfrm>
                  <a:custGeom>
                    <a:avLst/>
                    <a:gdLst>
                      <a:gd name="connsiteX0" fmla="*/ 0 w 777240"/>
                      <a:gd name="connsiteY0" fmla="*/ 0 h 586740"/>
                      <a:gd name="connsiteX1" fmla="*/ 7620 w 777240"/>
                      <a:gd name="connsiteY1" fmla="*/ 579120 h 586740"/>
                      <a:gd name="connsiteX2" fmla="*/ 777240 w 777240"/>
                      <a:gd name="connsiteY2" fmla="*/ 586740 h 586740"/>
                      <a:gd name="connsiteX3" fmla="*/ 220980 w 777240"/>
                      <a:gd name="connsiteY3" fmla="*/ 15240 h 586740"/>
                      <a:gd name="connsiteX4" fmla="*/ 0 w 777240"/>
                      <a:gd name="connsiteY4" fmla="*/ 0 h 586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240" h="586740">
                        <a:moveTo>
                          <a:pt x="0" y="0"/>
                        </a:moveTo>
                        <a:lnTo>
                          <a:pt x="7620" y="579120"/>
                        </a:lnTo>
                        <a:lnTo>
                          <a:pt x="777240" y="586740"/>
                        </a:lnTo>
                        <a:lnTo>
                          <a:pt x="220980" y="15240"/>
                        </a:lnTo>
                        <a:lnTo>
                          <a:pt x="0" y="0"/>
                        </a:lnTo>
                        <a:close/>
                      </a:path>
                    </a:pathLst>
                  </a:custGeom>
                  <a:noFill/>
                  <a:ln w="38100">
                    <a:solidFill>
                      <a:srgbClr val="FFE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形状 64">
                    <a:extLst>
                      <a:ext uri="{FF2B5EF4-FFF2-40B4-BE49-F238E27FC236}">
                        <a16:creationId xmlns:a16="http://schemas.microsoft.com/office/drawing/2014/main" id="{BECE232F-E979-4248-813F-A89169753253}"/>
                      </a:ext>
                    </a:extLst>
                  </p:cNvPr>
                  <p:cNvSpPr/>
                  <p:nvPr/>
                </p:nvSpPr>
                <p:spPr>
                  <a:xfrm>
                    <a:off x="1744980" y="2766060"/>
                    <a:ext cx="1722120" cy="1082040"/>
                  </a:xfrm>
                  <a:custGeom>
                    <a:avLst/>
                    <a:gdLst>
                      <a:gd name="connsiteX0" fmla="*/ 708660 w 1722120"/>
                      <a:gd name="connsiteY0" fmla="*/ 0 h 1082040"/>
                      <a:gd name="connsiteX1" fmla="*/ 1722120 w 1722120"/>
                      <a:gd name="connsiteY1" fmla="*/ 1082040 h 1082040"/>
                      <a:gd name="connsiteX2" fmla="*/ 0 w 1722120"/>
                      <a:gd name="connsiteY2" fmla="*/ 1074420 h 1082040"/>
                      <a:gd name="connsiteX3" fmla="*/ 0 w 1722120"/>
                      <a:gd name="connsiteY3" fmla="*/ 0 h 1082040"/>
                      <a:gd name="connsiteX4" fmla="*/ 708660 w 1722120"/>
                      <a:gd name="connsiteY4" fmla="*/ 0 h 1082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120" h="1082040">
                        <a:moveTo>
                          <a:pt x="708660" y="0"/>
                        </a:moveTo>
                        <a:lnTo>
                          <a:pt x="1722120" y="1082040"/>
                        </a:lnTo>
                        <a:lnTo>
                          <a:pt x="0" y="1074420"/>
                        </a:lnTo>
                        <a:lnTo>
                          <a:pt x="0" y="0"/>
                        </a:lnTo>
                        <a:lnTo>
                          <a:pt x="708660" y="0"/>
                        </a:lnTo>
                        <a:close/>
                      </a:path>
                    </a:pathLst>
                  </a:custGeom>
                  <a:no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6" name="文本框 85">
                <a:extLst>
                  <a:ext uri="{FF2B5EF4-FFF2-40B4-BE49-F238E27FC236}">
                    <a16:creationId xmlns:a16="http://schemas.microsoft.com/office/drawing/2014/main" id="{C8C28B21-80AD-49D2-A3ED-3472B5B06BD3}"/>
                  </a:ext>
                </a:extLst>
              </p:cNvPr>
              <p:cNvSpPr txBox="1"/>
              <p:nvPr/>
            </p:nvSpPr>
            <p:spPr>
              <a:xfrm>
                <a:off x="1798078" y="4471834"/>
                <a:ext cx="468398" cy="369332"/>
              </a:xfrm>
              <a:prstGeom prst="rect">
                <a:avLst/>
              </a:prstGeom>
              <a:noFill/>
            </p:spPr>
            <p:txBody>
              <a:bodyPr wrap="none" rtlCol="0">
                <a:spAutoFit/>
              </a:bodyPr>
              <a:lstStyle/>
              <a:p>
                <a:r>
                  <a:rPr lang="en-US" altLang="zh-CN" b="1" dirty="0">
                    <a:solidFill>
                      <a:srgbClr val="FF0000"/>
                    </a:solidFill>
                  </a:rPr>
                  <a:t>A1</a:t>
                </a:r>
                <a:endParaRPr lang="zh-CN" altLang="en-US" b="1" dirty="0">
                  <a:solidFill>
                    <a:srgbClr val="FF0000"/>
                  </a:solidFill>
                </a:endParaRPr>
              </a:p>
            </p:txBody>
          </p:sp>
          <p:sp>
            <p:nvSpPr>
              <p:cNvPr id="87" name="文本框 86">
                <a:extLst>
                  <a:ext uri="{FF2B5EF4-FFF2-40B4-BE49-F238E27FC236}">
                    <a16:creationId xmlns:a16="http://schemas.microsoft.com/office/drawing/2014/main" id="{B0A88E2F-916E-4623-8CF2-2CFF737B5DD3}"/>
                  </a:ext>
                </a:extLst>
              </p:cNvPr>
              <p:cNvSpPr txBox="1"/>
              <p:nvPr/>
            </p:nvSpPr>
            <p:spPr>
              <a:xfrm>
                <a:off x="2498665" y="5052779"/>
                <a:ext cx="468398" cy="369332"/>
              </a:xfrm>
              <a:prstGeom prst="rect">
                <a:avLst/>
              </a:prstGeom>
              <a:noFill/>
            </p:spPr>
            <p:txBody>
              <a:bodyPr wrap="none" rtlCol="0">
                <a:spAutoFit/>
              </a:bodyPr>
              <a:lstStyle/>
              <a:p>
                <a:r>
                  <a:rPr lang="en-US" altLang="zh-CN" b="1" dirty="0">
                    <a:solidFill>
                      <a:srgbClr val="FF0000"/>
                    </a:solidFill>
                  </a:rPr>
                  <a:t>A2</a:t>
                </a:r>
                <a:endParaRPr lang="zh-CN" altLang="en-US" b="1" dirty="0">
                  <a:solidFill>
                    <a:srgbClr val="FF0000"/>
                  </a:solidFill>
                </a:endParaRPr>
              </a:p>
            </p:txBody>
          </p:sp>
          <p:sp>
            <p:nvSpPr>
              <p:cNvPr id="88" name="文本框 87">
                <a:extLst>
                  <a:ext uri="{FF2B5EF4-FFF2-40B4-BE49-F238E27FC236}">
                    <a16:creationId xmlns:a16="http://schemas.microsoft.com/office/drawing/2014/main" id="{8D04491B-04EE-42E6-B633-E2E53D6971C6}"/>
                  </a:ext>
                </a:extLst>
              </p:cNvPr>
              <p:cNvSpPr txBox="1"/>
              <p:nvPr/>
            </p:nvSpPr>
            <p:spPr>
              <a:xfrm>
                <a:off x="3017692" y="5592285"/>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sp>
            <p:nvSpPr>
              <p:cNvPr id="89" name="文本框 88">
                <a:extLst>
                  <a:ext uri="{FF2B5EF4-FFF2-40B4-BE49-F238E27FC236}">
                    <a16:creationId xmlns:a16="http://schemas.microsoft.com/office/drawing/2014/main" id="{CDAA24C4-9DA7-465D-BF01-8A5EEAAA953F}"/>
                  </a:ext>
                </a:extLst>
              </p:cNvPr>
              <p:cNvSpPr txBox="1"/>
              <p:nvPr/>
            </p:nvSpPr>
            <p:spPr>
              <a:xfrm>
                <a:off x="1813732" y="5305850"/>
                <a:ext cx="468398" cy="369332"/>
              </a:xfrm>
              <a:prstGeom prst="rect">
                <a:avLst/>
              </a:prstGeom>
              <a:noFill/>
            </p:spPr>
            <p:txBody>
              <a:bodyPr wrap="none" rtlCol="0">
                <a:spAutoFit/>
              </a:bodyPr>
              <a:lstStyle/>
              <a:p>
                <a:r>
                  <a:rPr lang="en-US" altLang="zh-CN" b="1" dirty="0">
                    <a:solidFill>
                      <a:srgbClr val="FF0000"/>
                    </a:solidFill>
                  </a:rPr>
                  <a:t>A3</a:t>
                </a:r>
                <a:endParaRPr lang="zh-CN" altLang="en-US" b="1" dirty="0">
                  <a:solidFill>
                    <a:srgbClr val="FF0000"/>
                  </a:solidFill>
                </a:endParaRPr>
              </a:p>
            </p:txBody>
          </p:sp>
        </p:grpSp>
        <p:sp>
          <p:nvSpPr>
            <p:cNvPr id="95" name="文本框 94">
              <a:extLst>
                <a:ext uri="{FF2B5EF4-FFF2-40B4-BE49-F238E27FC236}">
                  <a16:creationId xmlns:a16="http://schemas.microsoft.com/office/drawing/2014/main" id="{F2D574EC-CE5D-4688-B2B4-992761DCF00B}"/>
                </a:ext>
              </a:extLst>
            </p:cNvPr>
            <p:cNvSpPr txBox="1"/>
            <p:nvPr/>
          </p:nvSpPr>
          <p:spPr>
            <a:xfrm>
              <a:off x="2348300" y="4481948"/>
              <a:ext cx="654346" cy="369332"/>
            </a:xfrm>
            <a:prstGeom prst="rect">
              <a:avLst/>
            </a:prstGeom>
            <a:noFill/>
          </p:spPr>
          <p:txBody>
            <a:bodyPr wrap="none" rtlCol="0">
              <a:spAutoFit/>
            </a:bodyPr>
            <a:lstStyle/>
            <a:p>
              <a:r>
                <a:rPr lang="en-US" altLang="zh-CN" b="1" dirty="0">
                  <a:solidFill>
                    <a:srgbClr val="FF0000"/>
                  </a:solidFill>
                </a:rPr>
                <a:t>PC3 </a:t>
              </a:r>
              <a:endParaRPr lang="zh-CN" altLang="en-US" b="1" dirty="0">
                <a:solidFill>
                  <a:srgbClr val="FF0000"/>
                </a:solidFill>
              </a:endParaRPr>
            </a:p>
          </p:txBody>
        </p:sp>
      </p:grpSp>
      <p:sp>
        <p:nvSpPr>
          <p:cNvPr id="10" name="文本框 9">
            <a:extLst>
              <a:ext uri="{FF2B5EF4-FFF2-40B4-BE49-F238E27FC236}">
                <a16:creationId xmlns:a16="http://schemas.microsoft.com/office/drawing/2014/main" id="{3AF93216-702E-4A69-8E7A-7FEF63457D2E}"/>
              </a:ext>
            </a:extLst>
          </p:cNvPr>
          <p:cNvSpPr txBox="1"/>
          <p:nvPr/>
        </p:nvSpPr>
        <p:spPr>
          <a:xfrm>
            <a:off x="8031431" y="3551304"/>
            <a:ext cx="3337773" cy="369332"/>
          </a:xfrm>
          <a:prstGeom prst="rect">
            <a:avLst/>
          </a:prstGeom>
          <a:noFill/>
        </p:spPr>
        <p:txBody>
          <a:bodyPr wrap="none" rtlCol="0">
            <a:spAutoFit/>
          </a:bodyPr>
          <a:lstStyle/>
          <a:p>
            <a:r>
              <a:rPr lang="en-US" altLang="zh-CN" dirty="0"/>
              <a:t>Regions divided in Spec for PC3</a:t>
            </a:r>
          </a:p>
        </p:txBody>
      </p:sp>
      <p:graphicFrame>
        <p:nvGraphicFramePr>
          <p:cNvPr id="13" name="表格 12">
            <a:extLst>
              <a:ext uri="{FF2B5EF4-FFF2-40B4-BE49-F238E27FC236}">
                <a16:creationId xmlns:a16="http://schemas.microsoft.com/office/drawing/2014/main" id="{CB67085B-91F1-4E6E-8886-DC954DAF472D}"/>
              </a:ext>
            </a:extLst>
          </p:cNvPr>
          <p:cNvGraphicFramePr>
            <a:graphicFrameLocks noGrp="1"/>
          </p:cNvGraphicFramePr>
          <p:nvPr>
            <p:extLst>
              <p:ext uri="{D42A27DB-BD31-4B8C-83A1-F6EECF244321}">
                <p14:modId xmlns:p14="http://schemas.microsoft.com/office/powerpoint/2010/main" val="2315097498"/>
              </p:ext>
            </p:extLst>
          </p:nvPr>
        </p:nvGraphicFramePr>
        <p:xfrm>
          <a:off x="6618537" y="4658858"/>
          <a:ext cx="5516253" cy="1803795"/>
        </p:xfrm>
        <a:graphic>
          <a:graphicData uri="http://schemas.openxmlformats.org/drawingml/2006/table">
            <a:tbl>
              <a:tblPr firstRow="1" bandRow="1">
                <a:tableStyleId>{5C22544A-7EE6-4342-B048-85BDC9FD1C3A}</a:tableStyleId>
              </a:tblPr>
              <a:tblGrid>
                <a:gridCol w="568452">
                  <a:extLst>
                    <a:ext uri="{9D8B030D-6E8A-4147-A177-3AD203B41FA5}">
                      <a16:colId xmlns:a16="http://schemas.microsoft.com/office/drawing/2014/main" val="2499830342"/>
                    </a:ext>
                  </a:extLst>
                </a:gridCol>
                <a:gridCol w="633966">
                  <a:extLst>
                    <a:ext uri="{9D8B030D-6E8A-4147-A177-3AD203B41FA5}">
                      <a16:colId xmlns:a16="http://schemas.microsoft.com/office/drawing/2014/main" val="2678701518"/>
                    </a:ext>
                  </a:extLst>
                </a:gridCol>
                <a:gridCol w="357801">
                  <a:extLst>
                    <a:ext uri="{9D8B030D-6E8A-4147-A177-3AD203B41FA5}">
                      <a16:colId xmlns:a16="http://schemas.microsoft.com/office/drawing/2014/main" val="2822274664"/>
                    </a:ext>
                  </a:extLst>
                </a:gridCol>
                <a:gridCol w="292379">
                  <a:extLst>
                    <a:ext uri="{9D8B030D-6E8A-4147-A177-3AD203B41FA5}">
                      <a16:colId xmlns:a16="http://schemas.microsoft.com/office/drawing/2014/main" val="460828064"/>
                    </a:ext>
                  </a:extLst>
                </a:gridCol>
                <a:gridCol w="291850">
                  <a:extLst>
                    <a:ext uri="{9D8B030D-6E8A-4147-A177-3AD203B41FA5}">
                      <a16:colId xmlns:a16="http://schemas.microsoft.com/office/drawing/2014/main" val="709989665"/>
                    </a:ext>
                  </a:extLst>
                </a:gridCol>
                <a:gridCol w="292379">
                  <a:extLst>
                    <a:ext uri="{9D8B030D-6E8A-4147-A177-3AD203B41FA5}">
                      <a16:colId xmlns:a16="http://schemas.microsoft.com/office/drawing/2014/main" val="126549461"/>
                    </a:ext>
                  </a:extLst>
                </a:gridCol>
                <a:gridCol w="273446">
                  <a:extLst>
                    <a:ext uri="{9D8B030D-6E8A-4147-A177-3AD203B41FA5}">
                      <a16:colId xmlns:a16="http://schemas.microsoft.com/office/drawing/2014/main" val="2890647020"/>
                    </a:ext>
                  </a:extLst>
                </a:gridCol>
                <a:gridCol w="310783">
                  <a:extLst>
                    <a:ext uri="{9D8B030D-6E8A-4147-A177-3AD203B41FA5}">
                      <a16:colId xmlns:a16="http://schemas.microsoft.com/office/drawing/2014/main" val="3002258904"/>
                    </a:ext>
                  </a:extLst>
                </a:gridCol>
                <a:gridCol w="326558">
                  <a:extLst>
                    <a:ext uri="{9D8B030D-6E8A-4147-A177-3AD203B41FA5}">
                      <a16:colId xmlns:a16="http://schemas.microsoft.com/office/drawing/2014/main" val="3112857939"/>
                    </a:ext>
                  </a:extLst>
                </a:gridCol>
                <a:gridCol w="282911">
                  <a:extLst>
                    <a:ext uri="{9D8B030D-6E8A-4147-A177-3AD203B41FA5}">
                      <a16:colId xmlns:a16="http://schemas.microsoft.com/office/drawing/2014/main" val="3866266192"/>
                    </a:ext>
                  </a:extLst>
                </a:gridCol>
                <a:gridCol w="312886">
                  <a:extLst>
                    <a:ext uri="{9D8B030D-6E8A-4147-A177-3AD203B41FA5}">
                      <a16:colId xmlns:a16="http://schemas.microsoft.com/office/drawing/2014/main" val="452259567"/>
                    </a:ext>
                  </a:extLst>
                </a:gridCol>
                <a:gridCol w="297636">
                  <a:extLst>
                    <a:ext uri="{9D8B030D-6E8A-4147-A177-3AD203B41FA5}">
                      <a16:colId xmlns:a16="http://schemas.microsoft.com/office/drawing/2014/main" val="1975035890"/>
                    </a:ext>
                  </a:extLst>
                </a:gridCol>
                <a:gridCol w="205610">
                  <a:extLst>
                    <a:ext uri="{9D8B030D-6E8A-4147-A177-3AD203B41FA5}">
                      <a16:colId xmlns:a16="http://schemas.microsoft.com/office/drawing/2014/main" val="4200239264"/>
                    </a:ext>
                  </a:extLst>
                </a:gridCol>
                <a:gridCol w="284489">
                  <a:extLst>
                    <a:ext uri="{9D8B030D-6E8A-4147-A177-3AD203B41FA5}">
                      <a16:colId xmlns:a16="http://schemas.microsoft.com/office/drawing/2014/main" val="1316214422"/>
                    </a:ext>
                  </a:extLst>
                </a:gridCol>
                <a:gridCol w="258196">
                  <a:extLst>
                    <a:ext uri="{9D8B030D-6E8A-4147-A177-3AD203B41FA5}">
                      <a16:colId xmlns:a16="http://schemas.microsoft.com/office/drawing/2014/main" val="1540329635"/>
                    </a:ext>
                  </a:extLst>
                </a:gridCol>
                <a:gridCol w="259775">
                  <a:extLst>
                    <a:ext uri="{9D8B030D-6E8A-4147-A177-3AD203B41FA5}">
                      <a16:colId xmlns:a16="http://schemas.microsoft.com/office/drawing/2014/main" val="507648367"/>
                    </a:ext>
                  </a:extLst>
                </a:gridCol>
                <a:gridCol w="267136">
                  <a:extLst>
                    <a:ext uri="{9D8B030D-6E8A-4147-A177-3AD203B41FA5}">
                      <a16:colId xmlns:a16="http://schemas.microsoft.com/office/drawing/2014/main" val="1770121584"/>
                    </a:ext>
                  </a:extLst>
                </a:gridCol>
              </a:tblGrid>
              <a:tr h="406756">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Modulation/ Waveform</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gridSpan="2">
                  <a:txBody>
                    <a:bodyPr/>
                    <a:lstStyle/>
                    <a:p>
                      <a:pPr algn="ctr" hangingPunct="0"/>
                      <a:r>
                        <a:rPr lang="en-GB" sz="900" kern="100">
                          <a:effectLst/>
                        </a:rPr>
                        <a:t>A1</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zh-CN" altLang="en-US"/>
                    </a:p>
                  </a:txBody>
                  <a:tcPr/>
                </a:tc>
                <a:tc gridSpan="2">
                  <a:txBody>
                    <a:bodyPr/>
                    <a:lstStyle/>
                    <a:p>
                      <a:pPr algn="ctr" hangingPunct="0"/>
                      <a:r>
                        <a:rPr lang="en-GB" sz="900" kern="100">
                          <a:effectLst/>
                        </a:rPr>
                        <a:t>A2</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dirty="0">
                          <a:effectLst/>
                        </a:rPr>
                        <a:t>A3</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A4</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a:effectLst/>
                        </a:rPr>
                        <a:t>A5</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a:effectLst/>
                        </a:rPr>
                        <a:t>A6</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A7</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419718907"/>
                  </a:ext>
                </a:extLst>
              </a:tr>
              <a:tr h="278463">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zh-CN" altLang="en-US"/>
                    </a:p>
                  </a:txBody>
                  <a:tcP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Outer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Outer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2619480107"/>
                  </a:ext>
                </a:extLst>
              </a:tr>
              <a:tr h="278463">
                <a:tc>
                  <a:txBody>
                    <a:bodyPr/>
                    <a:lstStyle/>
                    <a:p>
                      <a:pPr algn="ctr" hangingPunct="0"/>
                      <a:r>
                        <a:rPr lang="en-GB" sz="900" kern="100">
                          <a:effectLst/>
                        </a:rPr>
                        <a:t>PC3 in Spec</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2">
                  <a:txBody>
                    <a:bodyPr/>
                    <a:lstStyle/>
                    <a:p>
                      <a:pPr algn="ctr" hangingPunct="0"/>
                      <a:r>
                        <a:rPr lang="en-GB" sz="900" kern="100">
                          <a:effectLst/>
                        </a:rPr>
                        <a:t>≤ 13</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 6.5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 4</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 8.5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a:effectLst/>
                        </a:rPr>
                        <a:t>≤ 19</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a:effectLst/>
                        </a:rPr>
                        <a:t>≤ 12</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 5.5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618878128"/>
                  </a:ext>
                </a:extLst>
              </a:tr>
              <a:tr h="278463">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CBW(MHz)</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20M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20M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401461846"/>
                  </a:ext>
                </a:extLst>
              </a:tr>
              <a:tr h="278463">
                <a:tc>
                  <a:txBody>
                    <a:bodyPr/>
                    <a:lstStyle/>
                    <a:p>
                      <a:pPr algn="ctr" hangingPunct="0"/>
                      <a:r>
                        <a:rPr lang="en-GB" sz="900" kern="100">
                          <a:effectLst/>
                        </a:rPr>
                        <a:t>PC3 from OPPO</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10.5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6</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3</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6</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277793431"/>
                  </a:ext>
                </a:extLst>
              </a:tr>
              <a:tr h="278463">
                <a:tc>
                  <a:txBody>
                    <a:bodyPr/>
                    <a:lstStyle/>
                    <a:p>
                      <a:pPr algn="ctr" hangingPunct="0"/>
                      <a:r>
                        <a:rPr lang="en-GB" sz="900" kern="100">
                          <a:effectLst/>
                        </a:rPr>
                        <a:t>PC2 from OPPO</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11</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7</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7 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effectLst/>
                        </a:rPr>
                        <a:t> </a:t>
                      </a:r>
                      <a:endParaRPr lang="zh-CN" sz="9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257410137"/>
                  </a:ext>
                </a:extLst>
              </a:tr>
            </a:tbl>
          </a:graphicData>
        </a:graphic>
      </p:graphicFrame>
      <p:grpSp>
        <p:nvGrpSpPr>
          <p:cNvPr id="37" name="组合 36">
            <a:extLst>
              <a:ext uri="{FF2B5EF4-FFF2-40B4-BE49-F238E27FC236}">
                <a16:creationId xmlns:a16="http://schemas.microsoft.com/office/drawing/2014/main" id="{F9E4B9A5-ACE5-4304-B78E-45947B4FEB3F}"/>
              </a:ext>
            </a:extLst>
          </p:cNvPr>
          <p:cNvGrpSpPr/>
          <p:nvPr/>
        </p:nvGrpSpPr>
        <p:grpSpPr>
          <a:xfrm>
            <a:off x="3696924" y="1357461"/>
            <a:ext cx="2872236" cy="2472690"/>
            <a:chOff x="3879804" y="1119717"/>
            <a:chExt cx="2872236" cy="2472690"/>
          </a:xfrm>
        </p:grpSpPr>
        <p:grpSp>
          <p:nvGrpSpPr>
            <p:cNvPr id="3" name="组合 2">
              <a:extLst>
                <a:ext uri="{FF2B5EF4-FFF2-40B4-BE49-F238E27FC236}">
                  <a16:creationId xmlns:a16="http://schemas.microsoft.com/office/drawing/2014/main" id="{D37D2174-3D75-4E55-96D4-37FC0C670A25}"/>
                </a:ext>
              </a:extLst>
            </p:cNvPr>
            <p:cNvGrpSpPr/>
            <p:nvPr/>
          </p:nvGrpSpPr>
          <p:grpSpPr>
            <a:xfrm>
              <a:off x="3879804" y="1119717"/>
              <a:ext cx="2872236" cy="2472690"/>
              <a:chOff x="4410156" y="909405"/>
              <a:chExt cx="2872236" cy="2472690"/>
            </a:xfrm>
          </p:grpSpPr>
          <p:pic>
            <p:nvPicPr>
              <p:cNvPr id="46" name="图片 45">
                <a:extLst>
                  <a:ext uri="{FF2B5EF4-FFF2-40B4-BE49-F238E27FC236}">
                    <a16:creationId xmlns:a16="http://schemas.microsoft.com/office/drawing/2014/main" id="{1753E233-BF09-4956-878D-27999186E391}"/>
                  </a:ext>
                </a:extLst>
              </p:cNvPr>
              <p:cNvPicPr/>
              <p:nvPr/>
            </p:nvPicPr>
            <p:blipFill>
              <a:blip r:embed="rId5"/>
              <a:stretch>
                <a:fillRect/>
              </a:stretch>
            </p:blipFill>
            <p:spPr>
              <a:xfrm>
                <a:off x="4410156" y="909405"/>
                <a:ext cx="2872236" cy="2472690"/>
              </a:xfrm>
              <a:prstGeom prst="rect">
                <a:avLst/>
              </a:prstGeom>
            </p:spPr>
          </p:pic>
          <p:grpSp>
            <p:nvGrpSpPr>
              <p:cNvPr id="61" name="组合 60">
                <a:extLst>
                  <a:ext uri="{FF2B5EF4-FFF2-40B4-BE49-F238E27FC236}">
                    <a16:creationId xmlns:a16="http://schemas.microsoft.com/office/drawing/2014/main" id="{1C647CB7-7382-4DFC-B8A1-3C208966725A}"/>
                  </a:ext>
                </a:extLst>
              </p:cNvPr>
              <p:cNvGrpSpPr/>
              <p:nvPr/>
            </p:nvGrpSpPr>
            <p:grpSpPr>
              <a:xfrm>
                <a:off x="4702940" y="1071116"/>
                <a:ext cx="2179320" cy="2072640"/>
                <a:chOff x="1744980" y="1783080"/>
                <a:chExt cx="2179320" cy="2072640"/>
              </a:xfrm>
            </p:grpSpPr>
            <p:sp>
              <p:nvSpPr>
                <p:cNvPr id="69" name="直角三角形 68">
                  <a:extLst>
                    <a:ext uri="{FF2B5EF4-FFF2-40B4-BE49-F238E27FC236}">
                      <a16:creationId xmlns:a16="http://schemas.microsoft.com/office/drawing/2014/main" id="{33307718-FBD5-4BEB-9B71-E77201E8D431}"/>
                    </a:ext>
                  </a:extLst>
                </p:cNvPr>
                <p:cNvSpPr/>
                <p:nvPr/>
              </p:nvSpPr>
              <p:spPr>
                <a:xfrm>
                  <a:off x="1747752" y="1783080"/>
                  <a:ext cx="1031643" cy="967739"/>
                </a:xfrm>
                <a:prstGeom prst="rtTriangl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0000"/>
                    </a:solidFill>
                  </a:endParaRPr>
                </a:p>
              </p:txBody>
            </p:sp>
            <p:sp>
              <p:nvSpPr>
                <p:cNvPr id="70" name="任意多边形: 形状 69">
                  <a:extLst>
                    <a:ext uri="{FF2B5EF4-FFF2-40B4-BE49-F238E27FC236}">
                      <a16:creationId xmlns:a16="http://schemas.microsoft.com/office/drawing/2014/main" id="{08A2EDC2-2BCD-45FF-A0DC-7FC01E7D1085}"/>
                    </a:ext>
                  </a:extLst>
                </p:cNvPr>
                <p:cNvSpPr/>
                <p:nvPr/>
              </p:nvSpPr>
              <p:spPr>
                <a:xfrm>
                  <a:off x="2720340" y="2758440"/>
                  <a:ext cx="655320" cy="518160"/>
                </a:xfrm>
                <a:custGeom>
                  <a:avLst/>
                  <a:gdLst>
                    <a:gd name="connsiteX0" fmla="*/ 0 w 655320"/>
                    <a:gd name="connsiteY0" fmla="*/ 0 h 518160"/>
                    <a:gd name="connsiteX1" fmla="*/ 0 w 655320"/>
                    <a:gd name="connsiteY1" fmla="*/ 518160 h 518160"/>
                    <a:gd name="connsiteX2" fmla="*/ 655320 w 655320"/>
                    <a:gd name="connsiteY2" fmla="*/ 518160 h 518160"/>
                    <a:gd name="connsiteX3" fmla="*/ 68580 w 655320"/>
                    <a:gd name="connsiteY3" fmla="*/ 0 h 518160"/>
                    <a:gd name="connsiteX4" fmla="*/ 0 w 655320"/>
                    <a:gd name="connsiteY4" fmla="*/ 0 h 51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320" h="518160">
                      <a:moveTo>
                        <a:pt x="0" y="0"/>
                      </a:moveTo>
                      <a:lnTo>
                        <a:pt x="0" y="518160"/>
                      </a:lnTo>
                      <a:lnTo>
                        <a:pt x="655320" y="518160"/>
                      </a:lnTo>
                      <a:lnTo>
                        <a:pt x="68580" y="0"/>
                      </a:lnTo>
                      <a:lnTo>
                        <a:pt x="0" y="0"/>
                      </a:lnTo>
                      <a:close/>
                    </a:path>
                  </a:pathLst>
                </a:cu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0000"/>
                    </a:solidFill>
                  </a:endParaRPr>
                </a:p>
              </p:txBody>
            </p:sp>
            <p:sp>
              <p:nvSpPr>
                <p:cNvPr id="80" name="任意多边形: 形状 79">
                  <a:extLst>
                    <a:ext uri="{FF2B5EF4-FFF2-40B4-BE49-F238E27FC236}">
                      <a16:creationId xmlns:a16="http://schemas.microsoft.com/office/drawing/2014/main" id="{776FAA30-14D5-428A-85F9-FE856BE4D26A}"/>
                    </a:ext>
                  </a:extLst>
                </p:cNvPr>
                <p:cNvSpPr/>
                <p:nvPr/>
              </p:nvSpPr>
              <p:spPr>
                <a:xfrm>
                  <a:off x="3147060" y="3268980"/>
                  <a:ext cx="777240" cy="586740"/>
                </a:xfrm>
                <a:custGeom>
                  <a:avLst/>
                  <a:gdLst>
                    <a:gd name="connsiteX0" fmla="*/ 0 w 777240"/>
                    <a:gd name="connsiteY0" fmla="*/ 0 h 586740"/>
                    <a:gd name="connsiteX1" fmla="*/ 7620 w 777240"/>
                    <a:gd name="connsiteY1" fmla="*/ 579120 h 586740"/>
                    <a:gd name="connsiteX2" fmla="*/ 777240 w 777240"/>
                    <a:gd name="connsiteY2" fmla="*/ 586740 h 586740"/>
                    <a:gd name="connsiteX3" fmla="*/ 220980 w 777240"/>
                    <a:gd name="connsiteY3" fmla="*/ 15240 h 586740"/>
                    <a:gd name="connsiteX4" fmla="*/ 0 w 777240"/>
                    <a:gd name="connsiteY4" fmla="*/ 0 h 586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240" h="586740">
                      <a:moveTo>
                        <a:pt x="0" y="0"/>
                      </a:moveTo>
                      <a:lnTo>
                        <a:pt x="7620" y="579120"/>
                      </a:lnTo>
                      <a:lnTo>
                        <a:pt x="777240" y="586740"/>
                      </a:lnTo>
                      <a:lnTo>
                        <a:pt x="220980" y="15240"/>
                      </a:lnTo>
                      <a:lnTo>
                        <a:pt x="0" y="0"/>
                      </a:lnTo>
                      <a:close/>
                    </a:path>
                  </a:pathLst>
                </a:custGeom>
                <a:noFill/>
                <a:ln w="38100">
                  <a:solidFill>
                    <a:srgbClr val="FFE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0000"/>
                    </a:solidFill>
                  </a:endParaRPr>
                </a:p>
              </p:txBody>
            </p:sp>
            <p:sp>
              <p:nvSpPr>
                <p:cNvPr id="81" name="任意多边形: 形状 80">
                  <a:extLst>
                    <a:ext uri="{FF2B5EF4-FFF2-40B4-BE49-F238E27FC236}">
                      <a16:creationId xmlns:a16="http://schemas.microsoft.com/office/drawing/2014/main" id="{503FEAC0-EC68-4FBB-80BF-DFE73D14CFE4}"/>
                    </a:ext>
                  </a:extLst>
                </p:cNvPr>
                <p:cNvSpPr/>
                <p:nvPr/>
              </p:nvSpPr>
              <p:spPr>
                <a:xfrm>
                  <a:off x="1744980" y="2766060"/>
                  <a:ext cx="1722120" cy="1082040"/>
                </a:xfrm>
                <a:custGeom>
                  <a:avLst/>
                  <a:gdLst>
                    <a:gd name="connsiteX0" fmla="*/ 708660 w 1722120"/>
                    <a:gd name="connsiteY0" fmla="*/ 0 h 1082040"/>
                    <a:gd name="connsiteX1" fmla="*/ 1722120 w 1722120"/>
                    <a:gd name="connsiteY1" fmla="*/ 1082040 h 1082040"/>
                    <a:gd name="connsiteX2" fmla="*/ 0 w 1722120"/>
                    <a:gd name="connsiteY2" fmla="*/ 1074420 h 1082040"/>
                    <a:gd name="connsiteX3" fmla="*/ 0 w 1722120"/>
                    <a:gd name="connsiteY3" fmla="*/ 0 h 1082040"/>
                    <a:gd name="connsiteX4" fmla="*/ 708660 w 1722120"/>
                    <a:gd name="connsiteY4" fmla="*/ 0 h 1082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120" h="1082040">
                      <a:moveTo>
                        <a:pt x="708660" y="0"/>
                      </a:moveTo>
                      <a:lnTo>
                        <a:pt x="1722120" y="1082040"/>
                      </a:lnTo>
                      <a:lnTo>
                        <a:pt x="0" y="1074420"/>
                      </a:lnTo>
                      <a:lnTo>
                        <a:pt x="0" y="0"/>
                      </a:lnTo>
                      <a:lnTo>
                        <a:pt x="708660" y="0"/>
                      </a:lnTo>
                      <a:close/>
                    </a:path>
                  </a:pathLst>
                </a:custGeom>
                <a:no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0000"/>
                    </a:solidFill>
                  </a:endParaRPr>
                </a:p>
              </p:txBody>
            </p:sp>
          </p:grpSp>
          <p:sp>
            <p:nvSpPr>
              <p:cNvPr id="82" name="文本框 81">
                <a:extLst>
                  <a:ext uri="{FF2B5EF4-FFF2-40B4-BE49-F238E27FC236}">
                    <a16:creationId xmlns:a16="http://schemas.microsoft.com/office/drawing/2014/main" id="{693CF9E1-82A0-400A-B403-BE422199836A}"/>
                  </a:ext>
                </a:extLst>
              </p:cNvPr>
              <p:cNvSpPr txBox="1"/>
              <p:nvPr/>
            </p:nvSpPr>
            <p:spPr>
              <a:xfrm>
                <a:off x="4956351" y="1614359"/>
                <a:ext cx="468398" cy="369332"/>
              </a:xfrm>
              <a:prstGeom prst="rect">
                <a:avLst/>
              </a:prstGeom>
              <a:noFill/>
            </p:spPr>
            <p:txBody>
              <a:bodyPr wrap="none" rtlCol="0">
                <a:spAutoFit/>
              </a:bodyPr>
              <a:lstStyle/>
              <a:p>
                <a:r>
                  <a:rPr lang="en-US" altLang="zh-CN" b="1" dirty="0">
                    <a:solidFill>
                      <a:srgbClr val="FF0000"/>
                    </a:solidFill>
                  </a:rPr>
                  <a:t>A1</a:t>
                </a:r>
                <a:endParaRPr lang="zh-CN" altLang="en-US" b="1" dirty="0">
                  <a:solidFill>
                    <a:srgbClr val="FF0000"/>
                  </a:solidFill>
                </a:endParaRPr>
              </a:p>
            </p:txBody>
          </p:sp>
          <p:sp>
            <p:nvSpPr>
              <p:cNvPr id="83" name="文本框 82">
                <a:extLst>
                  <a:ext uri="{FF2B5EF4-FFF2-40B4-BE49-F238E27FC236}">
                    <a16:creationId xmlns:a16="http://schemas.microsoft.com/office/drawing/2014/main" id="{354820BB-546C-4E84-AAC2-113FC196EF6C}"/>
                  </a:ext>
                </a:extLst>
              </p:cNvPr>
              <p:cNvSpPr txBox="1"/>
              <p:nvPr/>
            </p:nvSpPr>
            <p:spPr>
              <a:xfrm>
                <a:off x="5656938" y="2195304"/>
                <a:ext cx="468398" cy="369332"/>
              </a:xfrm>
              <a:prstGeom prst="rect">
                <a:avLst/>
              </a:prstGeom>
              <a:noFill/>
            </p:spPr>
            <p:txBody>
              <a:bodyPr wrap="none" rtlCol="0">
                <a:spAutoFit/>
              </a:bodyPr>
              <a:lstStyle/>
              <a:p>
                <a:r>
                  <a:rPr lang="en-US" altLang="zh-CN" b="1" dirty="0">
                    <a:solidFill>
                      <a:srgbClr val="FF0000"/>
                    </a:solidFill>
                  </a:rPr>
                  <a:t>A2</a:t>
                </a:r>
                <a:endParaRPr lang="zh-CN" altLang="en-US" b="1" dirty="0">
                  <a:solidFill>
                    <a:srgbClr val="FF0000"/>
                  </a:solidFill>
                </a:endParaRPr>
              </a:p>
            </p:txBody>
          </p:sp>
          <p:sp>
            <p:nvSpPr>
              <p:cNvPr id="84" name="文本框 83">
                <a:extLst>
                  <a:ext uri="{FF2B5EF4-FFF2-40B4-BE49-F238E27FC236}">
                    <a16:creationId xmlns:a16="http://schemas.microsoft.com/office/drawing/2014/main" id="{06D6D533-04FB-4502-89A7-5898456E009C}"/>
                  </a:ext>
                </a:extLst>
              </p:cNvPr>
              <p:cNvSpPr txBox="1"/>
              <p:nvPr/>
            </p:nvSpPr>
            <p:spPr>
              <a:xfrm>
                <a:off x="6175965" y="2734810"/>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sp>
            <p:nvSpPr>
              <p:cNvPr id="85" name="文本框 84">
                <a:extLst>
                  <a:ext uri="{FF2B5EF4-FFF2-40B4-BE49-F238E27FC236}">
                    <a16:creationId xmlns:a16="http://schemas.microsoft.com/office/drawing/2014/main" id="{C916490D-5A6C-4D7A-A5EF-0C4D93C37DDD}"/>
                  </a:ext>
                </a:extLst>
              </p:cNvPr>
              <p:cNvSpPr txBox="1"/>
              <p:nvPr/>
            </p:nvSpPr>
            <p:spPr>
              <a:xfrm>
                <a:off x="4972005" y="2448375"/>
                <a:ext cx="468398" cy="369332"/>
              </a:xfrm>
              <a:prstGeom prst="rect">
                <a:avLst/>
              </a:prstGeom>
              <a:noFill/>
            </p:spPr>
            <p:txBody>
              <a:bodyPr wrap="none" rtlCol="0">
                <a:spAutoFit/>
              </a:bodyPr>
              <a:lstStyle/>
              <a:p>
                <a:r>
                  <a:rPr lang="en-US" altLang="zh-CN" b="1" dirty="0">
                    <a:solidFill>
                      <a:srgbClr val="FF0000"/>
                    </a:solidFill>
                  </a:rPr>
                  <a:t>A3</a:t>
                </a:r>
                <a:endParaRPr lang="zh-CN" altLang="en-US" b="1" dirty="0">
                  <a:solidFill>
                    <a:srgbClr val="FF0000"/>
                  </a:solidFill>
                </a:endParaRPr>
              </a:p>
            </p:txBody>
          </p:sp>
        </p:grpSp>
        <p:sp>
          <p:nvSpPr>
            <p:cNvPr id="97" name="文本框 96">
              <a:extLst>
                <a:ext uri="{FF2B5EF4-FFF2-40B4-BE49-F238E27FC236}">
                  <a16:creationId xmlns:a16="http://schemas.microsoft.com/office/drawing/2014/main" id="{92EAAF41-976C-4320-B84C-2B3E07FF6110}"/>
                </a:ext>
              </a:extLst>
            </p:cNvPr>
            <p:cNvSpPr txBox="1"/>
            <p:nvPr/>
          </p:nvSpPr>
          <p:spPr>
            <a:xfrm>
              <a:off x="5468961" y="1434026"/>
              <a:ext cx="654346" cy="369332"/>
            </a:xfrm>
            <a:prstGeom prst="rect">
              <a:avLst/>
            </a:prstGeom>
            <a:noFill/>
          </p:spPr>
          <p:txBody>
            <a:bodyPr wrap="none" rtlCol="0">
              <a:spAutoFit/>
            </a:bodyPr>
            <a:lstStyle/>
            <a:p>
              <a:r>
                <a:rPr lang="en-US" altLang="zh-CN" b="1" dirty="0">
                  <a:solidFill>
                    <a:srgbClr val="FF0000"/>
                  </a:solidFill>
                </a:rPr>
                <a:t>PC2 </a:t>
              </a:r>
              <a:endParaRPr lang="zh-CN" altLang="en-US" b="1" dirty="0">
                <a:solidFill>
                  <a:srgbClr val="FF0000"/>
                </a:solidFill>
              </a:endParaRPr>
            </a:p>
          </p:txBody>
        </p:sp>
      </p:grpSp>
      <p:grpSp>
        <p:nvGrpSpPr>
          <p:cNvPr id="39" name="组合 38">
            <a:extLst>
              <a:ext uri="{FF2B5EF4-FFF2-40B4-BE49-F238E27FC236}">
                <a16:creationId xmlns:a16="http://schemas.microsoft.com/office/drawing/2014/main" id="{8C807C75-EFC5-4881-8D32-56BEA32AC872}"/>
              </a:ext>
            </a:extLst>
          </p:cNvPr>
          <p:cNvGrpSpPr/>
          <p:nvPr/>
        </p:nvGrpSpPr>
        <p:grpSpPr>
          <a:xfrm>
            <a:off x="3704739" y="4080416"/>
            <a:ext cx="2872236" cy="2491916"/>
            <a:chOff x="3704739" y="4080416"/>
            <a:chExt cx="2872236" cy="2491916"/>
          </a:xfrm>
        </p:grpSpPr>
        <p:grpSp>
          <p:nvGrpSpPr>
            <p:cNvPr id="7" name="组合 6">
              <a:extLst>
                <a:ext uri="{FF2B5EF4-FFF2-40B4-BE49-F238E27FC236}">
                  <a16:creationId xmlns:a16="http://schemas.microsoft.com/office/drawing/2014/main" id="{E8FA2E4B-329D-4285-A46D-FE3EF4C08954}"/>
                </a:ext>
              </a:extLst>
            </p:cNvPr>
            <p:cNvGrpSpPr/>
            <p:nvPr/>
          </p:nvGrpSpPr>
          <p:grpSpPr>
            <a:xfrm>
              <a:off x="3704739" y="4080416"/>
              <a:ext cx="2872236" cy="2491916"/>
              <a:chOff x="4235091" y="3705512"/>
              <a:chExt cx="2872236" cy="2491916"/>
            </a:xfrm>
          </p:grpSpPr>
          <p:pic>
            <p:nvPicPr>
              <p:cNvPr id="68" name="图片 67">
                <a:extLst>
                  <a:ext uri="{FF2B5EF4-FFF2-40B4-BE49-F238E27FC236}">
                    <a16:creationId xmlns:a16="http://schemas.microsoft.com/office/drawing/2014/main" id="{63FBA563-0A31-42F7-B12C-81BCB036DD58}"/>
                  </a:ext>
                </a:extLst>
              </p:cNvPr>
              <p:cNvPicPr/>
              <p:nvPr/>
            </p:nvPicPr>
            <p:blipFill>
              <a:blip r:embed="rId6"/>
              <a:stretch>
                <a:fillRect/>
              </a:stretch>
            </p:blipFill>
            <p:spPr>
              <a:xfrm>
                <a:off x="4235091" y="3705512"/>
                <a:ext cx="2872236" cy="2491916"/>
              </a:xfrm>
              <a:prstGeom prst="rect">
                <a:avLst/>
              </a:prstGeom>
            </p:spPr>
          </p:pic>
          <p:grpSp>
            <p:nvGrpSpPr>
              <p:cNvPr id="71" name="组合 70">
                <a:extLst>
                  <a:ext uri="{FF2B5EF4-FFF2-40B4-BE49-F238E27FC236}">
                    <a16:creationId xmlns:a16="http://schemas.microsoft.com/office/drawing/2014/main" id="{6E951D75-F689-49BD-9ED2-2C0DC927068C}"/>
                  </a:ext>
                </a:extLst>
              </p:cNvPr>
              <p:cNvGrpSpPr/>
              <p:nvPr/>
            </p:nvGrpSpPr>
            <p:grpSpPr>
              <a:xfrm>
                <a:off x="4521487" y="3853497"/>
                <a:ext cx="2179320" cy="2072640"/>
                <a:chOff x="1744980" y="1783080"/>
                <a:chExt cx="2179320" cy="2072640"/>
              </a:xfrm>
            </p:grpSpPr>
            <p:sp>
              <p:nvSpPr>
                <p:cNvPr id="72" name="直角三角形 71">
                  <a:extLst>
                    <a:ext uri="{FF2B5EF4-FFF2-40B4-BE49-F238E27FC236}">
                      <a16:creationId xmlns:a16="http://schemas.microsoft.com/office/drawing/2014/main" id="{CA0395C8-6A63-4068-B258-072B51669041}"/>
                    </a:ext>
                  </a:extLst>
                </p:cNvPr>
                <p:cNvSpPr/>
                <p:nvPr/>
              </p:nvSpPr>
              <p:spPr>
                <a:xfrm>
                  <a:off x="1747752" y="1783080"/>
                  <a:ext cx="1031643" cy="967739"/>
                </a:xfrm>
                <a:prstGeom prst="rtTriangl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0000"/>
                    </a:solidFill>
                  </a:endParaRPr>
                </a:p>
              </p:txBody>
            </p:sp>
            <p:sp>
              <p:nvSpPr>
                <p:cNvPr id="73" name="任意多边形: 形状 72">
                  <a:extLst>
                    <a:ext uri="{FF2B5EF4-FFF2-40B4-BE49-F238E27FC236}">
                      <a16:creationId xmlns:a16="http://schemas.microsoft.com/office/drawing/2014/main" id="{A293B46C-1947-43C3-9216-7B9D819A1ADA}"/>
                    </a:ext>
                  </a:extLst>
                </p:cNvPr>
                <p:cNvSpPr/>
                <p:nvPr/>
              </p:nvSpPr>
              <p:spPr>
                <a:xfrm>
                  <a:off x="2720340" y="2758440"/>
                  <a:ext cx="655320" cy="518160"/>
                </a:xfrm>
                <a:custGeom>
                  <a:avLst/>
                  <a:gdLst>
                    <a:gd name="connsiteX0" fmla="*/ 0 w 655320"/>
                    <a:gd name="connsiteY0" fmla="*/ 0 h 518160"/>
                    <a:gd name="connsiteX1" fmla="*/ 0 w 655320"/>
                    <a:gd name="connsiteY1" fmla="*/ 518160 h 518160"/>
                    <a:gd name="connsiteX2" fmla="*/ 655320 w 655320"/>
                    <a:gd name="connsiteY2" fmla="*/ 518160 h 518160"/>
                    <a:gd name="connsiteX3" fmla="*/ 68580 w 655320"/>
                    <a:gd name="connsiteY3" fmla="*/ 0 h 518160"/>
                    <a:gd name="connsiteX4" fmla="*/ 0 w 655320"/>
                    <a:gd name="connsiteY4" fmla="*/ 0 h 51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320" h="518160">
                      <a:moveTo>
                        <a:pt x="0" y="0"/>
                      </a:moveTo>
                      <a:lnTo>
                        <a:pt x="0" y="518160"/>
                      </a:lnTo>
                      <a:lnTo>
                        <a:pt x="655320" y="518160"/>
                      </a:lnTo>
                      <a:lnTo>
                        <a:pt x="68580" y="0"/>
                      </a:lnTo>
                      <a:lnTo>
                        <a:pt x="0" y="0"/>
                      </a:lnTo>
                      <a:close/>
                    </a:path>
                  </a:pathLst>
                </a:cu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0000"/>
                    </a:solidFill>
                  </a:endParaRPr>
                </a:p>
              </p:txBody>
            </p:sp>
            <p:sp>
              <p:nvSpPr>
                <p:cNvPr id="74" name="任意多边形: 形状 73">
                  <a:extLst>
                    <a:ext uri="{FF2B5EF4-FFF2-40B4-BE49-F238E27FC236}">
                      <a16:creationId xmlns:a16="http://schemas.microsoft.com/office/drawing/2014/main" id="{358424EF-8165-4AD2-8E35-A04269E287DD}"/>
                    </a:ext>
                  </a:extLst>
                </p:cNvPr>
                <p:cNvSpPr/>
                <p:nvPr/>
              </p:nvSpPr>
              <p:spPr>
                <a:xfrm>
                  <a:off x="3147060" y="3268980"/>
                  <a:ext cx="777240" cy="586740"/>
                </a:xfrm>
                <a:custGeom>
                  <a:avLst/>
                  <a:gdLst>
                    <a:gd name="connsiteX0" fmla="*/ 0 w 777240"/>
                    <a:gd name="connsiteY0" fmla="*/ 0 h 586740"/>
                    <a:gd name="connsiteX1" fmla="*/ 7620 w 777240"/>
                    <a:gd name="connsiteY1" fmla="*/ 579120 h 586740"/>
                    <a:gd name="connsiteX2" fmla="*/ 777240 w 777240"/>
                    <a:gd name="connsiteY2" fmla="*/ 586740 h 586740"/>
                    <a:gd name="connsiteX3" fmla="*/ 220980 w 777240"/>
                    <a:gd name="connsiteY3" fmla="*/ 15240 h 586740"/>
                    <a:gd name="connsiteX4" fmla="*/ 0 w 777240"/>
                    <a:gd name="connsiteY4" fmla="*/ 0 h 586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240" h="586740">
                      <a:moveTo>
                        <a:pt x="0" y="0"/>
                      </a:moveTo>
                      <a:lnTo>
                        <a:pt x="7620" y="579120"/>
                      </a:lnTo>
                      <a:lnTo>
                        <a:pt x="777240" y="586740"/>
                      </a:lnTo>
                      <a:lnTo>
                        <a:pt x="220980" y="15240"/>
                      </a:lnTo>
                      <a:lnTo>
                        <a:pt x="0" y="0"/>
                      </a:lnTo>
                      <a:close/>
                    </a:path>
                  </a:pathLst>
                </a:custGeom>
                <a:noFill/>
                <a:ln w="38100">
                  <a:solidFill>
                    <a:srgbClr val="FFE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0000"/>
                    </a:solidFill>
                  </a:endParaRPr>
                </a:p>
              </p:txBody>
            </p:sp>
            <p:sp>
              <p:nvSpPr>
                <p:cNvPr id="75" name="任意多边形: 形状 74">
                  <a:extLst>
                    <a:ext uri="{FF2B5EF4-FFF2-40B4-BE49-F238E27FC236}">
                      <a16:creationId xmlns:a16="http://schemas.microsoft.com/office/drawing/2014/main" id="{ED5BD1A9-860A-4479-9F0D-3383F738187B}"/>
                    </a:ext>
                  </a:extLst>
                </p:cNvPr>
                <p:cNvSpPr/>
                <p:nvPr/>
              </p:nvSpPr>
              <p:spPr>
                <a:xfrm>
                  <a:off x="1744980" y="2766060"/>
                  <a:ext cx="1722120" cy="1082040"/>
                </a:xfrm>
                <a:custGeom>
                  <a:avLst/>
                  <a:gdLst>
                    <a:gd name="connsiteX0" fmla="*/ 708660 w 1722120"/>
                    <a:gd name="connsiteY0" fmla="*/ 0 h 1082040"/>
                    <a:gd name="connsiteX1" fmla="*/ 1722120 w 1722120"/>
                    <a:gd name="connsiteY1" fmla="*/ 1082040 h 1082040"/>
                    <a:gd name="connsiteX2" fmla="*/ 0 w 1722120"/>
                    <a:gd name="connsiteY2" fmla="*/ 1074420 h 1082040"/>
                    <a:gd name="connsiteX3" fmla="*/ 0 w 1722120"/>
                    <a:gd name="connsiteY3" fmla="*/ 0 h 1082040"/>
                    <a:gd name="connsiteX4" fmla="*/ 708660 w 1722120"/>
                    <a:gd name="connsiteY4" fmla="*/ 0 h 1082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120" h="1082040">
                      <a:moveTo>
                        <a:pt x="708660" y="0"/>
                      </a:moveTo>
                      <a:lnTo>
                        <a:pt x="1722120" y="1082040"/>
                      </a:lnTo>
                      <a:lnTo>
                        <a:pt x="0" y="1074420"/>
                      </a:lnTo>
                      <a:lnTo>
                        <a:pt x="0" y="0"/>
                      </a:lnTo>
                      <a:lnTo>
                        <a:pt x="708660" y="0"/>
                      </a:lnTo>
                      <a:close/>
                    </a:path>
                  </a:pathLst>
                </a:custGeom>
                <a:no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0000"/>
                    </a:solidFill>
                  </a:endParaRPr>
                </a:p>
              </p:txBody>
            </p:sp>
          </p:grpSp>
          <p:sp>
            <p:nvSpPr>
              <p:cNvPr id="76" name="文本框 75">
                <a:extLst>
                  <a:ext uri="{FF2B5EF4-FFF2-40B4-BE49-F238E27FC236}">
                    <a16:creationId xmlns:a16="http://schemas.microsoft.com/office/drawing/2014/main" id="{FC8F8D4D-C14B-4996-BF3C-AE28C356966B}"/>
                  </a:ext>
                </a:extLst>
              </p:cNvPr>
              <p:cNvSpPr txBox="1"/>
              <p:nvPr/>
            </p:nvSpPr>
            <p:spPr>
              <a:xfrm>
                <a:off x="4774898" y="4396740"/>
                <a:ext cx="468398" cy="369332"/>
              </a:xfrm>
              <a:prstGeom prst="rect">
                <a:avLst/>
              </a:prstGeom>
              <a:noFill/>
            </p:spPr>
            <p:txBody>
              <a:bodyPr wrap="none" rtlCol="0">
                <a:spAutoFit/>
              </a:bodyPr>
              <a:lstStyle/>
              <a:p>
                <a:r>
                  <a:rPr lang="en-US" altLang="zh-CN" b="1" dirty="0">
                    <a:solidFill>
                      <a:srgbClr val="FF0000"/>
                    </a:solidFill>
                  </a:rPr>
                  <a:t>A1</a:t>
                </a:r>
                <a:endParaRPr lang="zh-CN" altLang="en-US" b="1" dirty="0">
                  <a:solidFill>
                    <a:srgbClr val="FF0000"/>
                  </a:solidFill>
                </a:endParaRPr>
              </a:p>
            </p:txBody>
          </p:sp>
          <p:sp>
            <p:nvSpPr>
              <p:cNvPr id="77" name="文本框 76">
                <a:extLst>
                  <a:ext uri="{FF2B5EF4-FFF2-40B4-BE49-F238E27FC236}">
                    <a16:creationId xmlns:a16="http://schemas.microsoft.com/office/drawing/2014/main" id="{895D23FD-ED5A-4790-AE93-10F4882C5701}"/>
                  </a:ext>
                </a:extLst>
              </p:cNvPr>
              <p:cNvSpPr txBox="1"/>
              <p:nvPr/>
            </p:nvSpPr>
            <p:spPr>
              <a:xfrm>
                <a:off x="5475485" y="4977685"/>
                <a:ext cx="468398" cy="369332"/>
              </a:xfrm>
              <a:prstGeom prst="rect">
                <a:avLst/>
              </a:prstGeom>
              <a:noFill/>
            </p:spPr>
            <p:txBody>
              <a:bodyPr wrap="none" rtlCol="0">
                <a:spAutoFit/>
              </a:bodyPr>
              <a:lstStyle/>
              <a:p>
                <a:r>
                  <a:rPr lang="en-US" altLang="zh-CN" b="1" dirty="0">
                    <a:solidFill>
                      <a:srgbClr val="FF0000"/>
                    </a:solidFill>
                  </a:rPr>
                  <a:t>A2</a:t>
                </a:r>
                <a:endParaRPr lang="zh-CN" altLang="en-US" b="1" dirty="0">
                  <a:solidFill>
                    <a:srgbClr val="FF0000"/>
                  </a:solidFill>
                </a:endParaRPr>
              </a:p>
            </p:txBody>
          </p:sp>
          <p:sp>
            <p:nvSpPr>
              <p:cNvPr id="78" name="文本框 77">
                <a:extLst>
                  <a:ext uri="{FF2B5EF4-FFF2-40B4-BE49-F238E27FC236}">
                    <a16:creationId xmlns:a16="http://schemas.microsoft.com/office/drawing/2014/main" id="{835BABC9-A37B-4A0E-904E-C23513A16A2E}"/>
                  </a:ext>
                </a:extLst>
              </p:cNvPr>
              <p:cNvSpPr txBox="1"/>
              <p:nvPr/>
            </p:nvSpPr>
            <p:spPr>
              <a:xfrm>
                <a:off x="5994512" y="5517191"/>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sp>
            <p:nvSpPr>
              <p:cNvPr id="79" name="文本框 78">
                <a:extLst>
                  <a:ext uri="{FF2B5EF4-FFF2-40B4-BE49-F238E27FC236}">
                    <a16:creationId xmlns:a16="http://schemas.microsoft.com/office/drawing/2014/main" id="{14D9B391-714C-4185-BA90-B360BDFA39B2}"/>
                  </a:ext>
                </a:extLst>
              </p:cNvPr>
              <p:cNvSpPr txBox="1"/>
              <p:nvPr/>
            </p:nvSpPr>
            <p:spPr>
              <a:xfrm>
                <a:off x="4790552" y="5230756"/>
                <a:ext cx="468398" cy="369332"/>
              </a:xfrm>
              <a:prstGeom prst="rect">
                <a:avLst/>
              </a:prstGeom>
              <a:noFill/>
            </p:spPr>
            <p:txBody>
              <a:bodyPr wrap="none" rtlCol="0">
                <a:spAutoFit/>
              </a:bodyPr>
              <a:lstStyle/>
              <a:p>
                <a:r>
                  <a:rPr lang="en-US" altLang="zh-CN" b="1" dirty="0">
                    <a:solidFill>
                      <a:srgbClr val="FF0000"/>
                    </a:solidFill>
                  </a:rPr>
                  <a:t>A3</a:t>
                </a:r>
                <a:endParaRPr lang="zh-CN" altLang="en-US" b="1" dirty="0">
                  <a:solidFill>
                    <a:srgbClr val="FF0000"/>
                  </a:solidFill>
                </a:endParaRPr>
              </a:p>
            </p:txBody>
          </p:sp>
        </p:grpSp>
        <p:sp>
          <p:nvSpPr>
            <p:cNvPr id="98" name="文本框 97">
              <a:extLst>
                <a:ext uri="{FF2B5EF4-FFF2-40B4-BE49-F238E27FC236}">
                  <a16:creationId xmlns:a16="http://schemas.microsoft.com/office/drawing/2014/main" id="{F53F8BAF-6B04-4C88-9669-8892891EA813}"/>
                </a:ext>
              </a:extLst>
            </p:cNvPr>
            <p:cNvSpPr txBox="1"/>
            <p:nvPr/>
          </p:nvSpPr>
          <p:spPr>
            <a:xfrm>
              <a:off x="5518205" y="4469485"/>
              <a:ext cx="654346" cy="369332"/>
            </a:xfrm>
            <a:prstGeom prst="rect">
              <a:avLst/>
            </a:prstGeom>
            <a:noFill/>
          </p:spPr>
          <p:txBody>
            <a:bodyPr wrap="none" rtlCol="0">
              <a:spAutoFit/>
            </a:bodyPr>
            <a:lstStyle/>
            <a:p>
              <a:r>
                <a:rPr lang="en-US" altLang="zh-CN" b="1" dirty="0">
                  <a:solidFill>
                    <a:srgbClr val="FF0000"/>
                  </a:solidFill>
                </a:rPr>
                <a:t>PC3 </a:t>
              </a:r>
              <a:endParaRPr lang="zh-CN" altLang="en-US" b="1" dirty="0">
                <a:solidFill>
                  <a:srgbClr val="FF0000"/>
                </a:solidFill>
              </a:endParaRPr>
            </a:p>
          </p:txBody>
        </p:sp>
      </p:grpSp>
      <p:sp>
        <p:nvSpPr>
          <p:cNvPr id="8" name="文本框 7">
            <a:extLst>
              <a:ext uri="{FF2B5EF4-FFF2-40B4-BE49-F238E27FC236}">
                <a16:creationId xmlns:a16="http://schemas.microsoft.com/office/drawing/2014/main" id="{E5A9CD1D-42AD-4248-A740-F7D1227AF33C}"/>
              </a:ext>
            </a:extLst>
          </p:cNvPr>
          <p:cNvSpPr txBox="1"/>
          <p:nvPr/>
        </p:nvSpPr>
        <p:spPr>
          <a:xfrm>
            <a:off x="6692371" y="1149493"/>
            <a:ext cx="2023952" cy="1754326"/>
          </a:xfrm>
          <a:prstGeom prst="rect">
            <a:avLst/>
          </a:prstGeom>
          <a:noFill/>
        </p:spPr>
        <p:txBody>
          <a:bodyPr wrap="square" rtlCol="0">
            <a:spAutoFit/>
          </a:bodyPr>
          <a:lstStyle/>
          <a:p>
            <a:r>
              <a:rPr lang="en-US" altLang="zh-CN" dirty="0">
                <a:solidFill>
                  <a:srgbClr val="FF0000"/>
                </a:solidFill>
              </a:rPr>
              <a:t>The region of A1 is extended for PC2, if not changed, AMPR for A2 will become larger</a:t>
            </a:r>
            <a:endParaRPr lang="zh-CN" altLang="en-US" dirty="0">
              <a:solidFill>
                <a:srgbClr val="FF0000"/>
              </a:solidFill>
            </a:endParaRPr>
          </a:p>
        </p:txBody>
      </p:sp>
    </p:spTree>
    <p:extLst>
      <p:ext uri="{BB962C8B-B14F-4D97-AF65-F5344CB8AC3E}">
        <p14:creationId xmlns:p14="http://schemas.microsoft.com/office/powerpoint/2010/main" val="15643757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0B4F20-DE86-468F-88A1-9A007F0ACC0C}"/>
              </a:ext>
            </a:extLst>
          </p:cNvPr>
          <p:cNvSpPr>
            <a:spLocks noGrp="1"/>
          </p:cNvSpPr>
          <p:nvPr>
            <p:ph type="title"/>
          </p:nvPr>
        </p:nvSpPr>
        <p:spPr>
          <a:xfrm>
            <a:off x="228519" y="78206"/>
            <a:ext cx="10515600" cy="868691"/>
          </a:xfrm>
        </p:spPr>
        <p:txBody>
          <a:bodyPr/>
          <a:lstStyle/>
          <a:p>
            <a:r>
              <a:rPr lang="en-US" altLang="zh-CN" dirty="0"/>
              <a:t>PC2 NS_24 5MHz-1997.5MHz</a:t>
            </a:r>
            <a:endParaRPr lang="zh-CN" altLang="en-US" dirty="0"/>
          </a:p>
        </p:txBody>
      </p:sp>
      <p:pic>
        <p:nvPicPr>
          <p:cNvPr id="48" name="图片 47">
            <a:extLst>
              <a:ext uri="{FF2B5EF4-FFF2-40B4-BE49-F238E27FC236}">
                <a16:creationId xmlns:a16="http://schemas.microsoft.com/office/drawing/2014/main" id="{9BBAED2B-C407-4029-9316-2EF48F168404}"/>
              </a:ext>
            </a:extLst>
          </p:cNvPr>
          <p:cNvPicPr>
            <a:picLocks noChangeAspect="1"/>
          </p:cNvPicPr>
          <p:nvPr/>
        </p:nvPicPr>
        <p:blipFill>
          <a:blip r:embed="rId2"/>
          <a:stretch>
            <a:fillRect/>
          </a:stretch>
        </p:blipFill>
        <p:spPr>
          <a:xfrm>
            <a:off x="7233830" y="3875022"/>
            <a:ext cx="4578760" cy="703147"/>
          </a:xfrm>
          <a:prstGeom prst="rect">
            <a:avLst/>
          </a:prstGeom>
        </p:spPr>
      </p:pic>
      <p:grpSp>
        <p:nvGrpSpPr>
          <p:cNvPr id="94" name="组合 93">
            <a:extLst>
              <a:ext uri="{FF2B5EF4-FFF2-40B4-BE49-F238E27FC236}">
                <a16:creationId xmlns:a16="http://schemas.microsoft.com/office/drawing/2014/main" id="{1459150A-2268-4C0C-86AB-40B0D1CC569B}"/>
              </a:ext>
            </a:extLst>
          </p:cNvPr>
          <p:cNvGrpSpPr/>
          <p:nvPr/>
        </p:nvGrpSpPr>
        <p:grpSpPr>
          <a:xfrm>
            <a:off x="8489156" y="605003"/>
            <a:ext cx="3326572" cy="2849872"/>
            <a:chOff x="3392443" y="970633"/>
            <a:chExt cx="3326572" cy="2849872"/>
          </a:xfrm>
        </p:grpSpPr>
        <p:sp>
          <p:nvSpPr>
            <p:cNvPr id="95" name="直角三角形 94">
              <a:extLst>
                <a:ext uri="{FF2B5EF4-FFF2-40B4-BE49-F238E27FC236}">
                  <a16:creationId xmlns:a16="http://schemas.microsoft.com/office/drawing/2014/main" id="{1767E323-5AF6-4641-83C3-9BA3AFFC7C9F}"/>
                </a:ext>
              </a:extLst>
            </p:cNvPr>
            <p:cNvSpPr/>
            <p:nvPr/>
          </p:nvSpPr>
          <p:spPr>
            <a:xfrm>
              <a:off x="3773424" y="1089052"/>
              <a:ext cx="2797304" cy="2443800"/>
            </a:xfrm>
            <a:prstGeom prst="r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a:extLst>
                <a:ext uri="{FF2B5EF4-FFF2-40B4-BE49-F238E27FC236}">
                  <a16:creationId xmlns:a16="http://schemas.microsoft.com/office/drawing/2014/main" id="{AE06FCAE-3B7C-401E-9CC5-6F7B2710DD03}"/>
                </a:ext>
              </a:extLst>
            </p:cNvPr>
            <p:cNvSpPr txBox="1"/>
            <p:nvPr/>
          </p:nvSpPr>
          <p:spPr>
            <a:xfrm>
              <a:off x="3461132" y="970633"/>
              <a:ext cx="348172" cy="276999"/>
            </a:xfrm>
            <a:prstGeom prst="rect">
              <a:avLst/>
            </a:prstGeom>
            <a:noFill/>
          </p:spPr>
          <p:txBody>
            <a:bodyPr wrap="none" rtlCol="0">
              <a:spAutoFit/>
            </a:bodyPr>
            <a:lstStyle/>
            <a:p>
              <a:r>
                <a:rPr lang="en-US" altLang="zh-CN" sz="1200" dirty="0"/>
                <a:t>24</a:t>
              </a:r>
              <a:endParaRPr lang="zh-CN" altLang="en-US" sz="1200" dirty="0"/>
            </a:p>
          </p:txBody>
        </p:sp>
        <p:sp>
          <p:nvSpPr>
            <p:cNvPr id="97" name="文本框 96">
              <a:extLst>
                <a:ext uri="{FF2B5EF4-FFF2-40B4-BE49-F238E27FC236}">
                  <a16:creationId xmlns:a16="http://schemas.microsoft.com/office/drawing/2014/main" id="{B28C064C-6B7C-498E-B59A-8CB1D2ABB75E}"/>
                </a:ext>
              </a:extLst>
            </p:cNvPr>
            <p:cNvSpPr txBox="1"/>
            <p:nvPr/>
          </p:nvSpPr>
          <p:spPr>
            <a:xfrm>
              <a:off x="6370843" y="3543506"/>
              <a:ext cx="348172" cy="276999"/>
            </a:xfrm>
            <a:prstGeom prst="rect">
              <a:avLst/>
            </a:prstGeom>
            <a:noFill/>
          </p:spPr>
          <p:txBody>
            <a:bodyPr wrap="none" rtlCol="0">
              <a:spAutoFit/>
            </a:bodyPr>
            <a:lstStyle/>
            <a:p>
              <a:r>
                <a:rPr lang="en-US" altLang="zh-CN" sz="1200" dirty="0"/>
                <a:t>24</a:t>
              </a:r>
              <a:endParaRPr lang="zh-CN" altLang="en-US" sz="1200" dirty="0"/>
            </a:p>
          </p:txBody>
        </p:sp>
        <p:cxnSp>
          <p:nvCxnSpPr>
            <p:cNvPr id="98" name="直接连接符 97">
              <a:extLst>
                <a:ext uri="{FF2B5EF4-FFF2-40B4-BE49-F238E27FC236}">
                  <a16:creationId xmlns:a16="http://schemas.microsoft.com/office/drawing/2014/main" id="{B2221130-80BB-457F-9AB9-D9CFEE87302C}"/>
                </a:ext>
              </a:extLst>
            </p:cNvPr>
            <p:cNvCxnSpPr/>
            <p:nvPr/>
          </p:nvCxnSpPr>
          <p:spPr>
            <a:xfrm>
              <a:off x="3773424" y="1988105"/>
              <a:ext cx="1025280" cy="0"/>
            </a:xfrm>
            <a:prstGeom prst="line">
              <a:avLst/>
            </a:prstGeom>
          </p:spPr>
          <p:style>
            <a:lnRef idx="1">
              <a:schemeClr val="accent1"/>
            </a:lnRef>
            <a:fillRef idx="0">
              <a:schemeClr val="accent1"/>
            </a:fillRef>
            <a:effectRef idx="0">
              <a:schemeClr val="accent1"/>
            </a:effectRef>
            <a:fontRef idx="minor">
              <a:schemeClr val="tx1"/>
            </a:fontRef>
          </p:style>
        </p:cxnSp>
        <p:sp>
          <p:nvSpPr>
            <p:cNvPr id="99" name="文本框 98">
              <a:extLst>
                <a:ext uri="{FF2B5EF4-FFF2-40B4-BE49-F238E27FC236}">
                  <a16:creationId xmlns:a16="http://schemas.microsoft.com/office/drawing/2014/main" id="{848376B6-B759-4678-B796-7040ADABE15D}"/>
                </a:ext>
              </a:extLst>
            </p:cNvPr>
            <p:cNvSpPr txBox="1"/>
            <p:nvPr/>
          </p:nvSpPr>
          <p:spPr>
            <a:xfrm>
              <a:off x="3392443" y="1849605"/>
              <a:ext cx="348172" cy="276999"/>
            </a:xfrm>
            <a:prstGeom prst="rect">
              <a:avLst/>
            </a:prstGeom>
            <a:noFill/>
          </p:spPr>
          <p:txBody>
            <a:bodyPr wrap="none" rtlCol="0">
              <a:spAutoFit/>
            </a:bodyPr>
            <a:lstStyle/>
            <a:p>
              <a:r>
                <a:rPr lang="en-US" altLang="zh-CN" sz="1200" dirty="0"/>
                <a:t>19</a:t>
              </a:r>
              <a:endParaRPr lang="zh-CN" altLang="en-US" sz="1200" dirty="0"/>
            </a:p>
          </p:txBody>
        </p:sp>
        <p:cxnSp>
          <p:nvCxnSpPr>
            <p:cNvPr id="100" name="直接连接符 99">
              <a:extLst>
                <a:ext uri="{FF2B5EF4-FFF2-40B4-BE49-F238E27FC236}">
                  <a16:creationId xmlns:a16="http://schemas.microsoft.com/office/drawing/2014/main" id="{5C68BBAF-3CCB-4BD0-8E65-663DC2B18E25}"/>
                </a:ext>
              </a:extLst>
            </p:cNvPr>
            <p:cNvCxnSpPr/>
            <p:nvPr/>
          </p:nvCxnSpPr>
          <p:spPr>
            <a:xfrm>
              <a:off x="4798704" y="1988104"/>
              <a:ext cx="0" cy="154474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01" name="直角三角形 100">
              <a:extLst>
                <a:ext uri="{FF2B5EF4-FFF2-40B4-BE49-F238E27FC236}">
                  <a16:creationId xmlns:a16="http://schemas.microsoft.com/office/drawing/2014/main" id="{42D4D8CD-4558-433A-BFE5-B9079270C825}"/>
                </a:ext>
              </a:extLst>
            </p:cNvPr>
            <p:cNvSpPr/>
            <p:nvPr/>
          </p:nvSpPr>
          <p:spPr>
            <a:xfrm>
              <a:off x="3781891" y="1099218"/>
              <a:ext cx="1006644" cy="888886"/>
            </a:xfrm>
            <a:prstGeom prst="rtTriangle">
              <a:avLst/>
            </a:prstGeom>
            <a:solidFill>
              <a:srgbClr val="FF0000">
                <a:alpha val="9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A4</a:t>
              </a:r>
              <a:endParaRPr lang="zh-CN" altLang="en-US" sz="1200" dirty="0">
                <a:solidFill>
                  <a:schemeClr val="tx1"/>
                </a:solidFill>
              </a:endParaRPr>
            </a:p>
          </p:txBody>
        </p:sp>
        <p:sp>
          <p:nvSpPr>
            <p:cNvPr id="102" name="文本框 101">
              <a:extLst>
                <a:ext uri="{FF2B5EF4-FFF2-40B4-BE49-F238E27FC236}">
                  <a16:creationId xmlns:a16="http://schemas.microsoft.com/office/drawing/2014/main" id="{7AD43D9A-1C8C-439B-8F85-ED6FE041D443}"/>
                </a:ext>
              </a:extLst>
            </p:cNvPr>
            <p:cNvSpPr txBox="1"/>
            <p:nvPr/>
          </p:nvSpPr>
          <p:spPr>
            <a:xfrm>
              <a:off x="4654359" y="3523541"/>
              <a:ext cx="266420" cy="276999"/>
            </a:xfrm>
            <a:prstGeom prst="rect">
              <a:avLst/>
            </a:prstGeom>
            <a:noFill/>
          </p:spPr>
          <p:txBody>
            <a:bodyPr wrap="none" rtlCol="0">
              <a:spAutoFit/>
            </a:bodyPr>
            <a:lstStyle/>
            <a:p>
              <a:r>
                <a:rPr lang="en-US" altLang="zh-CN" sz="1200" dirty="0"/>
                <a:t>6</a:t>
              </a:r>
              <a:endParaRPr lang="zh-CN" altLang="en-US" sz="1200" dirty="0"/>
            </a:p>
          </p:txBody>
        </p:sp>
        <p:sp>
          <p:nvSpPr>
            <p:cNvPr id="103" name="文本框 102">
              <a:extLst>
                <a:ext uri="{FF2B5EF4-FFF2-40B4-BE49-F238E27FC236}">
                  <a16:creationId xmlns:a16="http://schemas.microsoft.com/office/drawing/2014/main" id="{379A093A-C245-4ED5-8605-5C785F84B1B1}"/>
                </a:ext>
              </a:extLst>
            </p:cNvPr>
            <p:cNvSpPr txBox="1"/>
            <p:nvPr/>
          </p:nvSpPr>
          <p:spPr>
            <a:xfrm>
              <a:off x="3663998" y="3519465"/>
              <a:ext cx="266420" cy="276999"/>
            </a:xfrm>
            <a:prstGeom prst="rect">
              <a:avLst/>
            </a:prstGeom>
            <a:noFill/>
          </p:spPr>
          <p:txBody>
            <a:bodyPr wrap="none" rtlCol="0">
              <a:spAutoFit/>
            </a:bodyPr>
            <a:lstStyle/>
            <a:p>
              <a:r>
                <a:rPr lang="en-US" altLang="zh-CN" sz="1200" dirty="0"/>
                <a:t>0</a:t>
              </a:r>
              <a:endParaRPr lang="zh-CN" altLang="en-US" sz="1200" dirty="0"/>
            </a:p>
          </p:txBody>
        </p:sp>
      </p:grpSp>
      <p:sp>
        <p:nvSpPr>
          <p:cNvPr id="8" name="Rectangle 3">
            <a:extLst>
              <a:ext uri="{FF2B5EF4-FFF2-40B4-BE49-F238E27FC236}">
                <a16:creationId xmlns:a16="http://schemas.microsoft.com/office/drawing/2014/main" id="{0152AACD-76DB-4ECE-A078-9A8E33FC9319}"/>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8" name="文本框 117">
            <a:extLst>
              <a:ext uri="{FF2B5EF4-FFF2-40B4-BE49-F238E27FC236}">
                <a16:creationId xmlns:a16="http://schemas.microsoft.com/office/drawing/2014/main" id="{BB943DF4-1660-44DA-8A99-39CFB8EEF3D2}"/>
              </a:ext>
            </a:extLst>
          </p:cNvPr>
          <p:cNvSpPr txBox="1"/>
          <p:nvPr/>
        </p:nvSpPr>
        <p:spPr>
          <a:xfrm>
            <a:off x="8329668" y="3465529"/>
            <a:ext cx="3337773" cy="369332"/>
          </a:xfrm>
          <a:prstGeom prst="rect">
            <a:avLst/>
          </a:prstGeom>
          <a:noFill/>
        </p:spPr>
        <p:txBody>
          <a:bodyPr wrap="none" rtlCol="0">
            <a:spAutoFit/>
          </a:bodyPr>
          <a:lstStyle/>
          <a:p>
            <a:r>
              <a:rPr lang="en-US" altLang="zh-CN" dirty="0"/>
              <a:t>Regions divided in Spec for PC3</a:t>
            </a:r>
            <a:endParaRPr lang="zh-CN" altLang="en-US" dirty="0"/>
          </a:p>
        </p:txBody>
      </p:sp>
      <p:graphicFrame>
        <p:nvGraphicFramePr>
          <p:cNvPr id="120" name="表格 119">
            <a:extLst>
              <a:ext uri="{FF2B5EF4-FFF2-40B4-BE49-F238E27FC236}">
                <a16:creationId xmlns:a16="http://schemas.microsoft.com/office/drawing/2014/main" id="{28C63000-72B6-4DB4-8CCD-87942D7EFD3D}"/>
              </a:ext>
            </a:extLst>
          </p:cNvPr>
          <p:cNvGraphicFramePr>
            <a:graphicFrameLocks noGrp="1"/>
          </p:cNvGraphicFramePr>
          <p:nvPr>
            <p:extLst>
              <p:ext uri="{D42A27DB-BD31-4B8C-83A1-F6EECF244321}">
                <p14:modId xmlns:p14="http://schemas.microsoft.com/office/powerpoint/2010/main" val="2143563177"/>
              </p:ext>
            </p:extLst>
          </p:nvPr>
        </p:nvGraphicFramePr>
        <p:xfrm>
          <a:off x="6675747" y="4828061"/>
          <a:ext cx="5516253" cy="1803795"/>
        </p:xfrm>
        <a:graphic>
          <a:graphicData uri="http://schemas.openxmlformats.org/drawingml/2006/table">
            <a:tbl>
              <a:tblPr firstRow="1" bandRow="1">
                <a:tableStyleId>{5C22544A-7EE6-4342-B048-85BDC9FD1C3A}</a:tableStyleId>
              </a:tblPr>
              <a:tblGrid>
                <a:gridCol w="568452">
                  <a:extLst>
                    <a:ext uri="{9D8B030D-6E8A-4147-A177-3AD203B41FA5}">
                      <a16:colId xmlns:a16="http://schemas.microsoft.com/office/drawing/2014/main" val="2499830342"/>
                    </a:ext>
                  </a:extLst>
                </a:gridCol>
                <a:gridCol w="633966">
                  <a:extLst>
                    <a:ext uri="{9D8B030D-6E8A-4147-A177-3AD203B41FA5}">
                      <a16:colId xmlns:a16="http://schemas.microsoft.com/office/drawing/2014/main" val="2678701518"/>
                    </a:ext>
                  </a:extLst>
                </a:gridCol>
                <a:gridCol w="357801">
                  <a:extLst>
                    <a:ext uri="{9D8B030D-6E8A-4147-A177-3AD203B41FA5}">
                      <a16:colId xmlns:a16="http://schemas.microsoft.com/office/drawing/2014/main" val="2822274664"/>
                    </a:ext>
                  </a:extLst>
                </a:gridCol>
                <a:gridCol w="292379">
                  <a:extLst>
                    <a:ext uri="{9D8B030D-6E8A-4147-A177-3AD203B41FA5}">
                      <a16:colId xmlns:a16="http://schemas.microsoft.com/office/drawing/2014/main" val="460828064"/>
                    </a:ext>
                  </a:extLst>
                </a:gridCol>
                <a:gridCol w="291850">
                  <a:extLst>
                    <a:ext uri="{9D8B030D-6E8A-4147-A177-3AD203B41FA5}">
                      <a16:colId xmlns:a16="http://schemas.microsoft.com/office/drawing/2014/main" val="709989665"/>
                    </a:ext>
                  </a:extLst>
                </a:gridCol>
                <a:gridCol w="292379">
                  <a:extLst>
                    <a:ext uri="{9D8B030D-6E8A-4147-A177-3AD203B41FA5}">
                      <a16:colId xmlns:a16="http://schemas.microsoft.com/office/drawing/2014/main" val="126549461"/>
                    </a:ext>
                  </a:extLst>
                </a:gridCol>
                <a:gridCol w="273446">
                  <a:extLst>
                    <a:ext uri="{9D8B030D-6E8A-4147-A177-3AD203B41FA5}">
                      <a16:colId xmlns:a16="http://schemas.microsoft.com/office/drawing/2014/main" val="2890647020"/>
                    </a:ext>
                  </a:extLst>
                </a:gridCol>
                <a:gridCol w="310783">
                  <a:extLst>
                    <a:ext uri="{9D8B030D-6E8A-4147-A177-3AD203B41FA5}">
                      <a16:colId xmlns:a16="http://schemas.microsoft.com/office/drawing/2014/main" val="3002258904"/>
                    </a:ext>
                  </a:extLst>
                </a:gridCol>
                <a:gridCol w="326558">
                  <a:extLst>
                    <a:ext uri="{9D8B030D-6E8A-4147-A177-3AD203B41FA5}">
                      <a16:colId xmlns:a16="http://schemas.microsoft.com/office/drawing/2014/main" val="3112857939"/>
                    </a:ext>
                  </a:extLst>
                </a:gridCol>
                <a:gridCol w="282911">
                  <a:extLst>
                    <a:ext uri="{9D8B030D-6E8A-4147-A177-3AD203B41FA5}">
                      <a16:colId xmlns:a16="http://schemas.microsoft.com/office/drawing/2014/main" val="3866266192"/>
                    </a:ext>
                  </a:extLst>
                </a:gridCol>
                <a:gridCol w="312886">
                  <a:extLst>
                    <a:ext uri="{9D8B030D-6E8A-4147-A177-3AD203B41FA5}">
                      <a16:colId xmlns:a16="http://schemas.microsoft.com/office/drawing/2014/main" val="452259567"/>
                    </a:ext>
                  </a:extLst>
                </a:gridCol>
                <a:gridCol w="297636">
                  <a:extLst>
                    <a:ext uri="{9D8B030D-6E8A-4147-A177-3AD203B41FA5}">
                      <a16:colId xmlns:a16="http://schemas.microsoft.com/office/drawing/2014/main" val="1975035890"/>
                    </a:ext>
                  </a:extLst>
                </a:gridCol>
                <a:gridCol w="205610">
                  <a:extLst>
                    <a:ext uri="{9D8B030D-6E8A-4147-A177-3AD203B41FA5}">
                      <a16:colId xmlns:a16="http://schemas.microsoft.com/office/drawing/2014/main" val="4200239264"/>
                    </a:ext>
                  </a:extLst>
                </a:gridCol>
                <a:gridCol w="284489">
                  <a:extLst>
                    <a:ext uri="{9D8B030D-6E8A-4147-A177-3AD203B41FA5}">
                      <a16:colId xmlns:a16="http://schemas.microsoft.com/office/drawing/2014/main" val="1316214422"/>
                    </a:ext>
                  </a:extLst>
                </a:gridCol>
                <a:gridCol w="258196">
                  <a:extLst>
                    <a:ext uri="{9D8B030D-6E8A-4147-A177-3AD203B41FA5}">
                      <a16:colId xmlns:a16="http://schemas.microsoft.com/office/drawing/2014/main" val="1540329635"/>
                    </a:ext>
                  </a:extLst>
                </a:gridCol>
                <a:gridCol w="259775">
                  <a:extLst>
                    <a:ext uri="{9D8B030D-6E8A-4147-A177-3AD203B41FA5}">
                      <a16:colId xmlns:a16="http://schemas.microsoft.com/office/drawing/2014/main" val="507648367"/>
                    </a:ext>
                  </a:extLst>
                </a:gridCol>
                <a:gridCol w="267136">
                  <a:extLst>
                    <a:ext uri="{9D8B030D-6E8A-4147-A177-3AD203B41FA5}">
                      <a16:colId xmlns:a16="http://schemas.microsoft.com/office/drawing/2014/main" val="1770121584"/>
                    </a:ext>
                  </a:extLst>
                </a:gridCol>
              </a:tblGrid>
              <a:tr h="406756">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Modulation/ Waveform</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gridSpan="2">
                  <a:txBody>
                    <a:bodyPr/>
                    <a:lstStyle/>
                    <a:p>
                      <a:pPr algn="ctr" hangingPunct="0"/>
                      <a:r>
                        <a:rPr lang="en-GB" sz="900" kern="100">
                          <a:effectLst/>
                        </a:rPr>
                        <a:t>A1</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zh-CN" altLang="en-US"/>
                    </a:p>
                  </a:txBody>
                  <a:tcPr/>
                </a:tc>
                <a:tc gridSpan="2">
                  <a:txBody>
                    <a:bodyPr/>
                    <a:lstStyle/>
                    <a:p>
                      <a:pPr algn="ctr" hangingPunct="0"/>
                      <a:r>
                        <a:rPr lang="en-GB" sz="900" kern="100">
                          <a:effectLst/>
                        </a:rPr>
                        <a:t>A2</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dirty="0">
                          <a:effectLst/>
                        </a:rPr>
                        <a:t>A3</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A4</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a:effectLst/>
                        </a:rPr>
                        <a:t>A5</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a:effectLst/>
                        </a:rPr>
                        <a:t>A6</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A7</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419718907"/>
                  </a:ext>
                </a:extLst>
              </a:tr>
              <a:tr h="278463">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zh-CN" altLang="en-US"/>
                    </a:p>
                  </a:txBody>
                  <a:tcP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Outer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Outer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2619480107"/>
                  </a:ext>
                </a:extLst>
              </a:tr>
              <a:tr h="278463">
                <a:tc>
                  <a:txBody>
                    <a:bodyPr/>
                    <a:lstStyle/>
                    <a:p>
                      <a:pPr algn="ctr" hangingPunct="0"/>
                      <a:r>
                        <a:rPr lang="en-GB" sz="900" kern="100">
                          <a:effectLst/>
                        </a:rPr>
                        <a:t>PC3 in Spec</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2">
                  <a:txBody>
                    <a:bodyPr/>
                    <a:lstStyle/>
                    <a:p>
                      <a:pPr algn="ctr" hangingPunct="0"/>
                      <a:r>
                        <a:rPr lang="en-GB" sz="900" kern="100">
                          <a:effectLst/>
                        </a:rPr>
                        <a:t>≤ 13</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 6.5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 4</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 8.5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a:effectLst/>
                        </a:rPr>
                        <a:t>≤ 19</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a:effectLst/>
                        </a:rPr>
                        <a:t>≤ 12</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 5.5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618878128"/>
                  </a:ext>
                </a:extLst>
              </a:tr>
              <a:tr h="278463">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CBW(MHz)</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20M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20M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401461846"/>
                  </a:ext>
                </a:extLst>
              </a:tr>
              <a:tr h="278463">
                <a:tc>
                  <a:txBody>
                    <a:bodyPr/>
                    <a:lstStyle/>
                    <a:p>
                      <a:pPr algn="ctr" hangingPunct="0"/>
                      <a:r>
                        <a:rPr lang="en-GB" sz="900" kern="100">
                          <a:effectLst/>
                        </a:rPr>
                        <a:t>PC3 from OPPO</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10.5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6</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3</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3.5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6</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277793431"/>
                  </a:ext>
                </a:extLst>
              </a:tr>
              <a:tr h="278463">
                <a:tc>
                  <a:txBody>
                    <a:bodyPr/>
                    <a:lstStyle/>
                    <a:p>
                      <a:pPr algn="ctr" hangingPunct="0"/>
                      <a:r>
                        <a:rPr lang="en-GB" sz="900" kern="100">
                          <a:effectLst/>
                        </a:rPr>
                        <a:t>PC2 from OPPO</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11</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7</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4.5 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7 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effectLst/>
                        </a:rPr>
                        <a:t> </a:t>
                      </a:r>
                      <a:endParaRPr lang="zh-CN" sz="9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257410137"/>
                  </a:ext>
                </a:extLst>
              </a:tr>
            </a:tbl>
          </a:graphicData>
        </a:graphic>
      </p:graphicFrame>
      <p:grpSp>
        <p:nvGrpSpPr>
          <p:cNvPr id="53" name="组合 52">
            <a:extLst>
              <a:ext uri="{FF2B5EF4-FFF2-40B4-BE49-F238E27FC236}">
                <a16:creationId xmlns:a16="http://schemas.microsoft.com/office/drawing/2014/main" id="{5BC6F474-E02A-4693-9D2D-C57A5F2F7E01}"/>
              </a:ext>
            </a:extLst>
          </p:cNvPr>
          <p:cNvGrpSpPr/>
          <p:nvPr/>
        </p:nvGrpSpPr>
        <p:grpSpPr>
          <a:xfrm>
            <a:off x="673726" y="1202177"/>
            <a:ext cx="2813398" cy="2393498"/>
            <a:chOff x="673726" y="1202177"/>
            <a:chExt cx="2813398" cy="2393498"/>
          </a:xfrm>
        </p:grpSpPr>
        <p:grpSp>
          <p:nvGrpSpPr>
            <p:cNvPr id="37" name="组合 36">
              <a:extLst>
                <a:ext uri="{FF2B5EF4-FFF2-40B4-BE49-F238E27FC236}">
                  <a16:creationId xmlns:a16="http://schemas.microsoft.com/office/drawing/2014/main" id="{ECA4D03D-DA42-4A7A-8C34-22EFB03CA708}"/>
                </a:ext>
              </a:extLst>
            </p:cNvPr>
            <p:cNvGrpSpPr/>
            <p:nvPr/>
          </p:nvGrpSpPr>
          <p:grpSpPr>
            <a:xfrm>
              <a:off x="673726" y="1202177"/>
              <a:ext cx="2813398" cy="2393498"/>
              <a:chOff x="673726" y="1202177"/>
              <a:chExt cx="2813398" cy="2393498"/>
            </a:xfrm>
          </p:grpSpPr>
          <p:pic>
            <p:nvPicPr>
              <p:cNvPr id="105" name="图片 104">
                <a:extLst>
                  <a:ext uri="{FF2B5EF4-FFF2-40B4-BE49-F238E27FC236}">
                    <a16:creationId xmlns:a16="http://schemas.microsoft.com/office/drawing/2014/main" id="{4B5DAE42-3A71-488C-BCD8-BFFFA0967716}"/>
                  </a:ext>
                </a:extLst>
              </p:cNvPr>
              <p:cNvPicPr/>
              <p:nvPr/>
            </p:nvPicPr>
            <p:blipFill>
              <a:blip r:embed="rId3"/>
              <a:stretch>
                <a:fillRect/>
              </a:stretch>
            </p:blipFill>
            <p:spPr>
              <a:xfrm>
                <a:off x="673726" y="1202177"/>
                <a:ext cx="2813398" cy="2393498"/>
              </a:xfrm>
              <a:prstGeom prst="rect">
                <a:avLst/>
              </a:prstGeom>
            </p:spPr>
          </p:pic>
          <p:sp>
            <p:nvSpPr>
              <p:cNvPr id="13" name="文本框 12">
                <a:extLst>
                  <a:ext uri="{FF2B5EF4-FFF2-40B4-BE49-F238E27FC236}">
                    <a16:creationId xmlns:a16="http://schemas.microsoft.com/office/drawing/2014/main" id="{F0E4D4CD-3C2A-4DD6-A8A9-1E5FA40CA637}"/>
                  </a:ext>
                </a:extLst>
              </p:cNvPr>
              <p:cNvSpPr txBox="1"/>
              <p:nvPr/>
            </p:nvSpPr>
            <p:spPr>
              <a:xfrm>
                <a:off x="870554" y="1472455"/>
                <a:ext cx="468398" cy="369332"/>
              </a:xfrm>
              <a:prstGeom prst="rect">
                <a:avLst/>
              </a:prstGeom>
              <a:noFill/>
            </p:spPr>
            <p:txBody>
              <a:bodyPr wrap="none" rtlCol="0">
                <a:spAutoFit/>
              </a:bodyPr>
              <a:lstStyle/>
              <a:p>
                <a:r>
                  <a:rPr lang="en-US" altLang="zh-CN" b="1" dirty="0">
                    <a:solidFill>
                      <a:srgbClr val="FF0000"/>
                    </a:solidFill>
                  </a:rPr>
                  <a:t>A4</a:t>
                </a:r>
                <a:endParaRPr lang="zh-CN" altLang="en-US" b="1" dirty="0">
                  <a:solidFill>
                    <a:srgbClr val="FF0000"/>
                  </a:solidFill>
                </a:endParaRPr>
              </a:p>
            </p:txBody>
          </p:sp>
          <p:sp>
            <p:nvSpPr>
              <p:cNvPr id="36" name="任意多边形: 形状 35">
                <a:extLst>
                  <a:ext uri="{FF2B5EF4-FFF2-40B4-BE49-F238E27FC236}">
                    <a16:creationId xmlns:a16="http://schemas.microsoft.com/office/drawing/2014/main" id="{17A60E86-BB5A-4ECF-BF46-D8367734C982}"/>
                  </a:ext>
                </a:extLst>
              </p:cNvPr>
              <p:cNvSpPr/>
              <p:nvPr/>
            </p:nvSpPr>
            <p:spPr>
              <a:xfrm>
                <a:off x="932688" y="1325880"/>
                <a:ext cx="530352" cy="502920"/>
              </a:xfrm>
              <a:custGeom>
                <a:avLst/>
                <a:gdLst>
                  <a:gd name="connsiteX0" fmla="*/ 0 w 530352"/>
                  <a:gd name="connsiteY0" fmla="*/ 0 h 502920"/>
                  <a:gd name="connsiteX1" fmla="*/ 9144 w 530352"/>
                  <a:gd name="connsiteY1" fmla="*/ 493776 h 502920"/>
                  <a:gd name="connsiteX2" fmla="*/ 530352 w 530352"/>
                  <a:gd name="connsiteY2" fmla="*/ 502920 h 502920"/>
                  <a:gd name="connsiteX3" fmla="*/ 0 w 530352"/>
                  <a:gd name="connsiteY3" fmla="*/ 0 h 502920"/>
                </a:gdLst>
                <a:ahLst/>
                <a:cxnLst>
                  <a:cxn ang="0">
                    <a:pos x="connsiteX0" y="connsiteY0"/>
                  </a:cxn>
                  <a:cxn ang="0">
                    <a:pos x="connsiteX1" y="connsiteY1"/>
                  </a:cxn>
                  <a:cxn ang="0">
                    <a:pos x="connsiteX2" y="connsiteY2"/>
                  </a:cxn>
                  <a:cxn ang="0">
                    <a:pos x="connsiteX3" y="connsiteY3"/>
                  </a:cxn>
                </a:cxnLst>
                <a:rect l="l" t="t" r="r" b="b"/>
                <a:pathLst>
                  <a:path w="530352" h="502920">
                    <a:moveTo>
                      <a:pt x="0" y="0"/>
                    </a:moveTo>
                    <a:lnTo>
                      <a:pt x="9144" y="493776"/>
                    </a:lnTo>
                    <a:lnTo>
                      <a:pt x="530352" y="502920"/>
                    </a:lnTo>
                    <a:lnTo>
                      <a:pt x="0" y="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文本框 121">
              <a:extLst>
                <a:ext uri="{FF2B5EF4-FFF2-40B4-BE49-F238E27FC236}">
                  <a16:creationId xmlns:a16="http://schemas.microsoft.com/office/drawing/2014/main" id="{26110109-727A-4438-B507-C831D27255EA}"/>
                </a:ext>
              </a:extLst>
            </p:cNvPr>
            <p:cNvSpPr txBox="1"/>
            <p:nvPr/>
          </p:nvSpPr>
          <p:spPr>
            <a:xfrm>
              <a:off x="2299056" y="1446489"/>
              <a:ext cx="654346" cy="369332"/>
            </a:xfrm>
            <a:prstGeom prst="rect">
              <a:avLst/>
            </a:prstGeom>
            <a:noFill/>
          </p:spPr>
          <p:txBody>
            <a:bodyPr wrap="none" rtlCol="0">
              <a:spAutoFit/>
            </a:bodyPr>
            <a:lstStyle/>
            <a:p>
              <a:r>
                <a:rPr lang="en-US" altLang="zh-CN" b="1" dirty="0">
                  <a:solidFill>
                    <a:srgbClr val="FF0000"/>
                  </a:solidFill>
                </a:rPr>
                <a:t>PC2 </a:t>
              </a:r>
              <a:endParaRPr lang="zh-CN" altLang="en-US" b="1" dirty="0">
                <a:solidFill>
                  <a:srgbClr val="FF0000"/>
                </a:solidFill>
              </a:endParaRPr>
            </a:p>
          </p:txBody>
        </p:sp>
      </p:grpSp>
      <p:grpSp>
        <p:nvGrpSpPr>
          <p:cNvPr id="55" name="组合 54">
            <a:extLst>
              <a:ext uri="{FF2B5EF4-FFF2-40B4-BE49-F238E27FC236}">
                <a16:creationId xmlns:a16="http://schemas.microsoft.com/office/drawing/2014/main" id="{0F045231-3C06-487B-B31A-47C23F498BE9}"/>
              </a:ext>
            </a:extLst>
          </p:cNvPr>
          <p:cNvGrpSpPr/>
          <p:nvPr/>
        </p:nvGrpSpPr>
        <p:grpSpPr>
          <a:xfrm>
            <a:off x="545804" y="4025816"/>
            <a:ext cx="2941320" cy="2606040"/>
            <a:chOff x="545804" y="4025816"/>
            <a:chExt cx="2941320" cy="2606040"/>
          </a:xfrm>
        </p:grpSpPr>
        <p:pic>
          <p:nvPicPr>
            <p:cNvPr id="111" name="图片 110">
              <a:extLst>
                <a:ext uri="{FF2B5EF4-FFF2-40B4-BE49-F238E27FC236}">
                  <a16:creationId xmlns:a16="http://schemas.microsoft.com/office/drawing/2014/main" id="{00C8AC38-E5A1-4BC7-915C-7BE9B795DFFF}"/>
                </a:ext>
              </a:extLst>
            </p:cNvPr>
            <p:cNvPicPr/>
            <p:nvPr/>
          </p:nvPicPr>
          <p:blipFill>
            <a:blip r:embed="rId4"/>
            <a:stretch>
              <a:fillRect/>
            </a:stretch>
          </p:blipFill>
          <p:spPr>
            <a:xfrm>
              <a:off x="545804" y="4025816"/>
              <a:ext cx="2941320" cy="2606040"/>
            </a:xfrm>
            <a:prstGeom prst="rect">
              <a:avLst/>
            </a:prstGeom>
          </p:spPr>
        </p:pic>
        <p:sp>
          <p:nvSpPr>
            <p:cNvPr id="112" name="文本框 111">
              <a:extLst>
                <a:ext uri="{FF2B5EF4-FFF2-40B4-BE49-F238E27FC236}">
                  <a16:creationId xmlns:a16="http://schemas.microsoft.com/office/drawing/2014/main" id="{BC9B83BF-7191-403C-85F0-02FF525FBEF6}"/>
                </a:ext>
              </a:extLst>
            </p:cNvPr>
            <p:cNvSpPr txBox="1"/>
            <p:nvPr/>
          </p:nvSpPr>
          <p:spPr>
            <a:xfrm>
              <a:off x="808420" y="4333808"/>
              <a:ext cx="468398" cy="369332"/>
            </a:xfrm>
            <a:prstGeom prst="rect">
              <a:avLst/>
            </a:prstGeom>
            <a:noFill/>
          </p:spPr>
          <p:txBody>
            <a:bodyPr wrap="none" rtlCol="0">
              <a:spAutoFit/>
            </a:bodyPr>
            <a:lstStyle/>
            <a:p>
              <a:r>
                <a:rPr lang="en-US" altLang="zh-CN" b="1" dirty="0">
                  <a:solidFill>
                    <a:srgbClr val="FF0000"/>
                  </a:solidFill>
                </a:rPr>
                <a:t>A4</a:t>
              </a:r>
              <a:endParaRPr lang="zh-CN" altLang="en-US" b="1" dirty="0">
                <a:solidFill>
                  <a:srgbClr val="FF0000"/>
                </a:solidFill>
              </a:endParaRPr>
            </a:p>
          </p:txBody>
        </p:sp>
        <p:sp>
          <p:nvSpPr>
            <p:cNvPr id="113" name="任意多边形: 形状 112">
              <a:extLst>
                <a:ext uri="{FF2B5EF4-FFF2-40B4-BE49-F238E27FC236}">
                  <a16:creationId xmlns:a16="http://schemas.microsoft.com/office/drawing/2014/main" id="{1C724927-220C-4511-8FD1-B73CA96844A9}"/>
                </a:ext>
              </a:extLst>
            </p:cNvPr>
            <p:cNvSpPr/>
            <p:nvPr/>
          </p:nvSpPr>
          <p:spPr>
            <a:xfrm>
              <a:off x="870554" y="4187233"/>
              <a:ext cx="530352" cy="502920"/>
            </a:xfrm>
            <a:custGeom>
              <a:avLst/>
              <a:gdLst>
                <a:gd name="connsiteX0" fmla="*/ 0 w 530352"/>
                <a:gd name="connsiteY0" fmla="*/ 0 h 502920"/>
                <a:gd name="connsiteX1" fmla="*/ 9144 w 530352"/>
                <a:gd name="connsiteY1" fmla="*/ 493776 h 502920"/>
                <a:gd name="connsiteX2" fmla="*/ 530352 w 530352"/>
                <a:gd name="connsiteY2" fmla="*/ 502920 h 502920"/>
                <a:gd name="connsiteX3" fmla="*/ 0 w 530352"/>
                <a:gd name="connsiteY3" fmla="*/ 0 h 502920"/>
              </a:gdLst>
              <a:ahLst/>
              <a:cxnLst>
                <a:cxn ang="0">
                  <a:pos x="connsiteX0" y="connsiteY0"/>
                </a:cxn>
                <a:cxn ang="0">
                  <a:pos x="connsiteX1" y="connsiteY1"/>
                </a:cxn>
                <a:cxn ang="0">
                  <a:pos x="connsiteX2" y="connsiteY2"/>
                </a:cxn>
                <a:cxn ang="0">
                  <a:pos x="connsiteX3" y="connsiteY3"/>
                </a:cxn>
              </a:cxnLst>
              <a:rect l="l" t="t" r="r" b="b"/>
              <a:pathLst>
                <a:path w="530352" h="502920">
                  <a:moveTo>
                    <a:pt x="0" y="0"/>
                  </a:moveTo>
                  <a:lnTo>
                    <a:pt x="9144" y="493776"/>
                  </a:lnTo>
                  <a:lnTo>
                    <a:pt x="530352" y="502920"/>
                  </a:lnTo>
                  <a:lnTo>
                    <a:pt x="0" y="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文本框 122">
              <a:extLst>
                <a:ext uri="{FF2B5EF4-FFF2-40B4-BE49-F238E27FC236}">
                  <a16:creationId xmlns:a16="http://schemas.microsoft.com/office/drawing/2014/main" id="{8E2B8FDE-7C35-4029-9947-6CCFE4E5A698}"/>
                </a:ext>
              </a:extLst>
            </p:cNvPr>
            <p:cNvSpPr txBox="1"/>
            <p:nvPr/>
          </p:nvSpPr>
          <p:spPr>
            <a:xfrm>
              <a:off x="2348300" y="4481948"/>
              <a:ext cx="654346" cy="369332"/>
            </a:xfrm>
            <a:prstGeom prst="rect">
              <a:avLst/>
            </a:prstGeom>
            <a:noFill/>
          </p:spPr>
          <p:txBody>
            <a:bodyPr wrap="none" rtlCol="0">
              <a:spAutoFit/>
            </a:bodyPr>
            <a:lstStyle/>
            <a:p>
              <a:r>
                <a:rPr lang="en-US" altLang="zh-CN" b="1" dirty="0">
                  <a:solidFill>
                    <a:srgbClr val="FF0000"/>
                  </a:solidFill>
                </a:rPr>
                <a:t>PC3 </a:t>
              </a:r>
              <a:endParaRPr lang="zh-CN" altLang="en-US" b="1" dirty="0">
                <a:solidFill>
                  <a:srgbClr val="FF0000"/>
                </a:solidFill>
              </a:endParaRPr>
            </a:p>
          </p:txBody>
        </p:sp>
      </p:grpSp>
      <p:grpSp>
        <p:nvGrpSpPr>
          <p:cNvPr id="54" name="组合 53">
            <a:extLst>
              <a:ext uri="{FF2B5EF4-FFF2-40B4-BE49-F238E27FC236}">
                <a16:creationId xmlns:a16="http://schemas.microsoft.com/office/drawing/2014/main" id="{F9E5E87C-82FB-4A3A-B3B8-054EBD0B6B94}"/>
              </a:ext>
            </a:extLst>
          </p:cNvPr>
          <p:cNvGrpSpPr/>
          <p:nvPr/>
        </p:nvGrpSpPr>
        <p:grpSpPr>
          <a:xfrm>
            <a:off x="3671665" y="1188775"/>
            <a:ext cx="2813398" cy="2443799"/>
            <a:chOff x="3726529" y="1188775"/>
            <a:chExt cx="2813398" cy="2443799"/>
          </a:xfrm>
        </p:grpSpPr>
        <p:grpSp>
          <p:nvGrpSpPr>
            <p:cNvPr id="38" name="组合 37">
              <a:extLst>
                <a:ext uri="{FF2B5EF4-FFF2-40B4-BE49-F238E27FC236}">
                  <a16:creationId xmlns:a16="http://schemas.microsoft.com/office/drawing/2014/main" id="{8DFDA5AB-6C46-4965-A96E-9CCA23314159}"/>
                </a:ext>
              </a:extLst>
            </p:cNvPr>
            <p:cNvGrpSpPr/>
            <p:nvPr/>
          </p:nvGrpSpPr>
          <p:grpSpPr>
            <a:xfrm>
              <a:off x="3726529" y="1188775"/>
              <a:ext cx="2813398" cy="2443799"/>
              <a:chOff x="4256881" y="1188775"/>
              <a:chExt cx="2813398" cy="2443799"/>
            </a:xfrm>
          </p:grpSpPr>
          <p:pic>
            <p:nvPicPr>
              <p:cNvPr id="106" name="图片 105">
                <a:extLst>
                  <a:ext uri="{FF2B5EF4-FFF2-40B4-BE49-F238E27FC236}">
                    <a16:creationId xmlns:a16="http://schemas.microsoft.com/office/drawing/2014/main" id="{444A5617-2166-47CF-9887-8624904178BA}"/>
                  </a:ext>
                </a:extLst>
              </p:cNvPr>
              <p:cNvPicPr/>
              <p:nvPr/>
            </p:nvPicPr>
            <p:blipFill>
              <a:blip r:embed="rId5"/>
              <a:stretch>
                <a:fillRect/>
              </a:stretch>
            </p:blipFill>
            <p:spPr>
              <a:xfrm>
                <a:off x="4256881" y="1188775"/>
                <a:ext cx="2813398" cy="2443799"/>
              </a:xfrm>
              <a:prstGeom prst="rect">
                <a:avLst/>
              </a:prstGeom>
            </p:spPr>
          </p:pic>
          <p:sp>
            <p:nvSpPr>
              <p:cNvPr id="109" name="文本框 108">
                <a:extLst>
                  <a:ext uri="{FF2B5EF4-FFF2-40B4-BE49-F238E27FC236}">
                    <a16:creationId xmlns:a16="http://schemas.microsoft.com/office/drawing/2014/main" id="{62F606CB-9A93-40D4-B1A5-12F9DCA5AF39}"/>
                  </a:ext>
                </a:extLst>
              </p:cNvPr>
              <p:cNvSpPr txBox="1"/>
              <p:nvPr/>
            </p:nvSpPr>
            <p:spPr>
              <a:xfrm>
                <a:off x="4458663" y="1525466"/>
                <a:ext cx="468398" cy="369332"/>
              </a:xfrm>
              <a:prstGeom prst="rect">
                <a:avLst/>
              </a:prstGeom>
              <a:noFill/>
            </p:spPr>
            <p:txBody>
              <a:bodyPr wrap="none" rtlCol="0">
                <a:spAutoFit/>
              </a:bodyPr>
              <a:lstStyle/>
              <a:p>
                <a:r>
                  <a:rPr lang="en-US" altLang="zh-CN" b="1" dirty="0">
                    <a:solidFill>
                      <a:srgbClr val="FF0000"/>
                    </a:solidFill>
                  </a:rPr>
                  <a:t>A4</a:t>
                </a:r>
                <a:endParaRPr lang="zh-CN" altLang="en-US" b="1" dirty="0">
                  <a:solidFill>
                    <a:srgbClr val="FF0000"/>
                  </a:solidFill>
                </a:endParaRPr>
              </a:p>
            </p:txBody>
          </p:sp>
          <p:sp>
            <p:nvSpPr>
              <p:cNvPr id="110" name="任意多边形: 形状 109">
                <a:extLst>
                  <a:ext uri="{FF2B5EF4-FFF2-40B4-BE49-F238E27FC236}">
                    <a16:creationId xmlns:a16="http://schemas.microsoft.com/office/drawing/2014/main" id="{B7796D7B-4EFA-4CE6-9BA5-C83F9FDE6EB2}"/>
                  </a:ext>
                </a:extLst>
              </p:cNvPr>
              <p:cNvSpPr/>
              <p:nvPr/>
            </p:nvSpPr>
            <p:spPr>
              <a:xfrm>
                <a:off x="4520797" y="1351459"/>
                <a:ext cx="530352" cy="502920"/>
              </a:xfrm>
              <a:custGeom>
                <a:avLst/>
                <a:gdLst>
                  <a:gd name="connsiteX0" fmla="*/ 0 w 530352"/>
                  <a:gd name="connsiteY0" fmla="*/ 0 h 502920"/>
                  <a:gd name="connsiteX1" fmla="*/ 9144 w 530352"/>
                  <a:gd name="connsiteY1" fmla="*/ 493776 h 502920"/>
                  <a:gd name="connsiteX2" fmla="*/ 530352 w 530352"/>
                  <a:gd name="connsiteY2" fmla="*/ 502920 h 502920"/>
                  <a:gd name="connsiteX3" fmla="*/ 0 w 530352"/>
                  <a:gd name="connsiteY3" fmla="*/ 0 h 502920"/>
                </a:gdLst>
                <a:ahLst/>
                <a:cxnLst>
                  <a:cxn ang="0">
                    <a:pos x="connsiteX0" y="connsiteY0"/>
                  </a:cxn>
                  <a:cxn ang="0">
                    <a:pos x="connsiteX1" y="connsiteY1"/>
                  </a:cxn>
                  <a:cxn ang="0">
                    <a:pos x="connsiteX2" y="connsiteY2"/>
                  </a:cxn>
                  <a:cxn ang="0">
                    <a:pos x="connsiteX3" y="connsiteY3"/>
                  </a:cxn>
                </a:cxnLst>
                <a:rect l="l" t="t" r="r" b="b"/>
                <a:pathLst>
                  <a:path w="530352" h="502920">
                    <a:moveTo>
                      <a:pt x="0" y="0"/>
                    </a:moveTo>
                    <a:lnTo>
                      <a:pt x="9144" y="493776"/>
                    </a:lnTo>
                    <a:lnTo>
                      <a:pt x="530352" y="502920"/>
                    </a:lnTo>
                    <a:lnTo>
                      <a:pt x="0" y="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文本框 123">
              <a:extLst>
                <a:ext uri="{FF2B5EF4-FFF2-40B4-BE49-F238E27FC236}">
                  <a16:creationId xmlns:a16="http://schemas.microsoft.com/office/drawing/2014/main" id="{9EC6498F-372C-4F16-A18D-C294AA3E753D}"/>
                </a:ext>
              </a:extLst>
            </p:cNvPr>
            <p:cNvSpPr txBox="1"/>
            <p:nvPr/>
          </p:nvSpPr>
          <p:spPr>
            <a:xfrm>
              <a:off x="5307636" y="1446489"/>
              <a:ext cx="654346" cy="369332"/>
            </a:xfrm>
            <a:prstGeom prst="rect">
              <a:avLst/>
            </a:prstGeom>
            <a:noFill/>
          </p:spPr>
          <p:txBody>
            <a:bodyPr wrap="none" rtlCol="0">
              <a:spAutoFit/>
            </a:bodyPr>
            <a:lstStyle/>
            <a:p>
              <a:r>
                <a:rPr lang="en-US" altLang="zh-CN" b="1" dirty="0">
                  <a:solidFill>
                    <a:srgbClr val="FF0000"/>
                  </a:solidFill>
                </a:rPr>
                <a:t>PC2 </a:t>
              </a:r>
              <a:endParaRPr lang="zh-CN" altLang="en-US" b="1" dirty="0">
                <a:solidFill>
                  <a:srgbClr val="FF0000"/>
                </a:solidFill>
              </a:endParaRPr>
            </a:p>
          </p:txBody>
        </p:sp>
      </p:grpSp>
      <p:grpSp>
        <p:nvGrpSpPr>
          <p:cNvPr id="58" name="组合 57">
            <a:extLst>
              <a:ext uri="{FF2B5EF4-FFF2-40B4-BE49-F238E27FC236}">
                <a16:creationId xmlns:a16="http://schemas.microsoft.com/office/drawing/2014/main" id="{14AE987C-CB97-4B3C-BAF4-7C70FEBDED9B}"/>
              </a:ext>
            </a:extLst>
          </p:cNvPr>
          <p:cNvGrpSpPr/>
          <p:nvPr/>
        </p:nvGrpSpPr>
        <p:grpSpPr>
          <a:xfrm>
            <a:off x="3545007" y="4033211"/>
            <a:ext cx="2994920" cy="2598645"/>
            <a:chOff x="3545007" y="4033211"/>
            <a:chExt cx="2994920" cy="2598645"/>
          </a:xfrm>
        </p:grpSpPr>
        <p:grpSp>
          <p:nvGrpSpPr>
            <p:cNvPr id="49" name="组合 48">
              <a:extLst>
                <a:ext uri="{FF2B5EF4-FFF2-40B4-BE49-F238E27FC236}">
                  <a16:creationId xmlns:a16="http://schemas.microsoft.com/office/drawing/2014/main" id="{ACC20903-9D01-4912-81DF-DFA2D4E80FE6}"/>
                </a:ext>
              </a:extLst>
            </p:cNvPr>
            <p:cNvGrpSpPr/>
            <p:nvPr/>
          </p:nvGrpSpPr>
          <p:grpSpPr>
            <a:xfrm>
              <a:off x="3545007" y="4033211"/>
              <a:ext cx="2994920" cy="2598645"/>
              <a:chOff x="3545007" y="4033211"/>
              <a:chExt cx="2994920" cy="2598645"/>
            </a:xfrm>
          </p:grpSpPr>
          <p:pic>
            <p:nvPicPr>
              <p:cNvPr id="40" name="图片 39">
                <a:extLst>
                  <a:ext uri="{FF2B5EF4-FFF2-40B4-BE49-F238E27FC236}">
                    <a16:creationId xmlns:a16="http://schemas.microsoft.com/office/drawing/2014/main" id="{B9BA7091-76D4-41F2-A4D1-0B2B31CE5D3B}"/>
                  </a:ext>
                </a:extLst>
              </p:cNvPr>
              <p:cNvPicPr>
                <a:picLocks noChangeAspect="1"/>
              </p:cNvPicPr>
              <p:nvPr/>
            </p:nvPicPr>
            <p:blipFill>
              <a:blip r:embed="rId6"/>
              <a:stretch>
                <a:fillRect/>
              </a:stretch>
            </p:blipFill>
            <p:spPr>
              <a:xfrm>
                <a:off x="3545007" y="4033211"/>
                <a:ext cx="2994920" cy="2598645"/>
              </a:xfrm>
              <a:prstGeom prst="rect">
                <a:avLst/>
              </a:prstGeom>
            </p:spPr>
          </p:pic>
          <p:sp>
            <p:nvSpPr>
              <p:cNvPr id="114" name="文本框 113">
                <a:extLst>
                  <a:ext uri="{FF2B5EF4-FFF2-40B4-BE49-F238E27FC236}">
                    <a16:creationId xmlns:a16="http://schemas.microsoft.com/office/drawing/2014/main" id="{EAC3D142-1708-48F5-B8C6-016EBD546E5B}"/>
                  </a:ext>
                </a:extLst>
              </p:cNvPr>
              <p:cNvSpPr txBox="1"/>
              <p:nvPr/>
            </p:nvSpPr>
            <p:spPr>
              <a:xfrm>
                <a:off x="3898920" y="4316928"/>
                <a:ext cx="468398" cy="369332"/>
              </a:xfrm>
              <a:prstGeom prst="rect">
                <a:avLst/>
              </a:prstGeom>
              <a:noFill/>
            </p:spPr>
            <p:txBody>
              <a:bodyPr wrap="none" rtlCol="0">
                <a:spAutoFit/>
              </a:bodyPr>
              <a:lstStyle/>
              <a:p>
                <a:r>
                  <a:rPr lang="en-US" altLang="zh-CN" b="1" dirty="0">
                    <a:solidFill>
                      <a:srgbClr val="FF0000"/>
                    </a:solidFill>
                  </a:rPr>
                  <a:t>A4</a:t>
                </a:r>
                <a:endParaRPr lang="zh-CN" altLang="en-US" b="1" dirty="0">
                  <a:solidFill>
                    <a:srgbClr val="FF0000"/>
                  </a:solidFill>
                </a:endParaRPr>
              </a:p>
            </p:txBody>
          </p:sp>
          <p:sp>
            <p:nvSpPr>
              <p:cNvPr id="115" name="任意多边形: 形状 114">
                <a:extLst>
                  <a:ext uri="{FF2B5EF4-FFF2-40B4-BE49-F238E27FC236}">
                    <a16:creationId xmlns:a16="http://schemas.microsoft.com/office/drawing/2014/main" id="{BFEE1765-C6AE-4B72-A291-6D03CAC40E0A}"/>
                  </a:ext>
                </a:extLst>
              </p:cNvPr>
              <p:cNvSpPr/>
              <p:nvPr/>
            </p:nvSpPr>
            <p:spPr>
              <a:xfrm>
                <a:off x="3961054" y="4170353"/>
                <a:ext cx="530352" cy="502920"/>
              </a:xfrm>
              <a:custGeom>
                <a:avLst/>
                <a:gdLst>
                  <a:gd name="connsiteX0" fmla="*/ 0 w 530352"/>
                  <a:gd name="connsiteY0" fmla="*/ 0 h 502920"/>
                  <a:gd name="connsiteX1" fmla="*/ 9144 w 530352"/>
                  <a:gd name="connsiteY1" fmla="*/ 493776 h 502920"/>
                  <a:gd name="connsiteX2" fmla="*/ 530352 w 530352"/>
                  <a:gd name="connsiteY2" fmla="*/ 502920 h 502920"/>
                  <a:gd name="connsiteX3" fmla="*/ 0 w 530352"/>
                  <a:gd name="connsiteY3" fmla="*/ 0 h 502920"/>
                </a:gdLst>
                <a:ahLst/>
                <a:cxnLst>
                  <a:cxn ang="0">
                    <a:pos x="connsiteX0" y="connsiteY0"/>
                  </a:cxn>
                  <a:cxn ang="0">
                    <a:pos x="connsiteX1" y="connsiteY1"/>
                  </a:cxn>
                  <a:cxn ang="0">
                    <a:pos x="connsiteX2" y="connsiteY2"/>
                  </a:cxn>
                  <a:cxn ang="0">
                    <a:pos x="connsiteX3" y="connsiteY3"/>
                  </a:cxn>
                </a:cxnLst>
                <a:rect l="l" t="t" r="r" b="b"/>
                <a:pathLst>
                  <a:path w="530352" h="502920">
                    <a:moveTo>
                      <a:pt x="0" y="0"/>
                    </a:moveTo>
                    <a:lnTo>
                      <a:pt x="9144" y="493776"/>
                    </a:lnTo>
                    <a:lnTo>
                      <a:pt x="530352" y="502920"/>
                    </a:lnTo>
                    <a:lnTo>
                      <a:pt x="0" y="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文本框 124">
              <a:extLst>
                <a:ext uri="{FF2B5EF4-FFF2-40B4-BE49-F238E27FC236}">
                  <a16:creationId xmlns:a16="http://schemas.microsoft.com/office/drawing/2014/main" id="{5C91D402-B47C-47C9-9ECD-A5DC18E6EFDC}"/>
                </a:ext>
              </a:extLst>
            </p:cNvPr>
            <p:cNvSpPr txBox="1"/>
            <p:nvPr/>
          </p:nvSpPr>
          <p:spPr>
            <a:xfrm>
              <a:off x="5356880" y="4481948"/>
              <a:ext cx="654346" cy="369332"/>
            </a:xfrm>
            <a:prstGeom prst="rect">
              <a:avLst/>
            </a:prstGeom>
            <a:noFill/>
          </p:spPr>
          <p:txBody>
            <a:bodyPr wrap="none" rtlCol="0">
              <a:spAutoFit/>
            </a:bodyPr>
            <a:lstStyle/>
            <a:p>
              <a:r>
                <a:rPr lang="en-US" altLang="zh-CN" b="1" dirty="0">
                  <a:solidFill>
                    <a:srgbClr val="FF0000"/>
                  </a:solidFill>
                </a:rPr>
                <a:t>PC3 </a:t>
              </a:r>
              <a:endParaRPr lang="zh-CN" altLang="en-US" b="1" dirty="0">
                <a:solidFill>
                  <a:srgbClr val="FF0000"/>
                </a:solidFill>
              </a:endParaRPr>
            </a:p>
          </p:txBody>
        </p:sp>
      </p:grpSp>
      <p:sp>
        <p:nvSpPr>
          <p:cNvPr id="41" name="文本框 40">
            <a:extLst>
              <a:ext uri="{FF2B5EF4-FFF2-40B4-BE49-F238E27FC236}">
                <a16:creationId xmlns:a16="http://schemas.microsoft.com/office/drawing/2014/main" id="{E43A1422-2B65-4439-A101-380315BDF5D2}"/>
              </a:ext>
            </a:extLst>
          </p:cNvPr>
          <p:cNvSpPr txBox="1"/>
          <p:nvPr/>
        </p:nvSpPr>
        <p:spPr>
          <a:xfrm>
            <a:off x="6547197" y="1405716"/>
            <a:ext cx="1909150" cy="923330"/>
          </a:xfrm>
          <a:prstGeom prst="rect">
            <a:avLst/>
          </a:prstGeom>
          <a:noFill/>
        </p:spPr>
        <p:txBody>
          <a:bodyPr wrap="square" rtlCol="0">
            <a:spAutoFit/>
          </a:bodyPr>
          <a:lstStyle/>
          <a:p>
            <a:r>
              <a:rPr lang="en-US" altLang="zh-CN" dirty="0">
                <a:solidFill>
                  <a:srgbClr val="FF0000"/>
                </a:solidFill>
              </a:rPr>
              <a:t>The region of A4 is extended for PC2</a:t>
            </a:r>
            <a:endParaRPr lang="zh-CN" altLang="en-US" dirty="0">
              <a:solidFill>
                <a:srgbClr val="FF0000"/>
              </a:solidFill>
            </a:endParaRPr>
          </a:p>
        </p:txBody>
      </p:sp>
    </p:spTree>
    <p:extLst>
      <p:ext uri="{BB962C8B-B14F-4D97-AF65-F5344CB8AC3E}">
        <p14:creationId xmlns:p14="http://schemas.microsoft.com/office/powerpoint/2010/main" val="5051098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0B4F20-DE86-468F-88A1-9A007F0ACC0C}"/>
              </a:ext>
            </a:extLst>
          </p:cNvPr>
          <p:cNvSpPr>
            <a:spLocks noGrp="1"/>
          </p:cNvSpPr>
          <p:nvPr>
            <p:ph type="title"/>
          </p:nvPr>
        </p:nvSpPr>
        <p:spPr>
          <a:xfrm>
            <a:off x="676575" y="75813"/>
            <a:ext cx="10515600" cy="868691"/>
          </a:xfrm>
        </p:spPr>
        <p:txBody>
          <a:bodyPr/>
          <a:lstStyle/>
          <a:p>
            <a:r>
              <a:rPr lang="en-US" altLang="zh-CN" dirty="0"/>
              <a:t>PC2 NS_24 5MHz-1992.5MHz</a:t>
            </a:r>
            <a:endParaRPr lang="zh-CN" altLang="en-US" dirty="0"/>
          </a:p>
        </p:txBody>
      </p:sp>
      <p:pic>
        <p:nvPicPr>
          <p:cNvPr id="48" name="图片 47">
            <a:extLst>
              <a:ext uri="{FF2B5EF4-FFF2-40B4-BE49-F238E27FC236}">
                <a16:creationId xmlns:a16="http://schemas.microsoft.com/office/drawing/2014/main" id="{9BBAED2B-C407-4029-9316-2EF48F168404}"/>
              </a:ext>
            </a:extLst>
          </p:cNvPr>
          <p:cNvPicPr>
            <a:picLocks noChangeAspect="1"/>
          </p:cNvPicPr>
          <p:nvPr/>
        </p:nvPicPr>
        <p:blipFill>
          <a:blip r:embed="rId2"/>
          <a:stretch>
            <a:fillRect/>
          </a:stretch>
        </p:blipFill>
        <p:spPr>
          <a:xfrm>
            <a:off x="7410605" y="3448499"/>
            <a:ext cx="4578760" cy="703147"/>
          </a:xfrm>
          <a:prstGeom prst="rect">
            <a:avLst/>
          </a:prstGeom>
        </p:spPr>
      </p:pic>
      <p:grpSp>
        <p:nvGrpSpPr>
          <p:cNvPr id="94" name="组合 93">
            <a:extLst>
              <a:ext uri="{FF2B5EF4-FFF2-40B4-BE49-F238E27FC236}">
                <a16:creationId xmlns:a16="http://schemas.microsoft.com/office/drawing/2014/main" id="{1459150A-2268-4C0C-86AB-40B0D1CC569B}"/>
              </a:ext>
            </a:extLst>
          </p:cNvPr>
          <p:cNvGrpSpPr/>
          <p:nvPr/>
        </p:nvGrpSpPr>
        <p:grpSpPr>
          <a:xfrm>
            <a:off x="8339989" y="254270"/>
            <a:ext cx="3326572" cy="2849872"/>
            <a:chOff x="3392443" y="970633"/>
            <a:chExt cx="3326572" cy="2849872"/>
          </a:xfrm>
        </p:grpSpPr>
        <p:sp>
          <p:nvSpPr>
            <p:cNvPr id="95" name="直角三角形 94">
              <a:extLst>
                <a:ext uri="{FF2B5EF4-FFF2-40B4-BE49-F238E27FC236}">
                  <a16:creationId xmlns:a16="http://schemas.microsoft.com/office/drawing/2014/main" id="{1767E323-5AF6-4641-83C3-9BA3AFFC7C9F}"/>
                </a:ext>
              </a:extLst>
            </p:cNvPr>
            <p:cNvSpPr/>
            <p:nvPr/>
          </p:nvSpPr>
          <p:spPr>
            <a:xfrm>
              <a:off x="3773424" y="1089052"/>
              <a:ext cx="2797304" cy="2443800"/>
            </a:xfrm>
            <a:prstGeom prst="r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a:extLst>
                <a:ext uri="{FF2B5EF4-FFF2-40B4-BE49-F238E27FC236}">
                  <a16:creationId xmlns:a16="http://schemas.microsoft.com/office/drawing/2014/main" id="{AE06FCAE-3B7C-401E-9CC5-6F7B2710DD03}"/>
                </a:ext>
              </a:extLst>
            </p:cNvPr>
            <p:cNvSpPr txBox="1"/>
            <p:nvPr/>
          </p:nvSpPr>
          <p:spPr>
            <a:xfrm>
              <a:off x="3461132" y="970633"/>
              <a:ext cx="348172" cy="276999"/>
            </a:xfrm>
            <a:prstGeom prst="rect">
              <a:avLst/>
            </a:prstGeom>
            <a:noFill/>
          </p:spPr>
          <p:txBody>
            <a:bodyPr wrap="none" rtlCol="0">
              <a:spAutoFit/>
            </a:bodyPr>
            <a:lstStyle/>
            <a:p>
              <a:r>
                <a:rPr lang="en-US" altLang="zh-CN" sz="1200" dirty="0"/>
                <a:t>24</a:t>
              </a:r>
              <a:endParaRPr lang="zh-CN" altLang="en-US" sz="1200" dirty="0"/>
            </a:p>
          </p:txBody>
        </p:sp>
        <p:sp>
          <p:nvSpPr>
            <p:cNvPr id="97" name="文本框 96">
              <a:extLst>
                <a:ext uri="{FF2B5EF4-FFF2-40B4-BE49-F238E27FC236}">
                  <a16:creationId xmlns:a16="http://schemas.microsoft.com/office/drawing/2014/main" id="{B28C064C-6B7C-498E-B59A-8CB1D2ABB75E}"/>
                </a:ext>
              </a:extLst>
            </p:cNvPr>
            <p:cNvSpPr txBox="1"/>
            <p:nvPr/>
          </p:nvSpPr>
          <p:spPr>
            <a:xfrm>
              <a:off x="6370843" y="3543506"/>
              <a:ext cx="348172" cy="276999"/>
            </a:xfrm>
            <a:prstGeom prst="rect">
              <a:avLst/>
            </a:prstGeom>
            <a:noFill/>
          </p:spPr>
          <p:txBody>
            <a:bodyPr wrap="none" rtlCol="0">
              <a:spAutoFit/>
            </a:bodyPr>
            <a:lstStyle/>
            <a:p>
              <a:r>
                <a:rPr lang="en-US" altLang="zh-CN" sz="1200" dirty="0"/>
                <a:t>24</a:t>
              </a:r>
              <a:endParaRPr lang="zh-CN" altLang="en-US" sz="1200" dirty="0"/>
            </a:p>
          </p:txBody>
        </p:sp>
        <p:cxnSp>
          <p:nvCxnSpPr>
            <p:cNvPr id="98" name="直接连接符 97">
              <a:extLst>
                <a:ext uri="{FF2B5EF4-FFF2-40B4-BE49-F238E27FC236}">
                  <a16:creationId xmlns:a16="http://schemas.microsoft.com/office/drawing/2014/main" id="{B2221130-80BB-457F-9AB9-D9CFEE87302C}"/>
                </a:ext>
              </a:extLst>
            </p:cNvPr>
            <p:cNvCxnSpPr/>
            <p:nvPr/>
          </p:nvCxnSpPr>
          <p:spPr>
            <a:xfrm>
              <a:off x="3773424" y="1988105"/>
              <a:ext cx="1025280" cy="0"/>
            </a:xfrm>
            <a:prstGeom prst="line">
              <a:avLst/>
            </a:prstGeom>
          </p:spPr>
          <p:style>
            <a:lnRef idx="1">
              <a:schemeClr val="accent1"/>
            </a:lnRef>
            <a:fillRef idx="0">
              <a:schemeClr val="accent1"/>
            </a:fillRef>
            <a:effectRef idx="0">
              <a:schemeClr val="accent1"/>
            </a:effectRef>
            <a:fontRef idx="minor">
              <a:schemeClr val="tx1"/>
            </a:fontRef>
          </p:style>
        </p:cxnSp>
        <p:sp>
          <p:nvSpPr>
            <p:cNvPr id="99" name="文本框 98">
              <a:extLst>
                <a:ext uri="{FF2B5EF4-FFF2-40B4-BE49-F238E27FC236}">
                  <a16:creationId xmlns:a16="http://schemas.microsoft.com/office/drawing/2014/main" id="{848376B6-B759-4678-B796-7040ADABE15D}"/>
                </a:ext>
              </a:extLst>
            </p:cNvPr>
            <p:cNvSpPr txBox="1"/>
            <p:nvPr/>
          </p:nvSpPr>
          <p:spPr>
            <a:xfrm>
              <a:off x="3392443" y="1849605"/>
              <a:ext cx="348172" cy="276999"/>
            </a:xfrm>
            <a:prstGeom prst="rect">
              <a:avLst/>
            </a:prstGeom>
            <a:noFill/>
          </p:spPr>
          <p:txBody>
            <a:bodyPr wrap="none" rtlCol="0">
              <a:spAutoFit/>
            </a:bodyPr>
            <a:lstStyle/>
            <a:p>
              <a:r>
                <a:rPr lang="en-US" altLang="zh-CN" sz="1200" dirty="0"/>
                <a:t>19</a:t>
              </a:r>
              <a:endParaRPr lang="zh-CN" altLang="en-US" sz="1200" dirty="0"/>
            </a:p>
          </p:txBody>
        </p:sp>
        <p:cxnSp>
          <p:nvCxnSpPr>
            <p:cNvPr id="100" name="直接连接符 99">
              <a:extLst>
                <a:ext uri="{FF2B5EF4-FFF2-40B4-BE49-F238E27FC236}">
                  <a16:creationId xmlns:a16="http://schemas.microsoft.com/office/drawing/2014/main" id="{5C68BBAF-3CCB-4BD0-8E65-663DC2B18E25}"/>
                </a:ext>
              </a:extLst>
            </p:cNvPr>
            <p:cNvCxnSpPr/>
            <p:nvPr/>
          </p:nvCxnSpPr>
          <p:spPr>
            <a:xfrm>
              <a:off x="4798704" y="1988104"/>
              <a:ext cx="0" cy="154474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01" name="直角三角形 100">
              <a:extLst>
                <a:ext uri="{FF2B5EF4-FFF2-40B4-BE49-F238E27FC236}">
                  <a16:creationId xmlns:a16="http://schemas.microsoft.com/office/drawing/2014/main" id="{42D4D8CD-4558-433A-BFE5-B9079270C825}"/>
                </a:ext>
              </a:extLst>
            </p:cNvPr>
            <p:cNvSpPr/>
            <p:nvPr/>
          </p:nvSpPr>
          <p:spPr>
            <a:xfrm>
              <a:off x="3781891" y="1099218"/>
              <a:ext cx="1006644" cy="888886"/>
            </a:xfrm>
            <a:prstGeom prst="rtTriangle">
              <a:avLst/>
            </a:prstGeom>
            <a:solidFill>
              <a:srgbClr val="FF0000">
                <a:alpha val="9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A7</a:t>
              </a:r>
              <a:endParaRPr lang="zh-CN" altLang="en-US" sz="1200" dirty="0">
                <a:solidFill>
                  <a:schemeClr val="tx1"/>
                </a:solidFill>
              </a:endParaRPr>
            </a:p>
          </p:txBody>
        </p:sp>
        <p:sp>
          <p:nvSpPr>
            <p:cNvPr id="102" name="文本框 101">
              <a:extLst>
                <a:ext uri="{FF2B5EF4-FFF2-40B4-BE49-F238E27FC236}">
                  <a16:creationId xmlns:a16="http://schemas.microsoft.com/office/drawing/2014/main" id="{7AD43D9A-1C8C-439B-8F85-ED6FE041D443}"/>
                </a:ext>
              </a:extLst>
            </p:cNvPr>
            <p:cNvSpPr txBox="1"/>
            <p:nvPr/>
          </p:nvSpPr>
          <p:spPr>
            <a:xfrm>
              <a:off x="4654359" y="3523541"/>
              <a:ext cx="266420" cy="276999"/>
            </a:xfrm>
            <a:prstGeom prst="rect">
              <a:avLst/>
            </a:prstGeom>
            <a:noFill/>
          </p:spPr>
          <p:txBody>
            <a:bodyPr wrap="none" rtlCol="0">
              <a:spAutoFit/>
            </a:bodyPr>
            <a:lstStyle/>
            <a:p>
              <a:r>
                <a:rPr lang="en-US" altLang="zh-CN" sz="1200" dirty="0"/>
                <a:t>6</a:t>
              </a:r>
              <a:endParaRPr lang="zh-CN" altLang="en-US" sz="1200" dirty="0"/>
            </a:p>
          </p:txBody>
        </p:sp>
        <p:sp>
          <p:nvSpPr>
            <p:cNvPr id="103" name="文本框 102">
              <a:extLst>
                <a:ext uri="{FF2B5EF4-FFF2-40B4-BE49-F238E27FC236}">
                  <a16:creationId xmlns:a16="http://schemas.microsoft.com/office/drawing/2014/main" id="{379A093A-C245-4ED5-8605-5C785F84B1B1}"/>
                </a:ext>
              </a:extLst>
            </p:cNvPr>
            <p:cNvSpPr txBox="1"/>
            <p:nvPr/>
          </p:nvSpPr>
          <p:spPr>
            <a:xfrm>
              <a:off x="3663998" y="3519465"/>
              <a:ext cx="266420" cy="276999"/>
            </a:xfrm>
            <a:prstGeom prst="rect">
              <a:avLst/>
            </a:prstGeom>
            <a:noFill/>
          </p:spPr>
          <p:txBody>
            <a:bodyPr wrap="none" rtlCol="0">
              <a:spAutoFit/>
            </a:bodyPr>
            <a:lstStyle/>
            <a:p>
              <a:r>
                <a:rPr lang="en-US" altLang="zh-CN" sz="1200" dirty="0"/>
                <a:t>0</a:t>
              </a:r>
              <a:endParaRPr lang="zh-CN" altLang="en-US" sz="1200" dirty="0"/>
            </a:p>
          </p:txBody>
        </p:sp>
      </p:grpSp>
      <p:sp>
        <p:nvSpPr>
          <p:cNvPr id="28" name="文本框 27">
            <a:extLst>
              <a:ext uri="{FF2B5EF4-FFF2-40B4-BE49-F238E27FC236}">
                <a16:creationId xmlns:a16="http://schemas.microsoft.com/office/drawing/2014/main" id="{58ECAFAA-5D87-414F-9911-9B3209D350DE}"/>
              </a:ext>
            </a:extLst>
          </p:cNvPr>
          <p:cNvSpPr txBox="1"/>
          <p:nvPr/>
        </p:nvSpPr>
        <p:spPr>
          <a:xfrm>
            <a:off x="8611544" y="3065403"/>
            <a:ext cx="3337773" cy="369332"/>
          </a:xfrm>
          <a:prstGeom prst="rect">
            <a:avLst/>
          </a:prstGeom>
          <a:noFill/>
        </p:spPr>
        <p:txBody>
          <a:bodyPr wrap="none" rtlCol="0">
            <a:spAutoFit/>
          </a:bodyPr>
          <a:lstStyle/>
          <a:p>
            <a:r>
              <a:rPr lang="en-US" altLang="zh-CN" dirty="0"/>
              <a:t>Regions divided in Spec for PC3</a:t>
            </a:r>
            <a:endParaRPr lang="zh-CN" altLang="en-US" dirty="0"/>
          </a:p>
        </p:txBody>
      </p:sp>
      <p:graphicFrame>
        <p:nvGraphicFramePr>
          <p:cNvPr id="30" name="表格 29">
            <a:extLst>
              <a:ext uri="{FF2B5EF4-FFF2-40B4-BE49-F238E27FC236}">
                <a16:creationId xmlns:a16="http://schemas.microsoft.com/office/drawing/2014/main" id="{8073EA80-0789-4FB7-BE9B-9EC35E58D9DB}"/>
              </a:ext>
            </a:extLst>
          </p:cNvPr>
          <p:cNvGraphicFramePr>
            <a:graphicFrameLocks noGrp="1"/>
          </p:cNvGraphicFramePr>
          <p:nvPr>
            <p:extLst>
              <p:ext uri="{D42A27DB-BD31-4B8C-83A1-F6EECF244321}">
                <p14:modId xmlns:p14="http://schemas.microsoft.com/office/powerpoint/2010/main" val="4212378920"/>
              </p:ext>
            </p:extLst>
          </p:nvPr>
        </p:nvGraphicFramePr>
        <p:xfrm>
          <a:off x="6786431" y="4275978"/>
          <a:ext cx="5516253" cy="1803795"/>
        </p:xfrm>
        <a:graphic>
          <a:graphicData uri="http://schemas.openxmlformats.org/drawingml/2006/table">
            <a:tbl>
              <a:tblPr firstRow="1" bandRow="1">
                <a:tableStyleId>{5C22544A-7EE6-4342-B048-85BDC9FD1C3A}</a:tableStyleId>
              </a:tblPr>
              <a:tblGrid>
                <a:gridCol w="568452">
                  <a:extLst>
                    <a:ext uri="{9D8B030D-6E8A-4147-A177-3AD203B41FA5}">
                      <a16:colId xmlns:a16="http://schemas.microsoft.com/office/drawing/2014/main" val="2499830342"/>
                    </a:ext>
                  </a:extLst>
                </a:gridCol>
                <a:gridCol w="633966">
                  <a:extLst>
                    <a:ext uri="{9D8B030D-6E8A-4147-A177-3AD203B41FA5}">
                      <a16:colId xmlns:a16="http://schemas.microsoft.com/office/drawing/2014/main" val="2678701518"/>
                    </a:ext>
                  </a:extLst>
                </a:gridCol>
                <a:gridCol w="357801">
                  <a:extLst>
                    <a:ext uri="{9D8B030D-6E8A-4147-A177-3AD203B41FA5}">
                      <a16:colId xmlns:a16="http://schemas.microsoft.com/office/drawing/2014/main" val="2822274664"/>
                    </a:ext>
                  </a:extLst>
                </a:gridCol>
                <a:gridCol w="292379">
                  <a:extLst>
                    <a:ext uri="{9D8B030D-6E8A-4147-A177-3AD203B41FA5}">
                      <a16:colId xmlns:a16="http://schemas.microsoft.com/office/drawing/2014/main" val="460828064"/>
                    </a:ext>
                  </a:extLst>
                </a:gridCol>
                <a:gridCol w="291850">
                  <a:extLst>
                    <a:ext uri="{9D8B030D-6E8A-4147-A177-3AD203B41FA5}">
                      <a16:colId xmlns:a16="http://schemas.microsoft.com/office/drawing/2014/main" val="709989665"/>
                    </a:ext>
                  </a:extLst>
                </a:gridCol>
                <a:gridCol w="292379">
                  <a:extLst>
                    <a:ext uri="{9D8B030D-6E8A-4147-A177-3AD203B41FA5}">
                      <a16:colId xmlns:a16="http://schemas.microsoft.com/office/drawing/2014/main" val="126549461"/>
                    </a:ext>
                  </a:extLst>
                </a:gridCol>
                <a:gridCol w="273446">
                  <a:extLst>
                    <a:ext uri="{9D8B030D-6E8A-4147-A177-3AD203B41FA5}">
                      <a16:colId xmlns:a16="http://schemas.microsoft.com/office/drawing/2014/main" val="2890647020"/>
                    </a:ext>
                  </a:extLst>
                </a:gridCol>
                <a:gridCol w="310783">
                  <a:extLst>
                    <a:ext uri="{9D8B030D-6E8A-4147-A177-3AD203B41FA5}">
                      <a16:colId xmlns:a16="http://schemas.microsoft.com/office/drawing/2014/main" val="3002258904"/>
                    </a:ext>
                  </a:extLst>
                </a:gridCol>
                <a:gridCol w="326558">
                  <a:extLst>
                    <a:ext uri="{9D8B030D-6E8A-4147-A177-3AD203B41FA5}">
                      <a16:colId xmlns:a16="http://schemas.microsoft.com/office/drawing/2014/main" val="3112857939"/>
                    </a:ext>
                  </a:extLst>
                </a:gridCol>
                <a:gridCol w="282911">
                  <a:extLst>
                    <a:ext uri="{9D8B030D-6E8A-4147-A177-3AD203B41FA5}">
                      <a16:colId xmlns:a16="http://schemas.microsoft.com/office/drawing/2014/main" val="3866266192"/>
                    </a:ext>
                  </a:extLst>
                </a:gridCol>
                <a:gridCol w="312886">
                  <a:extLst>
                    <a:ext uri="{9D8B030D-6E8A-4147-A177-3AD203B41FA5}">
                      <a16:colId xmlns:a16="http://schemas.microsoft.com/office/drawing/2014/main" val="452259567"/>
                    </a:ext>
                  </a:extLst>
                </a:gridCol>
                <a:gridCol w="297636">
                  <a:extLst>
                    <a:ext uri="{9D8B030D-6E8A-4147-A177-3AD203B41FA5}">
                      <a16:colId xmlns:a16="http://schemas.microsoft.com/office/drawing/2014/main" val="1975035890"/>
                    </a:ext>
                  </a:extLst>
                </a:gridCol>
                <a:gridCol w="205610">
                  <a:extLst>
                    <a:ext uri="{9D8B030D-6E8A-4147-A177-3AD203B41FA5}">
                      <a16:colId xmlns:a16="http://schemas.microsoft.com/office/drawing/2014/main" val="4200239264"/>
                    </a:ext>
                  </a:extLst>
                </a:gridCol>
                <a:gridCol w="284489">
                  <a:extLst>
                    <a:ext uri="{9D8B030D-6E8A-4147-A177-3AD203B41FA5}">
                      <a16:colId xmlns:a16="http://schemas.microsoft.com/office/drawing/2014/main" val="1316214422"/>
                    </a:ext>
                  </a:extLst>
                </a:gridCol>
                <a:gridCol w="258196">
                  <a:extLst>
                    <a:ext uri="{9D8B030D-6E8A-4147-A177-3AD203B41FA5}">
                      <a16:colId xmlns:a16="http://schemas.microsoft.com/office/drawing/2014/main" val="1540329635"/>
                    </a:ext>
                  </a:extLst>
                </a:gridCol>
                <a:gridCol w="259775">
                  <a:extLst>
                    <a:ext uri="{9D8B030D-6E8A-4147-A177-3AD203B41FA5}">
                      <a16:colId xmlns:a16="http://schemas.microsoft.com/office/drawing/2014/main" val="507648367"/>
                    </a:ext>
                  </a:extLst>
                </a:gridCol>
                <a:gridCol w="267136">
                  <a:extLst>
                    <a:ext uri="{9D8B030D-6E8A-4147-A177-3AD203B41FA5}">
                      <a16:colId xmlns:a16="http://schemas.microsoft.com/office/drawing/2014/main" val="1770121584"/>
                    </a:ext>
                  </a:extLst>
                </a:gridCol>
              </a:tblGrid>
              <a:tr h="406756">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Modulation/ Waveform</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gridSpan="2">
                  <a:txBody>
                    <a:bodyPr/>
                    <a:lstStyle/>
                    <a:p>
                      <a:pPr algn="ctr" hangingPunct="0"/>
                      <a:r>
                        <a:rPr lang="en-GB" sz="900" kern="100">
                          <a:effectLst/>
                        </a:rPr>
                        <a:t>A1</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zh-CN" altLang="en-US"/>
                    </a:p>
                  </a:txBody>
                  <a:tcPr/>
                </a:tc>
                <a:tc gridSpan="2">
                  <a:txBody>
                    <a:bodyPr/>
                    <a:lstStyle/>
                    <a:p>
                      <a:pPr algn="ctr" hangingPunct="0"/>
                      <a:r>
                        <a:rPr lang="en-GB" sz="900" kern="100">
                          <a:effectLst/>
                        </a:rPr>
                        <a:t>A2</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dirty="0">
                          <a:effectLst/>
                        </a:rPr>
                        <a:t>A3</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A4</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a:effectLst/>
                        </a:rPr>
                        <a:t>A5</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a:effectLst/>
                        </a:rPr>
                        <a:t>A6</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A7</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419718907"/>
                  </a:ext>
                </a:extLst>
              </a:tr>
              <a:tr h="278463">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zh-CN" altLang="en-US"/>
                    </a:p>
                  </a:txBody>
                  <a:tcP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Outer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Outer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2619480107"/>
                  </a:ext>
                </a:extLst>
              </a:tr>
              <a:tr h="278463">
                <a:tc>
                  <a:txBody>
                    <a:bodyPr/>
                    <a:lstStyle/>
                    <a:p>
                      <a:pPr algn="ctr" hangingPunct="0"/>
                      <a:r>
                        <a:rPr lang="en-GB" sz="900" kern="100">
                          <a:effectLst/>
                        </a:rPr>
                        <a:t>PC3 in Spec</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2">
                  <a:txBody>
                    <a:bodyPr/>
                    <a:lstStyle/>
                    <a:p>
                      <a:pPr algn="ctr" hangingPunct="0"/>
                      <a:r>
                        <a:rPr lang="en-GB" sz="900" kern="100">
                          <a:effectLst/>
                        </a:rPr>
                        <a:t>≤ 13</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 6.5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 4</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 8.5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a:effectLst/>
                        </a:rPr>
                        <a:t>≤ 19</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a:effectLst/>
                        </a:rPr>
                        <a:t>≤ 12</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 5.5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618878128"/>
                  </a:ext>
                </a:extLst>
              </a:tr>
              <a:tr h="278463">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CBW(MHz)</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20M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20M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401461846"/>
                  </a:ext>
                </a:extLst>
              </a:tr>
              <a:tr h="278463">
                <a:tc>
                  <a:txBody>
                    <a:bodyPr/>
                    <a:lstStyle/>
                    <a:p>
                      <a:pPr algn="ctr" hangingPunct="0"/>
                      <a:r>
                        <a:rPr lang="en-GB" sz="900" kern="100">
                          <a:effectLst/>
                        </a:rPr>
                        <a:t>PC3 from OPPO</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10.5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6</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3</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3.5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6</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0 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277793431"/>
                  </a:ext>
                </a:extLst>
              </a:tr>
              <a:tr h="278463">
                <a:tc>
                  <a:txBody>
                    <a:bodyPr/>
                    <a:lstStyle/>
                    <a:p>
                      <a:pPr algn="ctr" hangingPunct="0"/>
                      <a:r>
                        <a:rPr lang="en-GB" sz="900" kern="100">
                          <a:effectLst/>
                        </a:rPr>
                        <a:t>PC2 from OPPO</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11</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7</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4.5 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7 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3.5 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257410137"/>
                  </a:ext>
                </a:extLst>
              </a:tr>
            </a:tbl>
          </a:graphicData>
        </a:graphic>
      </p:graphicFrame>
      <p:grpSp>
        <p:nvGrpSpPr>
          <p:cNvPr id="9" name="组合 8">
            <a:extLst>
              <a:ext uri="{FF2B5EF4-FFF2-40B4-BE49-F238E27FC236}">
                <a16:creationId xmlns:a16="http://schemas.microsoft.com/office/drawing/2014/main" id="{E87808EB-C8EB-4577-8A70-2ACB45BC7AB0}"/>
              </a:ext>
            </a:extLst>
          </p:cNvPr>
          <p:cNvGrpSpPr/>
          <p:nvPr/>
        </p:nvGrpSpPr>
        <p:grpSpPr>
          <a:xfrm>
            <a:off x="536665" y="933338"/>
            <a:ext cx="3259770" cy="2989437"/>
            <a:chOff x="591529" y="1015634"/>
            <a:chExt cx="3259770" cy="2989437"/>
          </a:xfrm>
        </p:grpSpPr>
        <p:grpSp>
          <p:nvGrpSpPr>
            <p:cNvPr id="3" name="组合 2">
              <a:extLst>
                <a:ext uri="{FF2B5EF4-FFF2-40B4-BE49-F238E27FC236}">
                  <a16:creationId xmlns:a16="http://schemas.microsoft.com/office/drawing/2014/main" id="{FF32297A-C24B-44BB-A7D9-E799082232DE}"/>
                </a:ext>
              </a:extLst>
            </p:cNvPr>
            <p:cNvGrpSpPr/>
            <p:nvPr/>
          </p:nvGrpSpPr>
          <p:grpSpPr>
            <a:xfrm>
              <a:off x="591529" y="1015634"/>
              <a:ext cx="3259770" cy="2989437"/>
              <a:chOff x="765265" y="1015634"/>
              <a:chExt cx="3259770" cy="2989437"/>
            </a:xfrm>
          </p:grpSpPr>
          <p:pic>
            <p:nvPicPr>
              <p:cNvPr id="15" name="图片 14">
                <a:extLst>
                  <a:ext uri="{FF2B5EF4-FFF2-40B4-BE49-F238E27FC236}">
                    <a16:creationId xmlns:a16="http://schemas.microsoft.com/office/drawing/2014/main" id="{FCE31700-1138-4275-A598-4CF4DCA0FCC5}"/>
                  </a:ext>
                </a:extLst>
              </p:cNvPr>
              <p:cNvPicPr/>
              <p:nvPr/>
            </p:nvPicPr>
            <p:blipFill>
              <a:blip r:embed="rId3"/>
              <a:stretch>
                <a:fillRect/>
              </a:stretch>
            </p:blipFill>
            <p:spPr>
              <a:xfrm>
                <a:off x="765265" y="1015634"/>
                <a:ext cx="3259770" cy="2989437"/>
              </a:xfrm>
              <a:prstGeom prst="rect">
                <a:avLst/>
              </a:prstGeom>
            </p:spPr>
          </p:pic>
          <p:sp>
            <p:nvSpPr>
              <p:cNvPr id="16" name="文本框 15">
                <a:extLst>
                  <a:ext uri="{FF2B5EF4-FFF2-40B4-BE49-F238E27FC236}">
                    <a16:creationId xmlns:a16="http://schemas.microsoft.com/office/drawing/2014/main" id="{56237FBC-38D7-498F-ACAA-4045F7ECD30B}"/>
                  </a:ext>
                </a:extLst>
              </p:cNvPr>
              <p:cNvSpPr txBox="1"/>
              <p:nvPr/>
            </p:nvSpPr>
            <p:spPr>
              <a:xfrm>
                <a:off x="1026002" y="1353583"/>
                <a:ext cx="468398" cy="369332"/>
              </a:xfrm>
              <a:prstGeom prst="rect">
                <a:avLst/>
              </a:prstGeom>
              <a:noFill/>
            </p:spPr>
            <p:txBody>
              <a:bodyPr wrap="none" rtlCol="0">
                <a:spAutoFit/>
              </a:bodyPr>
              <a:lstStyle/>
              <a:p>
                <a:r>
                  <a:rPr lang="en-US" altLang="zh-CN" b="1" dirty="0">
                    <a:solidFill>
                      <a:srgbClr val="FF0000"/>
                    </a:solidFill>
                  </a:rPr>
                  <a:t>A7</a:t>
                </a:r>
                <a:endParaRPr lang="zh-CN" altLang="en-US" b="1" dirty="0">
                  <a:solidFill>
                    <a:srgbClr val="FF0000"/>
                  </a:solidFill>
                </a:endParaRPr>
              </a:p>
            </p:txBody>
          </p:sp>
          <p:sp>
            <p:nvSpPr>
              <p:cNvPr id="17" name="任意多边形: 形状 16">
                <a:extLst>
                  <a:ext uri="{FF2B5EF4-FFF2-40B4-BE49-F238E27FC236}">
                    <a16:creationId xmlns:a16="http://schemas.microsoft.com/office/drawing/2014/main" id="{71692B27-589C-4595-9862-E6BE7EEB0381}"/>
                  </a:ext>
                </a:extLst>
              </p:cNvPr>
              <p:cNvSpPr/>
              <p:nvPr/>
            </p:nvSpPr>
            <p:spPr>
              <a:xfrm>
                <a:off x="1088136" y="1207008"/>
                <a:ext cx="530352" cy="502920"/>
              </a:xfrm>
              <a:custGeom>
                <a:avLst/>
                <a:gdLst>
                  <a:gd name="connsiteX0" fmla="*/ 0 w 530352"/>
                  <a:gd name="connsiteY0" fmla="*/ 0 h 502920"/>
                  <a:gd name="connsiteX1" fmla="*/ 9144 w 530352"/>
                  <a:gd name="connsiteY1" fmla="*/ 493776 h 502920"/>
                  <a:gd name="connsiteX2" fmla="*/ 530352 w 530352"/>
                  <a:gd name="connsiteY2" fmla="*/ 502920 h 502920"/>
                  <a:gd name="connsiteX3" fmla="*/ 0 w 530352"/>
                  <a:gd name="connsiteY3" fmla="*/ 0 h 502920"/>
                </a:gdLst>
                <a:ahLst/>
                <a:cxnLst>
                  <a:cxn ang="0">
                    <a:pos x="connsiteX0" y="connsiteY0"/>
                  </a:cxn>
                  <a:cxn ang="0">
                    <a:pos x="connsiteX1" y="connsiteY1"/>
                  </a:cxn>
                  <a:cxn ang="0">
                    <a:pos x="connsiteX2" y="connsiteY2"/>
                  </a:cxn>
                  <a:cxn ang="0">
                    <a:pos x="connsiteX3" y="connsiteY3"/>
                  </a:cxn>
                </a:cxnLst>
                <a:rect l="l" t="t" r="r" b="b"/>
                <a:pathLst>
                  <a:path w="530352" h="502920">
                    <a:moveTo>
                      <a:pt x="0" y="0"/>
                    </a:moveTo>
                    <a:lnTo>
                      <a:pt x="9144" y="493776"/>
                    </a:lnTo>
                    <a:lnTo>
                      <a:pt x="530352" y="502920"/>
                    </a:lnTo>
                    <a:lnTo>
                      <a:pt x="0" y="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a:extLst>
                <a:ext uri="{FF2B5EF4-FFF2-40B4-BE49-F238E27FC236}">
                  <a16:creationId xmlns:a16="http://schemas.microsoft.com/office/drawing/2014/main" id="{CD693423-CE85-447C-AAE5-C44C8E703274}"/>
                </a:ext>
              </a:extLst>
            </p:cNvPr>
            <p:cNvSpPr txBox="1"/>
            <p:nvPr/>
          </p:nvSpPr>
          <p:spPr>
            <a:xfrm>
              <a:off x="2299056" y="1446489"/>
              <a:ext cx="654346" cy="369332"/>
            </a:xfrm>
            <a:prstGeom prst="rect">
              <a:avLst/>
            </a:prstGeom>
            <a:noFill/>
          </p:spPr>
          <p:txBody>
            <a:bodyPr wrap="none" rtlCol="0">
              <a:spAutoFit/>
            </a:bodyPr>
            <a:lstStyle/>
            <a:p>
              <a:r>
                <a:rPr lang="en-US" altLang="zh-CN" b="1" dirty="0">
                  <a:solidFill>
                    <a:srgbClr val="FF0000"/>
                  </a:solidFill>
                </a:rPr>
                <a:t>PC2 </a:t>
              </a:r>
              <a:endParaRPr lang="zh-CN" altLang="en-US" b="1" dirty="0">
                <a:solidFill>
                  <a:srgbClr val="FF0000"/>
                </a:solidFill>
              </a:endParaRPr>
            </a:p>
          </p:txBody>
        </p:sp>
      </p:grpSp>
      <p:grpSp>
        <p:nvGrpSpPr>
          <p:cNvPr id="10" name="组合 9">
            <a:extLst>
              <a:ext uri="{FF2B5EF4-FFF2-40B4-BE49-F238E27FC236}">
                <a16:creationId xmlns:a16="http://schemas.microsoft.com/office/drawing/2014/main" id="{98C4C220-B6E8-45E4-9F22-8318C570C553}"/>
              </a:ext>
            </a:extLst>
          </p:cNvPr>
          <p:cNvGrpSpPr/>
          <p:nvPr/>
        </p:nvGrpSpPr>
        <p:grpSpPr>
          <a:xfrm>
            <a:off x="602616" y="4151646"/>
            <a:ext cx="2926428" cy="2634553"/>
            <a:chOff x="694056" y="4151646"/>
            <a:chExt cx="2926428" cy="2634553"/>
          </a:xfrm>
        </p:grpSpPr>
        <p:pic>
          <p:nvPicPr>
            <p:cNvPr id="8" name="图片 7">
              <a:extLst>
                <a:ext uri="{FF2B5EF4-FFF2-40B4-BE49-F238E27FC236}">
                  <a16:creationId xmlns:a16="http://schemas.microsoft.com/office/drawing/2014/main" id="{1E2826E4-4893-479D-B2B0-F860135040EC}"/>
                </a:ext>
              </a:extLst>
            </p:cNvPr>
            <p:cNvPicPr>
              <a:picLocks noChangeAspect="1"/>
            </p:cNvPicPr>
            <p:nvPr/>
          </p:nvPicPr>
          <p:blipFill>
            <a:blip r:embed="rId4"/>
            <a:stretch>
              <a:fillRect/>
            </a:stretch>
          </p:blipFill>
          <p:spPr>
            <a:xfrm>
              <a:off x="694056" y="4151646"/>
              <a:ext cx="2926428" cy="2634553"/>
            </a:xfrm>
            <a:prstGeom prst="rect">
              <a:avLst/>
            </a:prstGeom>
          </p:spPr>
        </p:pic>
        <p:sp>
          <p:nvSpPr>
            <p:cNvPr id="33" name="文本框 32">
              <a:extLst>
                <a:ext uri="{FF2B5EF4-FFF2-40B4-BE49-F238E27FC236}">
                  <a16:creationId xmlns:a16="http://schemas.microsoft.com/office/drawing/2014/main" id="{074763CB-517E-4625-B4FE-3F70C2ED18CB}"/>
                </a:ext>
              </a:extLst>
            </p:cNvPr>
            <p:cNvSpPr txBox="1"/>
            <p:nvPr/>
          </p:nvSpPr>
          <p:spPr>
            <a:xfrm>
              <a:off x="2348300" y="4481948"/>
              <a:ext cx="654346" cy="369332"/>
            </a:xfrm>
            <a:prstGeom prst="rect">
              <a:avLst/>
            </a:prstGeom>
            <a:noFill/>
          </p:spPr>
          <p:txBody>
            <a:bodyPr wrap="none" rtlCol="0">
              <a:spAutoFit/>
            </a:bodyPr>
            <a:lstStyle/>
            <a:p>
              <a:r>
                <a:rPr lang="en-US" altLang="zh-CN" b="1" dirty="0">
                  <a:solidFill>
                    <a:srgbClr val="FF0000"/>
                  </a:solidFill>
                </a:rPr>
                <a:t>PC3 </a:t>
              </a:r>
              <a:endParaRPr lang="zh-CN" altLang="en-US" b="1" dirty="0">
                <a:solidFill>
                  <a:srgbClr val="FF0000"/>
                </a:solidFill>
              </a:endParaRPr>
            </a:p>
          </p:txBody>
        </p:sp>
      </p:grpSp>
      <p:grpSp>
        <p:nvGrpSpPr>
          <p:cNvPr id="11" name="组合 10">
            <a:extLst>
              <a:ext uri="{FF2B5EF4-FFF2-40B4-BE49-F238E27FC236}">
                <a16:creationId xmlns:a16="http://schemas.microsoft.com/office/drawing/2014/main" id="{92CB3758-A00C-494A-99E3-7A4E14D473D4}"/>
              </a:ext>
            </a:extLst>
          </p:cNvPr>
          <p:cNvGrpSpPr/>
          <p:nvPr/>
        </p:nvGrpSpPr>
        <p:grpSpPr>
          <a:xfrm>
            <a:off x="3844117" y="951626"/>
            <a:ext cx="3162190" cy="2989438"/>
            <a:chOff x="3844117" y="951626"/>
            <a:chExt cx="3162190" cy="2989438"/>
          </a:xfrm>
        </p:grpSpPr>
        <p:grpSp>
          <p:nvGrpSpPr>
            <p:cNvPr id="4" name="组合 3">
              <a:extLst>
                <a:ext uri="{FF2B5EF4-FFF2-40B4-BE49-F238E27FC236}">
                  <a16:creationId xmlns:a16="http://schemas.microsoft.com/office/drawing/2014/main" id="{651AD973-CCDA-4636-8988-4CCCFBEE52B5}"/>
                </a:ext>
              </a:extLst>
            </p:cNvPr>
            <p:cNvGrpSpPr/>
            <p:nvPr/>
          </p:nvGrpSpPr>
          <p:grpSpPr>
            <a:xfrm>
              <a:off x="3844117" y="951626"/>
              <a:ext cx="3162190" cy="2989438"/>
              <a:chOff x="4136725" y="1024778"/>
              <a:chExt cx="3162190" cy="2989438"/>
            </a:xfrm>
          </p:grpSpPr>
          <p:pic>
            <p:nvPicPr>
              <p:cNvPr id="14" name="图片 13">
                <a:extLst>
                  <a:ext uri="{FF2B5EF4-FFF2-40B4-BE49-F238E27FC236}">
                    <a16:creationId xmlns:a16="http://schemas.microsoft.com/office/drawing/2014/main" id="{0F4FE7D2-86EF-451B-846A-9118794B0F13}"/>
                  </a:ext>
                </a:extLst>
              </p:cNvPr>
              <p:cNvPicPr/>
              <p:nvPr/>
            </p:nvPicPr>
            <p:blipFill>
              <a:blip r:embed="rId5"/>
              <a:stretch>
                <a:fillRect/>
              </a:stretch>
            </p:blipFill>
            <p:spPr>
              <a:xfrm>
                <a:off x="4136725" y="1024778"/>
                <a:ext cx="3162190" cy="2989438"/>
              </a:xfrm>
              <a:prstGeom prst="rect">
                <a:avLst/>
              </a:prstGeom>
            </p:spPr>
          </p:pic>
          <p:sp>
            <p:nvSpPr>
              <p:cNvPr id="18" name="文本框 17">
                <a:extLst>
                  <a:ext uri="{FF2B5EF4-FFF2-40B4-BE49-F238E27FC236}">
                    <a16:creationId xmlns:a16="http://schemas.microsoft.com/office/drawing/2014/main" id="{610B66E5-259A-46E3-96A1-E150F700AEDD}"/>
                  </a:ext>
                </a:extLst>
              </p:cNvPr>
              <p:cNvSpPr txBox="1"/>
              <p:nvPr/>
            </p:nvSpPr>
            <p:spPr>
              <a:xfrm>
                <a:off x="4414243" y="1384858"/>
                <a:ext cx="468398" cy="369332"/>
              </a:xfrm>
              <a:prstGeom prst="rect">
                <a:avLst/>
              </a:prstGeom>
              <a:noFill/>
            </p:spPr>
            <p:txBody>
              <a:bodyPr wrap="none" rtlCol="0">
                <a:spAutoFit/>
              </a:bodyPr>
              <a:lstStyle/>
              <a:p>
                <a:r>
                  <a:rPr lang="en-US" altLang="zh-CN" b="1" dirty="0">
                    <a:solidFill>
                      <a:srgbClr val="FF0000"/>
                    </a:solidFill>
                  </a:rPr>
                  <a:t>A7</a:t>
                </a:r>
                <a:endParaRPr lang="zh-CN" altLang="en-US" b="1" dirty="0">
                  <a:solidFill>
                    <a:srgbClr val="FF0000"/>
                  </a:solidFill>
                </a:endParaRPr>
              </a:p>
            </p:txBody>
          </p:sp>
          <p:sp>
            <p:nvSpPr>
              <p:cNvPr id="19" name="任意多边形: 形状 18">
                <a:extLst>
                  <a:ext uri="{FF2B5EF4-FFF2-40B4-BE49-F238E27FC236}">
                    <a16:creationId xmlns:a16="http://schemas.microsoft.com/office/drawing/2014/main" id="{DB7F04A7-0844-435C-98CB-611518882A2D}"/>
                  </a:ext>
                </a:extLst>
              </p:cNvPr>
              <p:cNvSpPr/>
              <p:nvPr/>
            </p:nvSpPr>
            <p:spPr>
              <a:xfrm>
                <a:off x="4485521" y="1219995"/>
                <a:ext cx="530352" cy="502920"/>
              </a:xfrm>
              <a:custGeom>
                <a:avLst/>
                <a:gdLst>
                  <a:gd name="connsiteX0" fmla="*/ 0 w 530352"/>
                  <a:gd name="connsiteY0" fmla="*/ 0 h 502920"/>
                  <a:gd name="connsiteX1" fmla="*/ 9144 w 530352"/>
                  <a:gd name="connsiteY1" fmla="*/ 493776 h 502920"/>
                  <a:gd name="connsiteX2" fmla="*/ 530352 w 530352"/>
                  <a:gd name="connsiteY2" fmla="*/ 502920 h 502920"/>
                  <a:gd name="connsiteX3" fmla="*/ 0 w 530352"/>
                  <a:gd name="connsiteY3" fmla="*/ 0 h 502920"/>
                </a:gdLst>
                <a:ahLst/>
                <a:cxnLst>
                  <a:cxn ang="0">
                    <a:pos x="connsiteX0" y="connsiteY0"/>
                  </a:cxn>
                  <a:cxn ang="0">
                    <a:pos x="connsiteX1" y="connsiteY1"/>
                  </a:cxn>
                  <a:cxn ang="0">
                    <a:pos x="connsiteX2" y="connsiteY2"/>
                  </a:cxn>
                  <a:cxn ang="0">
                    <a:pos x="connsiteX3" y="connsiteY3"/>
                  </a:cxn>
                </a:cxnLst>
                <a:rect l="l" t="t" r="r" b="b"/>
                <a:pathLst>
                  <a:path w="530352" h="502920">
                    <a:moveTo>
                      <a:pt x="0" y="0"/>
                    </a:moveTo>
                    <a:lnTo>
                      <a:pt x="9144" y="493776"/>
                    </a:lnTo>
                    <a:lnTo>
                      <a:pt x="530352" y="502920"/>
                    </a:lnTo>
                    <a:lnTo>
                      <a:pt x="0" y="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a:extLst>
                <a:ext uri="{FF2B5EF4-FFF2-40B4-BE49-F238E27FC236}">
                  <a16:creationId xmlns:a16="http://schemas.microsoft.com/office/drawing/2014/main" id="{761311D1-F91E-47E9-B453-53446EE4FA27}"/>
                </a:ext>
              </a:extLst>
            </p:cNvPr>
            <p:cNvSpPr txBox="1"/>
            <p:nvPr/>
          </p:nvSpPr>
          <p:spPr>
            <a:xfrm>
              <a:off x="5660077" y="1361727"/>
              <a:ext cx="654346" cy="369332"/>
            </a:xfrm>
            <a:prstGeom prst="rect">
              <a:avLst/>
            </a:prstGeom>
            <a:noFill/>
          </p:spPr>
          <p:txBody>
            <a:bodyPr wrap="none" rtlCol="0">
              <a:spAutoFit/>
            </a:bodyPr>
            <a:lstStyle/>
            <a:p>
              <a:r>
                <a:rPr lang="en-US" altLang="zh-CN" b="1" dirty="0">
                  <a:solidFill>
                    <a:srgbClr val="FF0000"/>
                  </a:solidFill>
                </a:rPr>
                <a:t>PC2 </a:t>
              </a:r>
              <a:endParaRPr lang="zh-CN" altLang="en-US" b="1" dirty="0">
                <a:solidFill>
                  <a:srgbClr val="FF0000"/>
                </a:solidFill>
              </a:endParaRPr>
            </a:p>
          </p:txBody>
        </p:sp>
      </p:grpSp>
      <p:grpSp>
        <p:nvGrpSpPr>
          <p:cNvPr id="12" name="组合 11">
            <a:extLst>
              <a:ext uri="{FF2B5EF4-FFF2-40B4-BE49-F238E27FC236}">
                <a16:creationId xmlns:a16="http://schemas.microsoft.com/office/drawing/2014/main" id="{17B94BD0-61F2-4F66-8FBC-2A3A6672574F}"/>
              </a:ext>
            </a:extLst>
          </p:cNvPr>
          <p:cNvGrpSpPr/>
          <p:nvPr/>
        </p:nvGrpSpPr>
        <p:grpSpPr>
          <a:xfrm>
            <a:off x="3777641" y="4130758"/>
            <a:ext cx="3036641" cy="2718669"/>
            <a:chOff x="3777641" y="4130758"/>
            <a:chExt cx="3036641" cy="2718669"/>
          </a:xfrm>
        </p:grpSpPr>
        <p:pic>
          <p:nvPicPr>
            <p:cNvPr id="6" name="图片 5">
              <a:extLst>
                <a:ext uri="{FF2B5EF4-FFF2-40B4-BE49-F238E27FC236}">
                  <a16:creationId xmlns:a16="http://schemas.microsoft.com/office/drawing/2014/main" id="{AEFCDB6B-41AE-43B3-9536-A0D1FCA41401}"/>
                </a:ext>
              </a:extLst>
            </p:cNvPr>
            <p:cNvPicPr>
              <a:picLocks noChangeAspect="1"/>
            </p:cNvPicPr>
            <p:nvPr/>
          </p:nvPicPr>
          <p:blipFill>
            <a:blip r:embed="rId6"/>
            <a:stretch>
              <a:fillRect/>
            </a:stretch>
          </p:blipFill>
          <p:spPr>
            <a:xfrm>
              <a:off x="3777641" y="4130758"/>
              <a:ext cx="3036641" cy="2718669"/>
            </a:xfrm>
            <a:prstGeom prst="rect">
              <a:avLst/>
            </a:prstGeom>
          </p:spPr>
        </p:pic>
        <p:sp>
          <p:nvSpPr>
            <p:cNvPr id="35" name="文本框 34">
              <a:extLst>
                <a:ext uri="{FF2B5EF4-FFF2-40B4-BE49-F238E27FC236}">
                  <a16:creationId xmlns:a16="http://schemas.microsoft.com/office/drawing/2014/main" id="{55FC7B07-FE23-4629-8CD8-3FF991A7A8FF}"/>
                </a:ext>
              </a:extLst>
            </p:cNvPr>
            <p:cNvSpPr txBox="1"/>
            <p:nvPr/>
          </p:nvSpPr>
          <p:spPr>
            <a:xfrm>
              <a:off x="5616346" y="4568394"/>
              <a:ext cx="654346" cy="369332"/>
            </a:xfrm>
            <a:prstGeom prst="rect">
              <a:avLst/>
            </a:prstGeom>
            <a:noFill/>
          </p:spPr>
          <p:txBody>
            <a:bodyPr wrap="none" rtlCol="0">
              <a:spAutoFit/>
            </a:bodyPr>
            <a:lstStyle/>
            <a:p>
              <a:r>
                <a:rPr lang="en-US" altLang="zh-CN" b="1" dirty="0">
                  <a:solidFill>
                    <a:srgbClr val="FF0000"/>
                  </a:solidFill>
                </a:rPr>
                <a:t>PC3 </a:t>
              </a:r>
              <a:endParaRPr lang="zh-CN" altLang="en-US" b="1" dirty="0">
                <a:solidFill>
                  <a:srgbClr val="FF0000"/>
                </a:solidFill>
              </a:endParaRPr>
            </a:p>
          </p:txBody>
        </p:sp>
      </p:grpSp>
    </p:spTree>
    <p:extLst>
      <p:ext uri="{BB962C8B-B14F-4D97-AF65-F5344CB8AC3E}">
        <p14:creationId xmlns:p14="http://schemas.microsoft.com/office/powerpoint/2010/main" val="11322248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图片 76">
            <a:extLst>
              <a:ext uri="{FF2B5EF4-FFF2-40B4-BE49-F238E27FC236}">
                <a16:creationId xmlns:a16="http://schemas.microsoft.com/office/drawing/2014/main" id="{488E3F19-7931-4422-A6C1-3BE679E268E6}"/>
              </a:ext>
            </a:extLst>
          </p:cNvPr>
          <p:cNvPicPr/>
          <p:nvPr/>
        </p:nvPicPr>
        <p:blipFill>
          <a:blip r:embed="rId2"/>
          <a:stretch>
            <a:fillRect/>
          </a:stretch>
        </p:blipFill>
        <p:spPr>
          <a:xfrm>
            <a:off x="3619592" y="1001806"/>
            <a:ext cx="2940050" cy="2628900"/>
          </a:xfrm>
          <a:prstGeom prst="rect">
            <a:avLst/>
          </a:prstGeom>
        </p:spPr>
      </p:pic>
      <p:sp>
        <p:nvSpPr>
          <p:cNvPr id="2" name="标题 1">
            <a:extLst>
              <a:ext uri="{FF2B5EF4-FFF2-40B4-BE49-F238E27FC236}">
                <a16:creationId xmlns:a16="http://schemas.microsoft.com/office/drawing/2014/main" id="{3D0B4F20-DE86-468F-88A1-9A007F0ACC0C}"/>
              </a:ext>
            </a:extLst>
          </p:cNvPr>
          <p:cNvSpPr>
            <a:spLocks noGrp="1"/>
          </p:cNvSpPr>
          <p:nvPr>
            <p:ph type="title"/>
          </p:nvPr>
        </p:nvSpPr>
        <p:spPr>
          <a:xfrm>
            <a:off x="403529" y="356945"/>
            <a:ext cx="10515600" cy="694123"/>
          </a:xfrm>
        </p:spPr>
        <p:txBody>
          <a:bodyPr>
            <a:normAutofit fontScale="90000"/>
          </a:bodyPr>
          <a:lstStyle/>
          <a:p>
            <a:r>
              <a:rPr lang="en-US" altLang="zh-CN" dirty="0"/>
              <a:t>PC2 NS_24 10MHz-2000MHz</a:t>
            </a:r>
            <a:endParaRPr lang="zh-CN" altLang="en-US" dirty="0"/>
          </a:p>
        </p:txBody>
      </p:sp>
      <p:grpSp>
        <p:nvGrpSpPr>
          <p:cNvPr id="84" name="组合 83">
            <a:extLst>
              <a:ext uri="{FF2B5EF4-FFF2-40B4-BE49-F238E27FC236}">
                <a16:creationId xmlns:a16="http://schemas.microsoft.com/office/drawing/2014/main" id="{CBA3DE9C-80C2-4C1B-BCCA-F43430F74310}"/>
              </a:ext>
            </a:extLst>
          </p:cNvPr>
          <p:cNvGrpSpPr/>
          <p:nvPr/>
        </p:nvGrpSpPr>
        <p:grpSpPr>
          <a:xfrm>
            <a:off x="8606329" y="628312"/>
            <a:ext cx="3269979" cy="2849872"/>
            <a:chOff x="439935" y="3766603"/>
            <a:chExt cx="3269979" cy="2849872"/>
          </a:xfrm>
        </p:grpSpPr>
        <p:sp>
          <p:nvSpPr>
            <p:cNvPr id="85" name="直角三角形 84">
              <a:extLst>
                <a:ext uri="{FF2B5EF4-FFF2-40B4-BE49-F238E27FC236}">
                  <a16:creationId xmlns:a16="http://schemas.microsoft.com/office/drawing/2014/main" id="{3E0140F9-A12F-4C61-9FFE-575F64008C28}"/>
                </a:ext>
              </a:extLst>
            </p:cNvPr>
            <p:cNvSpPr/>
            <p:nvPr/>
          </p:nvSpPr>
          <p:spPr>
            <a:xfrm>
              <a:off x="764323" y="3885022"/>
              <a:ext cx="2797304" cy="2443800"/>
            </a:xfrm>
            <a:prstGeom prst="r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a:extLst>
                <a:ext uri="{FF2B5EF4-FFF2-40B4-BE49-F238E27FC236}">
                  <a16:creationId xmlns:a16="http://schemas.microsoft.com/office/drawing/2014/main" id="{3487E2E5-1132-46A8-A972-CE51689B3A3F}"/>
                </a:ext>
              </a:extLst>
            </p:cNvPr>
            <p:cNvSpPr txBox="1"/>
            <p:nvPr/>
          </p:nvSpPr>
          <p:spPr>
            <a:xfrm>
              <a:off x="452031" y="3766603"/>
              <a:ext cx="348172" cy="276999"/>
            </a:xfrm>
            <a:prstGeom prst="rect">
              <a:avLst/>
            </a:prstGeom>
            <a:noFill/>
          </p:spPr>
          <p:txBody>
            <a:bodyPr wrap="none" rtlCol="0">
              <a:spAutoFit/>
            </a:bodyPr>
            <a:lstStyle/>
            <a:p>
              <a:r>
                <a:rPr lang="en-US" altLang="zh-CN" sz="1200" dirty="0"/>
                <a:t>51</a:t>
              </a:r>
              <a:endParaRPr lang="zh-CN" altLang="en-US" sz="1200" dirty="0"/>
            </a:p>
          </p:txBody>
        </p:sp>
        <p:sp>
          <p:nvSpPr>
            <p:cNvPr id="87" name="文本框 86">
              <a:extLst>
                <a:ext uri="{FF2B5EF4-FFF2-40B4-BE49-F238E27FC236}">
                  <a16:creationId xmlns:a16="http://schemas.microsoft.com/office/drawing/2014/main" id="{3D677C5D-98D3-458D-B487-1EE8D599600A}"/>
                </a:ext>
              </a:extLst>
            </p:cNvPr>
            <p:cNvSpPr txBox="1"/>
            <p:nvPr/>
          </p:nvSpPr>
          <p:spPr>
            <a:xfrm>
              <a:off x="3361742" y="6339476"/>
              <a:ext cx="348172" cy="276999"/>
            </a:xfrm>
            <a:prstGeom prst="rect">
              <a:avLst/>
            </a:prstGeom>
            <a:noFill/>
          </p:spPr>
          <p:txBody>
            <a:bodyPr wrap="none" rtlCol="0">
              <a:spAutoFit/>
            </a:bodyPr>
            <a:lstStyle/>
            <a:p>
              <a:r>
                <a:rPr lang="en-US" altLang="zh-CN" sz="1200" dirty="0"/>
                <a:t>51</a:t>
              </a:r>
              <a:endParaRPr lang="zh-CN" altLang="en-US" sz="1200" dirty="0"/>
            </a:p>
          </p:txBody>
        </p:sp>
        <p:sp>
          <p:nvSpPr>
            <p:cNvPr id="88" name="文本框 87">
              <a:extLst>
                <a:ext uri="{FF2B5EF4-FFF2-40B4-BE49-F238E27FC236}">
                  <a16:creationId xmlns:a16="http://schemas.microsoft.com/office/drawing/2014/main" id="{871F88F8-B122-40F6-AFA0-EDD253C02F32}"/>
                </a:ext>
              </a:extLst>
            </p:cNvPr>
            <p:cNvSpPr txBox="1"/>
            <p:nvPr/>
          </p:nvSpPr>
          <p:spPr>
            <a:xfrm>
              <a:off x="654897" y="6315435"/>
              <a:ext cx="266420" cy="276999"/>
            </a:xfrm>
            <a:prstGeom prst="rect">
              <a:avLst/>
            </a:prstGeom>
            <a:noFill/>
          </p:spPr>
          <p:txBody>
            <a:bodyPr wrap="none" rtlCol="0">
              <a:spAutoFit/>
            </a:bodyPr>
            <a:lstStyle/>
            <a:p>
              <a:r>
                <a:rPr lang="en-US" altLang="zh-CN" sz="1200" dirty="0"/>
                <a:t>0</a:t>
              </a:r>
              <a:endParaRPr lang="zh-CN" altLang="en-US" sz="1200" dirty="0"/>
            </a:p>
          </p:txBody>
        </p:sp>
        <p:sp>
          <p:nvSpPr>
            <p:cNvPr id="89" name="文本框 88">
              <a:extLst>
                <a:ext uri="{FF2B5EF4-FFF2-40B4-BE49-F238E27FC236}">
                  <a16:creationId xmlns:a16="http://schemas.microsoft.com/office/drawing/2014/main" id="{6036537A-F091-467E-855D-D88FBB39EA37}"/>
                </a:ext>
              </a:extLst>
            </p:cNvPr>
            <p:cNvSpPr txBox="1"/>
            <p:nvPr/>
          </p:nvSpPr>
          <p:spPr>
            <a:xfrm>
              <a:off x="2236639" y="6328822"/>
              <a:ext cx="348172" cy="276999"/>
            </a:xfrm>
            <a:prstGeom prst="rect">
              <a:avLst/>
            </a:prstGeom>
            <a:noFill/>
          </p:spPr>
          <p:txBody>
            <a:bodyPr wrap="none" rtlCol="0">
              <a:spAutoFit/>
            </a:bodyPr>
            <a:lstStyle/>
            <a:p>
              <a:r>
                <a:rPr lang="en-US" altLang="zh-CN" sz="1200" dirty="0"/>
                <a:t>32</a:t>
              </a:r>
              <a:endParaRPr lang="zh-CN" altLang="en-US" sz="1200" dirty="0"/>
            </a:p>
          </p:txBody>
        </p:sp>
        <p:sp>
          <p:nvSpPr>
            <p:cNvPr id="90" name="文本框 89">
              <a:extLst>
                <a:ext uri="{FF2B5EF4-FFF2-40B4-BE49-F238E27FC236}">
                  <a16:creationId xmlns:a16="http://schemas.microsoft.com/office/drawing/2014/main" id="{7F1B8A77-BB41-486F-88F2-046B630E8EC2}"/>
                </a:ext>
              </a:extLst>
            </p:cNvPr>
            <p:cNvSpPr txBox="1"/>
            <p:nvPr/>
          </p:nvSpPr>
          <p:spPr>
            <a:xfrm>
              <a:off x="439935" y="4740490"/>
              <a:ext cx="348172" cy="276999"/>
            </a:xfrm>
            <a:prstGeom prst="rect">
              <a:avLst/>
            </a:prstGeom>
            <a:noFill/>
          </p:spPr>
          <p:txBody>
            <a:bodyPr wrap="none" rtlCol="0">
              <a:spAutoFit/>
            </a:bodyPr>
            <a:lstStyle/>
            <a:p>
              <a:r>
                <a:rPr lang="en-US" altLang="zh-CN" sz="1200" dirty="0"/>
                <a:t>32</a:t>
              </a:r>
              <a:endParaRPr lang="zh-CN" altLang="en-US" sz="1200" dirty="0"/>
            </a:p>
          </p:txBody>
        </p:sp>
        <p:sp>
          <p:nvSpPr>
            <p:cNvPr id="91" name="任意多边形: 形状 90">
              <a:extLst>
                <a:ext uri="{FF2B5EF4-FFF2-40B4-BE49-F238E27FC236}">
                  <a16:creationId xmlns:a16="http://schemas.microsoft.com/office/drawing/2014/main" id="{D84D37F5-638E-497B-88D5-7AECE32A2059}"/>
                </a:ext>
              </a:extLst>
            </p:cNvPr>
            <p:cNvSpPr/>
            <p:nvPr/>
          </p:nvSpPr>
          <p:spPr>
            <a:xfrm>
              <a:off x="745962" y="3893618"/>
              <a:ext cx="2820202" cy="2425566"/>
            </a:xfrm>
            <a:custGeom>
              <a:avLst/>
              <a:gdLst>
                <a:gd name="connsiteX0" fmla="*/ 9625 w 2820202"/>
                <a:gd name="connsiteY0" fmla="*/ 0 h 2425566"/>
                <a:gd name="connsiteX1" fmla="*/ 0 w 2820202"/>
                <a:gd name="connsiteY1" fmla="*/ 952901 h 2425566"/>
                <a:gd name="connsiteX2" fmla="*/ 1655545 w 2820202"/>
                <a:gd name="connsiteY2" fmla="*/ 2425566 h 2425566"/>
                <a:gd name="connsiteX3" fmla="*/ 2820202 w 2820202"/>
                <a:gd name="connsiteY3" fmla="*/ 2425566 h 2425566"/>
                <a:gd name="connsiteX4" fmla="*/ 9625 w 2820202"/>
                <a:gd name="connsiteY4" fmla="*/ 0 h 2425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0202" h="2425566">
                  <a:moveTo>
                    <a:pt x="9625" y="0"/>
                  </a:moveTo>
                  <a:cubicBezTo>
                    <a:pt x="6417" y="317634"/>
                    <a:pt x="3208" y="635267"/>
                    <a:pt x="0" y="952901"/>
                  </a:cubicBezTo>
                  <a:lnTo>
                    <a:pt x="1655545" y="2425566"/>
                  </a:lnTo>
                  <a:lnTo>
                    <a:pt x="2820202" y="2425566"/>
                  </a:lnTo>
                  <a:lnTo>
                    <a:pt x="9625" y="0"/>
                  </a:lnTo>
                  <a:close/>
                </a:path>
              </a:pathLst>
            </a:cu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2" name="文本框 91">
              <a:extLst>
                <a:ext uri="{FF2B5EF4-FFF2-40B4-BE49-F238E27FC236}">
                  <a16:creationId xmlns:a16="http://schemas.microsoft.com/office/drawing/2014/main" id="{DC82A20E-3A7D-4D2B-BBC6-DCC1A7CE0A9C}"/>
                </a:ext>
              </a:extLst>
            </p:cNvPr>
            <p:cNvSpPr txBox="1"/>
            <p:nvPr/>
          </p:nvSpPr>
          <p:spPr>
            <a:xfrm>
              <a:off x="1654299" y="5130625"/>
              <a:ext cx="453970" cy="369332"/>
            </a:xfrm>
            <a:prstGeom prst="rect">
              <a:avLst/>
            </a:prstGeom>
            <a:noFill/>
          </p:spPr>
          <p:txBody>
            <a:bodyPr wrap="none" rtlCol="0">
              <a:spAutoFit/>
            </a:bodyPr>
            <a:lstStyle/>
            <a:p>
              <a:r>
                <a:rPr lang="en-US" altLang="zh-CN" dirty="0"/>
                <a:t>A5</a:t>
              </a:r>
              <a:endParaRPr lang="zh-CN" altLang="en-US" dirty="0"/>
            </a:p>
          </p:txBody>
        </p:sp>
        <p:sp>
          <p:nvSpPr>
            <p:cNvPr id="93" name="直角三角形 92">
              <a:extLst>
                <a:ext uri="{FF2B5EF4-FFF2-40B4-BE49-F238E27FC236}">
                  <a16:creationId xmlns:a16="http://schemas.microsoft.com/office/drawing/2014/main" id="{22B3EF99-DE92-41DE-8B13-4AF19EA424BC}"/>
                </a:ext>
              </a:extLst>
            </p:cNvPr>
            <p:cNvSpPr/>
            <p:nvPr/>
          </p:nvSpPr>
          <p:spPr>
            <a:xfrm>
              <a:off x="766069" y="5441018"/>
              <a:ext cx="953558" cy="888357"/>
            </a:xfrm>
            <a:prstGeom prst="r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A5</a:t>
              </a:r>
              <a:endParaRPr lang="zh-CN" altLang="en-US" dirty="0">
                <a:solidFill>
                  <a:schemeClr val="tx1"/>
                </a:solidFill>
              </a:endParaRPr>
            </a:p>
          </p:txBody>
        </p:sp>
        <p:sp>
          <p:nvSpPr>
            <p:cNvPr id="94" name="文本框 93">
              <a:extLst>
                <a:ext uri="{FF2B5EF4-FFF2-40B4-BE49-F238E27FC236}">
                  <a16:creationId xmlns:a16="http://schemas.microsoft.com/office/drawing/2014/main" id="{06827BCA-2CD1-4CDA-A245-1AFB4CED76A6}"/>
                </a:ext>
              </a:extLst>
            </p:cNvPr>
            <p:cNvSpPr txBox="1"/>
            <p:nvPr/>
          </p:nvSpPr>
          <p:spPr>
            <a:xfrm>
              <a:off x="439935" y="5325192"/>
              <a:ext cx="348172" cy="276999"/>
            </a:xfrm>
            <a:prstGeom prst="rect">
              <a:avLst/>
            </a:prstGeom>
            <a:noFill/>
          </p:spPr>
          <p:txBody>
            <a:bodyPr wrap="none" rtlCol="0">
              <a:spAutoFit/>
            </a:bodyPr>
            <a:lstStyle/>
            <a:p>
              <a:r>
                <a:rPr lang="en-US" altLang="zh-CN" sz="1200" dirty="0"/>
                <a:t>17</a:t>
              </a:r>
              <a:endParaRPr lang="zh-CN" altLang="en-US" sz="1200" dirty="0"/>
            </a:p>
          </p:txBody>
        </p:sp>
        <p:sp>
          <p:nvSpPr>
            <p:cNvPr id="95" name="文本框 94">
              <a:extLst>
                <a:ext uri="{FF2B5EF4-FFF2-40B4-BE49-F238E27FC236}">
                  <a16:creationId xmlns:a16="http://schemas.microsoft.com/office/drawing/2014/main" id="{65BF128D-7BBB-4B01-BDFC-5053A97CB31C}"/>
                </a:ext>
              </a:extLst>
            </p:cNvPr>
            <p:cNvSpPr txBox="1"/>
            <p:nvPr/>
          </p:nvSpPr>
          <p:spPr>
            <a:xfrm>
              <a:off x="1528582" y="6292722"/>
              <a:ext cx="348172" cy="276999"/>
            </a:xfrm>
            <a:prstGeom prst="rect">
              <a:avLst/>
            </a:prstGeom>
            <a:noFill/>
          </p:spPr>
          <p:txBody>
            <a:bodyPr wrap="none" rtlCol="0">
              <a:spAutoFit/>
            </a:bodyPr>
            <a:lstStyle/>
            <a:p>
              <a:r>
                <a:rPr lang="en-US" altLang="zh-CN" sz="1200" dirty="0"/>
                <a:t>17</a:t>
              </a:r>
              <a:endParaRPr lang="zh-CN" altLang="en-US" sz="1200" dirty="0"/>
            </a:p>
          </p:txBody>
        </p:sp>
        <p:sp>
          <p:nvSpPr>
            <p:cNvPr id="96" name="文本框 95">
              <a:extLst>
                <a:ext uri="{FF2B5EF4-FFF2-40B4-BE49-F238E27FC236}">
                  <a16:creationId xmlns:a16="http://schemas.microsoft.com/office/drawing/2014/main" id="{AC26E34B-3479-4E66-9AD2-B01E334F3E69}"/>
                </a:ext>
              </a:extLst>
            </p:cNvPr>
            <p:cNvSpPr txBox="1"/>
            <p:nvPr/>
          </p:nvSpPr>
          <p:spPr>
            <a:xfrm>
              <a:off x="1120017" y="6309105"/>
              <a:ext cx="266420" cy="276999"/>
            </a:xfrm>
            <a:prstGeom prst="rect">
              <a:avLst/>
            </a:prstGeom>
            <a:noFill/>
          </p:spPr>
          <p:txBody>
            <a:bodyPr wrap="none" rtlCol="0">
              <a:spAutoFit/>
            </a:bodyPr>
            <a:lstStyle/>
            <a:p>
              <a:r>
                <a:rPr lang="en-US" altLang="zh-CN" sz="1200" dirty="0"/>
                <a:t>9</a:t>
              </a:r>
              <a:endParaRPr lang="zh-CN" altLang="en-US" sz="1200" dirty="0"/>
            </a:p>
          </p:txBody>
        </p:sp>
        <p:sp>
          <p:nvSpPr>
            <p:cNvPr id="97" name="文本框 96">
              <a:extLst>
                <a:ext uri="{FF2B5EF4-FFF2-40B4-BE49-F238E27FC236}">
                  <a16:creationId xmlns:a16="http://schemas.microsoft.com/office/drawing/2014/main" id="{9E391E8F-8CA3-4F9A-9D99-20A2F62B596C}"/>
                </a:ext>
              </a:extLst>
            </p:cNvPr>
            <p:cNvSpPr txBox="1"/>
            <p:nvPr/>
          </p:nvSpPr>
          <p:spPr>
            <a:xfrm>
              <a:off x="501782" y="5814692"/>
              <a:ext cx="266420" cy="276999"/>
            </a:xfrm>
            <a:prstGeom prst="rect">
              <a:avLst/>
            </a:prstGeom>
            <a:noFill/>
          </p:spPr>
          <p:txBody>
            <a:bodyPr wrap="none" rtlCol="0">
              <a:spAutoFit/>
            </a:bodyPr>
            <a:lstStyle/>
            <a:p>
              <a:r>
                <a:rPr lang="en-US" altLang="zh-CN" sz="1200" dirty="0"/>
                <a:t>9</a:t>
              </a:r>
              <a:endParaRPr lang="zh-CN" altLang="en-US" sz="1200" dirty="0"/>
            </a:p>
          </p:txBody>
        </p:sp>
        <p:sp>
          <p:nvSpPr>
            <p:cNvPr id="98" name="任意多边形: 形状 97">
              <a:extLst>
                <a:ext uri="{FF2B5EF4-FFF2-40B4-BE49-F238E27FC236}">
                  <a16:creationId xmlns:a16="http://schemas.microsoft.com/office/drawing/2014/main" id="{C556EE30-F27A-4135-82F1-A391B11D3ABA}"/>
                </a:ext>
              </a:extLst>
            </p:cNvPr>
            <p:cNvSpPr/>
            <p:nvPr/>
          </p:nvSpPr>
          <p:spPr>
            <a:xfrm>
              <a:off x="750771" y="4880008"/>
              <a:ext cx="1174282" cy="1010653"/>
            </a:xfrm>
            <a:custGeom>
              <a:avLst/>
              <a:gdLst>
                <a:gd name="connsiteX0" fmla="*/ 9625 w 1174282"/>
                <a:gd name="connsiteY0" fmla="*/ 0 h 1010653"/>
                <a:gd name="connsiteX1" fmla="*/ 0 w 1174282"/>
                <a:gd name="connsiteY1" fmla="*/ 548640 h 1010653"/>
                <a:gd name="connsiteX2" fmla="*/ 490888 w 1174282"/>
                <a:gd name="connsiteY2" fmla="*/ 1010653 h 1010653"/>
                <a:gd name="connsiteX3" fmla="*/ 1174282 w 1174282"/>
                <a:gd name="connsiteY3" fmla="*/ 1010653 h 1010653"/>
                <a:gd name="connsiteX4" fmla="*/ 9625 w 1174282"/>
                <a:gd name="connsiteY4" fmla="*/ 0 h 1010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4282" h="1010653">
                  <a:moveTo>
                    <a:pt x="9625" y="0"/>
                  </a:moveTo>
                  <a:lnTo>
                    <a:pt x="0" y="548640"/>
                  </a:lnTo>
                  <a:lnTo>
                    <a:pt x="490888" y="1010653"/>
                  </a:lnTo>
                  <a:lnTo>
                    <a:pt x="1174282" y="1010653"/>
                  </a:lnTo>
                  <a:lnTo>
                    <a:pt x="9625" y="0"/>
                  </a:lnTo>
                  <a:close/>
                </a:path>
              </a:pathLst>
            </a:custGeom>
            <a:solidFill>
              <a:srgbClr val="FFE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99" name="直接连接符 98">
              <a:extLst>
                <a:ext uri="{FF2B5EF4-FFF2-40B4-BE49-F238E27FC236}">
                  <a16:creationId xmlns:a16="http://schemas.microsoft.com/office/drawing/2014/main" id="{A6161252-AA6D-4AC8-A8C9-C938CCB9CF0E}"/>
                </a:ext>
              </a:extLst>
            </p:cNvPr>
            <p:cNvCxnSpPr>
              <a:cxnSpLocks/>
              <a:endCxn id="96" idx="0"/>
            </p:cNvCxnSpPr>
            <p:nvPr/>
          </p:nvCxnSpPr>
          <p:spPr>
            <a:xfrm>
              <a:off x="1250654" y="5885196"/>
              <a:ext cx="2573" cy="423909"/>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00" name="文本框 99">
              <a:extLst>
                <a:ext uri="{FF2B5EF4-FFF2-40B4-BE49-F238E27FC236}">
                  <a16:creationId xmlns:a16="http://schemas.microsoft.com/office/drawing/2014/main" id="{5B16064A-C914-4498-950E-E630708C581B}"/>
                </a:ext>
              </a:extLst>
            </p:cNvPr>
            <p:cNvSpPr txBox="1"/>
            <p:nvPr/>
          </p:nvSpPr>
          <p:spPr>
            <a:xfrm>
              <a:off x="943625" y="5360668"/>
              <a:ext cx="453970" cy="369332"/>
            </a:xfrm>
            <a:prstGeom prst="rect">
              <a:avLst/>
            </a:prstGeom>
            <a:noFill/>
          </p:spPr>
          <p:txBody>
            <a:bodyPr wrap="none" rtlCol="0">
              <a:spAutoFit/>
            </a:bodyPr>
            <a:lstStyle/>
            <a:p>
              <a:r>
                <a:rPr lang="en-US" altLang="zh-CN" dirty="0"/>
                <a:t>A6</a:t>
              </a:r>
              <a:endParaRPr lang="zh-CN" altLang="en-US" dirty="0"/>
            </a:p>
          </p:txBody>
        </p:sp>
        <p:cxnSp>
          <p:nvCxnSpPr>
            <p:cNvPr id="101" name="直接连接符 100">
              <a:extLst>
                <a:ext uri="{FF2B5EF4-FFF2-40B4-BE49-F238E27FC236}">
                  <a16:creationId xmlns:a16="http://schemas.microsoft.com/office/drawing/2014/main" id="{C03E1D5A-A45C-4280-8B4D-2CD64EBB31F8}"/>
                </a:ext>
              </a:extLst>
            </p:cNvPr>
            <p:cNvCxnSpPr>
              <a:cxnSpLocks/>
            </p:cNvCxnSpPr>
            <p:nvPr/>
          </p:nvCxnSpPr>
          <p:spPr>
            <a:xfrm>
              <a:off x="1922480" y="5892940"/>
              <a:ext cx="2573" cy="423909"/>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02" name="文本框 101">
              <a:extLst>
                <a:ext uri="{FF2B5EF4-FFF2-40B4-BE49-F238E27FC236}">
                  <a16:creationId xmlns:a16="http://schemas.microsoft.com/office/drawing/2014/main" id="{96B0CE23-4C1B-426F-B8BC-12495B6C04E6}"/>
                </a:ext>
              </a:extLst>
            </p:cNvPr>
            <p:cNvSpPr txBox="1"/>
            <p:nvPr/>
          </p:nvSpPr>
          <p:spPr>
            <a:xfrm>
              <a:off x="1777112" y="6309105"/>
              <a:ext cx="348172" cy="276999"/>
            </a:xfrm>
            <a:prstGeom prst="rect">
              <a:avLst/>
            </a:prstGeom>
            <a:noFill/>
          </p:spPr>
          <p:txBody>
            <a:bodyPr wrap="none" rtlCol="0">
              <a:spAutoFit/>
            </a:bodyPr>
            <a:lstStyle/>
            <a:p>
              <a:r>
                <a:rPr lang="en-US" altLang="zh-CN" sz="1200" dirty="0"/>
                <a:t>23</a:t>
              </a:r>
              <a:endParaRPr lang="zh-CN" altLang="en-US" sz="1200" dirty="0"/>
            </a:p>
          </p:txBody>
        </p:sp>
      </p:grpSp>
      <p:pic>
        <p:nvPicPr>
          <p:cNvPr id="62" name="图片 61">
            <a:extLst>
              <a:ext uri="{FF2B5EF4-FFF2-40B4-BE49-F238E27FC236}">
                <a16:creationId xmlns:a16="http://schemas.microsoft.com/office/drawing/2014/main" id="{31639A27-8EE5-43B7-940E-FDB348CC6C01}"/>
              </a:ext>
            </a:extLst>
          </p:cNvPr>
          <p:cNvPicPr/>
          <p:nvPr/>
        </p:nvPicPr>
        <p:blipFill rotWithShape="1">
          <a:blip r:embed="rId3"/>
          <a:srcRect t="57174"/>
          <a:stretch/>
        </p:blipFill>
        <p:spPr>
          <a:xfrm>
            <a:off x="7155090" y="3901269"/>
            <a:ext cx="4794077" cy="694123"/>
          </a:xfrm>
          <a:prstGeom prst="rect">
            <a:avLst/>
          </a:prstGeom>
        </p:spPr>
      </p:pic>
      <p:sp>
        <p:nvSpPr>
          <p:cNvPr id="65" name="文本框 64">
            <a:extLst>
              <a:ext uri="{FF2B5EF4-FFF2-40B4-BE49-F238E27FC236}">
                <a16:creationId xmlns:a16="http://schemas.microsoft.com/office/drawing/2014/main" id="{D328705E-D594-464B-B2F4-972405EDED90}"/>
              </a:ext>
            </a:extLst>
          </p:cNvPr>
          <p:cNvSpPr txBox="1"/>
          <p:nvPr/>
        </p:nvSpPr>
        <p:spPr>
          <a:xfrm>
            <a:off x="8687821" y="3457451"/>
            <a:ext cx="3337773" cy="369332"/>
          </a:xfrm>
          <a:prstGeom prst="rect">
            <a:avLst/>
          </a:prstGeom>
          <a:noFill/>
        </p:spPr>
        <p:txBody>
          <a:bodyPr wrap="none" rtlCol="0">
            <a:spAutoFit/>
          </a:bodyPr>
          <a:lstStyle/>
          <a:p>
            <a:r>
              <a:rPr lang="en-US" altLang="zh-CN" dirty="0"/>
              <a:t>Regions divided in Spec for PC3</a:t>
            </a:r>
            <a:endParaRPr lang="zh-CN" altLang="en-US" dirty="0"/>
          </a:p>
        </p:txBody>
      </p:sp>
      <p:graphicFrame>
        <p:nvGraphicFramePr>
          <p:cNvPr id="67" name="表格 66">
            <a:extLst>
              <a:ext uri="{FF2B5EF4-FFF2-40B4-BE49-F238E27FC236}">
                <a16:creationId xmlns:a16="http://schemas.microsoft.com/office/drawing/2014/main" id="{B6892A22-7DC8-47DF-9D32-99124520793C}"/>
              </a:ext>
            </a:extLst>
          </p:cNvPr>
          <p:cNvGraphicFramePr>
            <a:graphicFrameLocks noGrp="1"/>
          </p:cNvGraphicFramePr>
          <p:nvPr>
            <p:extLst>
              <p:ext uri="{D42A27DB-BD31-4B8C-83A1-F6EECF244321}">
                <p14:modId xmlns:p14="http://schemas.microsoft.com/office/powerpoint/2010/main" val="3739312753"/>
              </p:ext>
            </p:extLst>
          </p:nvPr>
        </p:nvGraphicFramePr>
        <p:xfrm>
          <a:off x="6630121" y="4815684"/>
          <a:ext cx="5516253" cy="1803795"/>
        </p:xfrm>
        <a:graphic>
          <a:graphicData uri="http://schemas.openxmlformats.org/drawingml/2006/table">
            <a:tbl>
              <a:tblPr firstRow="1" bandRow="1">
                <a:tableStyleId>{5C22544A-7EE6-4342-B048-85BDC9FD1C3A}</a:tableStyleId>
              </a:tblPr>
              <a:tblGrid>
                <a:gridCol w="568452">
                  <a:extLst>
                    <a:ext uri="{9D8B030D-6E8A-4147-A177-3AD203B41FA5}">
                      <a16:colId xmlns:a16="http://schemas.microsoft.com/office/drawing/2014/main" val="2499830342"/>
                    </a:ext>
                  </a:extLst>
                </a:gridCol>
                <a:gridCol w="633966">
                  <a:extLst>
                    <a:ext uri="{9D8B030D-6E8A-4147-A177-3AD203B41FA5}">
                      <a16:colId xmlns:a16="http://schemas.microsoft.com/office/drawing/2014/main" val="2678701518"/>
                    </a:ext>
                  </a:extLst>
                </a:gridCol>
                <a:gridCol w="357801">
                  <a:extLst>
                    <a:ext uri="{9D8B030D-6E8A-4147-A177-3AD203B41FA5}">
                      <a16:colId xmlns:a16="http://schemas.microsoft.com/office/drawing/2014/main" val="2822274664"/>
                    </a:ext>
                  </a:extLst>
                </a:gridCol>
                <a:gridCol w="292379">
                  <a:extLst>
                    <a:ext uri="{9D8B030D-6E8A-4147-A177-3AD203B41FA5}">
                      <a16:colId xmlns:a16="http://schemas.microsoft.com/office/drawing/2014/main" val="460828064"/>
                    </a:ext>
                  </a:extLst>
                </a:gridCol>
                <a:gridCol w="291850">
                  <a:extLst>
                    <a:ext uri="{9D8B030D-6E8A-4147-A177-3AD203B41FA5}">
                      <a16:colId xmlns:a16="http://schemas.microsoft.com/office/drawing/2014/main" val="709989665"/>
                    </a:ext>
                  </a:extLst>
                </a:gridCol>
                <a:gridCol w="292379">
                  <a:extLst>
                    <a:ext uri="{9D8B030D-6E8A-4147-A177-3AD203B41FA5}">
                      <a16:colId xmlns:a16="http://schemas.microsoft.com/office/drawing/2014/main" val="126549461"/>
                    </a:ext>
                  </a:extLst>
                </a:gridCol>
                <a:gridCol w="273446">
                  <a:extLst>
                    <a:ext uri="{9D8B030D-6E8A-4147-A177-3AD203B41FA5}">
                      <a16:colId xmlns:a16="http://schemas.microsoft.com/office/drawing/2014/main" val="2890647020"/>
                    </a:ext>
                  </a:extLst>
                </a:gridCol>
                <a:gridCol w="310783">
                  <a:extLst>
                    <a:ext uri="{9D8B030D-6E8A-4147-A177-3AD203B41FA5}">
                      <a16:colId xmlns:a16="http://schemas.microsoft.com/office/drawing/2014/main" val="3002258904"/>
                    </a:ext>
                  </a:extLst>
                </a:gridCol>
                <a:gridCol w="326558">
                  <a:extLst>
                    <a:ext uri="{9D8B030D-6E8A-4147-A177-3AD203B41FA5}">
                      <a16:colId xmlns:a16="http://schemas.microsoft.com/office/drawing/2014/main" val="3112857939"/>
                    </a:ext>
                  </a:extLst>
                </a:gridCol>
                <a:gridCol w="282911">
                  <a:extLst>
                    <a:ext uri="{9D8B030D-6E8A-4147-A177-3AD203B41FA5}">
                      <a16:colId xmlns:a16="http://schemas.microsoft.com/office/drawing/2014/main" val="3866266192"/>
                    </a:ext>
                  </a:extLst>
                </a:gridCol>
                <a:gridCol w="312886">
                  <a:extLst>
                    <a:ext uri="{9D8B030D-6E8A-4147-A177-3AD203B41FA5}">
                      <a16:colId xmlns:a16="http://schemas.microsoft.com/office/drawing/2014/main" val="452259567"/>
                    </a:ext>
                  </a:extLst>
                </a:gridCol>
                <a:gridCol w="297636">
                  <a:extLst>
                    <a:ext uri="{9D8B030D-6E8A-4147-A177-3AD203B41FA5}">
                      <a16:colId xmlns:a16="http://schemas.microsoft.com/office/drawing/2014/main" val="1975035890"/>
                    </a:ext>
                  </a:extLst>
                </a:gridCol>
                <a:gridCol w="205610">
                  <a:extLst>
                    <a:ext uri="{9D8B030D-6E8A-4147-A177-3AD203B41FA5}">
                      <a16:colId xmlns:a16="http://schemas.microsoft.com/office/drawing/2014/main" val="4200239264"/>
                    </a:ext>
                  </a:extLst>
                </a:gridCol>
                <a:gridCol w="284489">
                  <a:extLst>
                    <a:ext uri="{9D8B030D-6E8A-4147-A177-3AD203B41FA5}">
                      <a16:colId xmlns:a16="http://schemas.microsoft.com/office/drawing/2014/main" val="1316214422"/>
                    </a:ext>
                  </a:extLst>
                </a:gridCol>
                <a:gridCol w="258196">
                  <a:extLst>
                    <a:ext uri="{9D8B030D-6E8A-4147-A177-3AD203B41FA5}">
                      <a16:colId xmlns:a16="http://schemas.microsoft.com/office/drawing/2014/main" val="1540329635"/>
                    </a:ext>
                  </a:extLst>
                </a:gridCol>
                <a:gridCol w="259775">
                  <a:extLst>
                    <a:ext uri="{9D8B030D-6E8A-4147-A177-3AD203B41FA5}">
                      <a16:colId xmlns:a16="http://schemas.microsoft.com/office/drawing/2014/main" val="507648367"/>
                    </a:ext>
                  </a:extLst>
                </a:gridCol>
                <a:gridCol w="267136">
                  <a:extLst>
                    <a:ext uri="{9D8B030D-6E8A-4147-A177-3AD203B41FA5}">
                      <a16:colId xmlns:a16="http://schemas.microsoft.com/office/drawing/2014/main" val="1770121584"/>
                    </a:ext>
                  </a:extLst>
                </a:gridCol>
              </a:tblGrid>
              <a:tr h="406756">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Modulation/ Waveform</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gridSpan="2">
                  <a:txBody>
                    <a:bodyPr/>
                    <a:lstStyle/>
                    <a:p>
                      <a:pPr algn="ctr" hangingPunct="0"/>
                      <a:r>
                        <a:rPr lang="en-GB" sz="900" kern="100">
                          <a:effectLst/>
                        </a:rPr>
                        <a:t>A1</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zh-CN" altLang="en-US"/>
                    </a:p>
                  </a:txBody>
                  <a:tcPr/>
                </a:tc>
                <a:tc gridSpan="2">
                  <a:txBody>
                    <a:bodyPr/>
                    <a:lstStyle/>
                    <a:p>
                      <a:pPr algn="ctr" hangingPunct="0"/>
                      <a:r>
                        <a:rPr lang="en-GB" sz="900" kern="100">
                          <a:effectLst/>
                        </a:rPr>
                        <a:t>A2</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dirty="0">
                          <a:effectLst/>
                        </a:rPr>
                        <a:t>A3</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A4</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dirty="0">
                          <a:effectLst/>
                        </a:rPr>
                        <a:t>A5</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a:effectLst/>
                        </a:rPr>
                        <a:t>A6</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A7</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419718907"/>
                  </a:ext>
                </a:extLst>
              </a:tr>
              <a:tr h="278463">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zh-CN" altLang="en-US"/>
                    </a:p>
                  </a:txBody>
                  <a:tcP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Outer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dirty="0">
                          <a:effectLst/>
                        </a:rPr>
                        <a:t>Outer/Inner</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Outer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2619480107"/>
                  </a:ext>
                </a:extLst>
              </a:tr>
              <a:tr h="278463">
                <a:tc>
                  <a:txBody>
                    <a:bodyPr/>
                    <a:lstStyle/>
                    <a:p>
                      <a:pPr algn="ctr" hangingPunct="0"/>
                      <a:r>
                        <a:rPr lang="en-GB" sz="900" kern="100">
                          <a:effectLst/>
                        </a:rPr>
                        <a:t>PC3 in Spec</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2">
                  <a:txBody>
                    <a:bodyPr/>
                    <a:lstStyle/>
                    <a:p>
                      <a:pPr algn="ctr" hangingPunct="0"/>
                      <a:r>
                        <a:rPr lang="en-GB" sz="900" kern="100">
                          <a:effectLst/>
                        </a:rPr>
                        <a:t>≤ 13</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 6.5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 4</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 8.5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dirty="0">
                          <a:effectLst/>
                        </a:rPr>
                        <a:t>≤ 19</a:t>
                      </a:r>
                      <a:endParaRPr lang="zh-CN" sz="9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a:effectLst/>
                        </a:rPr>
                        <a:t>≤ 12</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 5.5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618878128"/>
                  </a:ext>
                </a:extLst>
              </a:tr>
              <a:tr h="278463">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CBW(MHz)</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effectLst/>
                        </a:rPr>
                        <a:t>15M</a:t>
                      </a:r>
                      <a:endParaRPr lang="zh-CN" sz="9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20M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20M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401461846"/>
                  </a:ext>
                </a:extLst>
              </a:tr>
              <a:tr h="278463">
                <a:tc>
                  <a:txBody>
                    <a:bodyPr/>
                    <a:lstStyle/>
                    <a:p>
                      <a:pPr algn="ctr" hangingPunct="0"/>
                      <a:r>
                        <a:rPr lang="en-GB" sz="900" kern="100">
                          <a:effectLst/>
                        </a:rPr>
                        <a:t>PC3 from OPPO</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10.5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6</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3</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3.5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16.5 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6</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9</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0 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277793431"/>
                  </a:ext>
                </a:extLst>
              </a:tr>
              <a:tr h="278463">
                <a:tc>
                  <a:txBody>
                    <a:bodyPr/>
                    <a:lstStyle/>
                    <a:p>
                      <a:pPr algn="ctr" hangingPunct="0"/>
                      <a:r>
                        <a:rPr lang="en-GB" sz="900" kern="100">
                          <a:effectLst/>
                        </a:rPr>
                        <a:t>PC2 from OPPO</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11</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7</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4.5 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20.5 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7 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10 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3.5 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257410137"/>
                  </a:ext>
                </a:extLst>
              </a:tr>
            </a:tbl>
          </a:graphicData>
        </a:graphic>
      </p:graphicFrame>
      <p:grpSp>
        <p:nvGrpSpPr>
          <p:cNvPr id="8" name="组合 7">
            <a:extLst>
              <a:ext uri="{FF2B5EF4-FFF2-40B4-BE49-F238E27FC236}">
                <a16:creationId xmlns:a16="http://schemas.microsoft.com/office/drawing/2014/main" id="{A679CBFB-0BE9-494A-846D-CED4BE60F4FC}"/>
              </a:ext>
            </a:extLst>
          </p:cNvPr>
          <p:cNvGrpSpPr/>
          <p:nvPr/>
        </p:nvGrpSpPr>
        <p:grpSpPr>
          <a:xfrm>
            <a:off x="554793" y="1032164"/>
            <a:ext cx="2940050" cy="2628900"/>
            <a:chOff x="554793" y="1059596"/>
            <a:chExt cx="2940050" cy="2628900"/>
          </a:xfrm>
        </p:grpSpPr>
        <p:grpSp>
          <p:nvGrpSpPr>
            <p:cNvPr id="4" name="组合 3">
              <a:extLst>
                <a:ext uri="{FF2B5EF4-FFF2-40B4-BE49-F238E27FC236}">
                  <a16:creationId xmlns:a16="http://schemas.microsoft.com/office/drawing/2014/main" id="{FA94703F-719E-4072-95D0-95969CA08835}"/>
                </a:ext>
              </a:extLst>
            </p:cNvPr>
            <p:cNvGrpSpPr/>
            <p:nvPr/>
          </p:nvGrpSpPr>
          <p:grpSpPr>
            <a:xfrm>
              <a:off x="554793" y="1059596"/>
              <a:ext cx="2940050" cy="2628900"/>
              <a:chOff x="573081" y="849284"/>
              <a:chExt cx="2940050" cy="2628900"/>
            </a:xfrm>
          </p:grpSpPr>
          <p:grpSp>
            <p:nvGrpSpPr>
              <p:cNvPr id="23" name="组合 22">
                <a:extLst>
                  <a:ext uri="{FF2B5EF4-FFF2-40B4-BE49-F238E27FC236}">
                    <a16:creationId xmlns:a16="http://schemas.microsoft.com/office/drawing/2014/main" id="{E9C79E0B-F69C-4ED4-BC21-2BD19ADC77A8}"/>
                  </a:ext>
                </a:extLst>
              </p:cNvPr>
              <p:cNvGrpSpPr/>
              <p:nvPr/>
            </p:nvGrpSpPr>
            <p:grpSpPr>
              <a:xfrm>
                <a:off x="573081" y="849284"/>
                <a:ext cx="2940050" cy="2628900"/>
                <a:chOff x="573081" y="849284"/>
                <a:chExt cx="2940050" cy="2628900"/>
              </a:xfrm>
            </p:grpSpPr>
            <p:pic>
              <p:nvPicPr>
                <p:cNvPr id="59" name="图片 58">
                  <a:extLst>
                    <a:ext uri="{FF2B5EF4-FFF2-40B4-BE49-F238E27FC236}">
                      <a16:creationId xmlns:a16="http://schemas.microsoft.com/office/drawing/2014/main" id="{B53F10A8-CBBD-4018-A973-45CD9ED2BD39}"/>
                    </a:ext>
                  </a:extLst>
                </p:cNvPr>
                <p:cNvPicPr/>
                <p:nvPr/>
              </p:nvPicPr>
              <p:blipFill>
                <a:blip r:embed="rId2"/>
                <a:stretch>
                  <a:fillRect/>
                </a:stretch>
              </p:blipFill>
              <p:spPr>
                <a:xfrm>
                  <a:off x="573081" y="849284"/>
                  <a:ext cx="2940050" cy="2628900"/>
                </a:xfrm>
                <a:prstGeom prst="rect">
                  <a:avLst/>
                </a:prstGeom>
              </p:spPr>
            </p:pic>
            <p:sp>
              <p:nvSpPr>
                <p:cNvPr id="20" name="任意多边形: 形状 19">
                  <a:extLst>
                    <a:ext uri="{FF2B5EF4-FFF2-40B4-BE49-F238E27FC236}">
                      <a16:creationId xmlns:a16="http://schemas.microsoft.com/office/drawing/2014/main" id="{1C7501C6-242B-41DC-9FD9-7F430726AFFF}"/>
                    </a:ext>
                  </a:extLst>
                </p:cNvPr>
                <p:cNvSpPr/>
                <p:nvPr/>
              </p:nvSpPr>
              <p:spPr>
                <a:xfrm>
                  <a:off x="899160" y="1021080"/>
                  <a:ext cx="2186940" cy="2186940"/>
                </a:xfrm>
                <a:custGeom>
                  <a:avLst/>
                  <a:gdLst>
                    <a:gd name="connsiteX0" fmla="*/ 0 w 2186940"/>
                    <a:gd name="connsiteY0" fmla="*/ 723900 h 2186940"/>
                    <a:gd name="connsiteX1" fmla="*/ 1524000 w 2186940"/>
                    <a:gd name="connsiteY1" fmla="*/ 2186940 h 2186940"/>
                    <a:gd name="connsiteX2" fmla="*/ 2186940 w 2186940"/>
                    <a:gd name="connsiteY2" fmla="*/ 2186940 h 2186940"/>
                    <a:gd name="connsiteX3" fmla="*/ 7620 w 2186940"/>
                    <a:gd name="connsiteY3" fmla="*/ 0 h 2186940"/>
                    <a:gd name="connsiteX4" fmla="*/ 0 w 2186940"/>
                    <a:gd name="connsiteY4" fmla="*/ 723900 h 2186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6940" h="2186940">
                      <a:moveTo>
                        <a:pt x="0" y="723900"/>
                      </a:moveTo>
                      <a:lnTo>
                        <a:pt x="1524000" y="2186940"/>
                      </a:lnTo>
                      <a:lnTo>
                        <a:pt x="2186940" y="2186940"/>
                      </a:lnTo>
                      <a:lnTo>
                        <a:pt x="7620" y="0"/>
                      </a:lnTo>
                      <a:lnTo>
                        <a:pt x="0" y="72390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0386E297-7676-4382-B2D3-4572330C59C3}"/>
                    </a:ext>
                  </a:extLst>
                </p:cNvPr>
                <p:cNvSpPr/>
                <p:nvPr/>
              </p:nvSpPr>
              <p:spPr>
                <a:xfrm>
                  <a:off x="899160" y="2385060"/>
                  <a:ext cx="906780" cy="822960"/>
                </a:xfrm>
                <a:custGeom>
                  <a:avLst/>
                  <a:gdLst>
                    <a:gd name="connsiteX0" fmla="*/ 0 w 906780"/>
                    <a:gd name="connsiteY0" fmla="*/ 0 h 822960"/>
                    <a:gd name="connsiteX1" fmla="*/ 7620 w 906780"/>
                    <a:gd name="connsiteY1" fmla="*/ 815340 h 822960"/>
                    <a:gd name="connsiteX2" fmla="*/ 906780 w 906780"/>
                    <a:gd name="connsiteY2" fmla="*/ 822960 h 822960"/>
                    <a:gd name="connsiteX3" fmla="*/ 0 w 906780"/>
                    <a:gd name="connsiteY3" fmla="*/ 0 h 822960"/>
                  </a:gdLst>
                  <a:ahLst/>
                  <a:cxnLst>
                    <a:cxn ang="0">
                      <a:pos x="connsiteX0" y="connsiteY0"/>
                    </a:cxn>
                    <a:cxn ang="0">
                      <a:pos x="connsiteX1" y="connsiteY1"/>
                    </a:cxn>
                    <a:cxn ang="0">
                      <a:pos x="connsiteX2" y="connsiteY2"/>
                    </a:cxn>
                    <a:cxn ang="0">
                      <a:pos x="connsiteX3" y="connsiteY3"/>
                    </a:cxn>
                  </a:cxnLst>
                  <a:rect l="l" t="t" r="r" b="b"/>
                  <a:pathLst>
                    <a:path w="906780" h="822960">
                      <a:moveTo>
                        <a:pt x="0" y="0"/>
                      </a:moveTo>
                      <a:lnTo>
                        <a:pt x="7620" y="815340"/>
                      </a:lnTo>
                      <a:lnTo>
                        <a:pt x="906780" y="822960"/>
                      </a:lnTo>
                      <a:lnTo>
                        <a:pt x="0" y="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id="{2C8B4A13-A776-4BEC-A77D-34D30EC9319A}"/>
                    </a:ext>
                  </a:extLst>
                </p:cNvPr>
                <p:cNvSpPr/>
                <p:nvPr/>
              </p:nvSpPr>
              <p:spPr>
                <a:xfrm>
                  <a:off x="891540" y="1752600"/>
                  <a:ext cx="1036320" cy="990600"/>
                </a:xfrm>
                <a:custGeom>
                  <a:avLst/>
                  <a:gdLst>
                    <a:gd name="connsiteX0" fmla="*/ 0 w 1036320"/>
                    <a:gd name="connsiteY0" fmla="*/ 0 h 990600"/>
                    <a:gd name="connsiteX1" fmla="*/ 0 w 1036320"/>
                    <a:gd name="connsiteY1" fmla="*/ 609600 h 990600"/>
                    <a:gd name="connsiteX2" fmla="*/ 403860 w 1036320"/>
                    <a:gd name="connsiteY2" fmla="*/ 982980 h 990600"/>
                    <a:gd name="connsiteX3" fmla="*/ 1036320 w 1036320"/>
                    <a:gd name="connsiteY3" fmla="*/ 990600 h 990600"/>
                    <a:gd name="connsiteX4" fmla="*/ 0 w 1036320"/>
                    <a:gd name="connsiteY4" fmla="*/ 0 h 990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20" h="990600">
                      <a:moveTo>
                        <a:pt x="0" y="0"/>
                      </a:moveTo>
                      <a:lnTo>
                        <a:pt x="0" y="609600"/>
                      </a:lnTo>
                      <a:lnTo>
                        <a:pt x="403860" y="982980"/>
                      </a:lnTo>
                      <a:lnTo>
                        <a:pt x="1036320" y="990600"/>
                      </a:lnTo>
                      <a:lnTo>
                        <a:pt x="0" y="0"/>
                      </a:lnTo>
                      <a:close/>
                    </a:path>
                  </a:pathLst>
                </a:custGeom>
                <a:noFill/>
                <a:ln w="28575">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a:extLst>
                  <a:ext uri="{FF2B5EF4-FFF2-40B4-BE49-F238E27FC236}">
                    <a16:creationId xmlns:a16="http://schemas.microsoft.com/office/drawing/2014/main" id="{DA0AA85B-21FE-4EC9-9E05-6F3656DCF40E}"/>
                  </a:ext>
                </a:extLst>
              </p:cNvPr>
              <p:cNvSpPr txBox="1"/>
              <p:nvPr/>
            </p:nvSpPr>
            <p:spPr>
              <a:xfrm>
                <a:off x="1536192" y="1992334"/>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36" name="文本框 35">
                <a:extLst>
                  <a:ext uri="{FF2B5EF4-FFF2-40B4-BE49-F238E27FC236}">
                    <a16:creationId xmlns:a16="http://schemas.microsoft.com/office/drawing/2014/main" id="{E7E84F64-FDD4-4CA5-ABF9-A2313C66E0FD}"/>
                  </a:ext>
                </a:extLst>
              </p:cNvPr>
              <p:cNvSpPr txBox="1"/>
              <p:nvPr/>
            </p:nvSpPr>
            <p:spPr>
              <a:xfrm>
                <a:off x="884152" y="2758935"/>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37" name="文本框 36">
                <a:extLst>
                  <a:ext uri="{FF2B5EF4-FFF2-40B4-BE49-F238E27FC236}">
                    <a16:creationId xmlns:a16="http://schemas.microsoft.com/office/drawing/2014/main" id="{BF1739D2-5C4E-4F5C-9ECD-556317125D16}"/>
                  </a:ext>
                </a:extLst>
              </p:cNvPr>
              <p:cNvSpPr txBox="1"/>
              <p:nvPr/>
            </p:nvSpPr>
            <p:spPr>
              <a:xfrm>
                <a:off x="1063577" y="2261937"/>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grpSp>
        <p:sp>
          <p:nvSpPr>
            <p:cNvPr id="69" name="文本框 68">
              <a:extLst>
                <a:ext uri="{FF2B5EF4-FFF2-40B4-BE49-F238E27FC236}">
                  <a16:creationId xmlns:a16="http://schemas.microsoft.com/office/drawing/2014/main" id="{2F30615E-CF66-4420-AB40-FC3837E24E86}"/>
                </a:ext>
              </a:extLst>
            </p:cNvPr>
            <p:cNvSpPr txBox="1"/>
            <p:nvPr/>
          </p:nvSpPr>
          <p:spPr>
            <a:xfrm>
              <a:off x="2299056" y="1446489"/>
              <a:ext cx="654346" cy="369332"/>
            </a:xfrm>
            <a:prstGeom prst="rect">
              <a:avLst/>
            </a:prstGeom>
            <a:noFill/>
          </p:spPr>
          <p:txBody>
            <a:bodyPr wrap="none" rtlCol="0">
              <a:spAutoFit/>
            </a:bodyPr>
            <a:lstStyle/>
            <a:p>
              <a:r>
                <a:rPr lang="en-US" altLang="zh-CN" b="1" dirty="0">
                  <a:solidFill>
                    <a:srgbClr val="FF0000"/>
                  </a:solidFill>
                </a:rPr>
                <a:t>PC2 </a:t>
              </a:r>
              <a:endParaRPr lang="zh-CN" altLang="en-US" b="1" dirty="0">
                <a:solidFill>
                  <a:srgbClr val="FF0000"/>
                </a:solidFill>
              </a:endParaRPr>
            </a:p>
          </p:txBody>
        </p:sp>
      </p:grpSp>
      <p:grpSp>
        <p:nvGrpSpPr>
          <p:cNvPr id="9" name="组合 8">
            <a:extLst>
              <a:ext uri="{FF2B5EF4-FFF2-40B4-BE49-F238E27FC236}">
                <a16:creationId xmlns:a16="http://schemas.microsoft.com/office/drawing/2014/main" id="{28EB17B4-9707-40FE-8F13-D5D6DD333929}"/>
              </a:ext>
            </a:extLst>
          </p:cNvPr>
          <p:cNvGrpSpPr/>
          <p:nvPr/>
        </p:nvGrpSpPr>
        <p:grpSpPr>
          <a:xfrm>
            <a:off x="554793" y="3942211"/>
            <a:ext cx="3017520" cy="2606040"/>
            <a:chOff x="554793" y="3942211"/>
            <a:chExt cx="3017520" cy="2606040"/>
          </a:xfrm>
        </p:grpSpPr>
        <p:grpSp>
          <p:nvGrpSpPr>
            <p:cNvPr id="5" name="组合 4">
              <a:extLst>
                <a:ext uri="{FF2B5EF4-FFF2-40B4-BE49-F238E27FC236}">
                  <a16:creationId xmlns:a16="http://schemas.microsoft.com/office/drawing/2014/main" id="{6F5D7801-692A-4931-AE5C-32EFCDF62336}"/>
                </a:ext>
              </a:extLst>
            </p:cNvPr>
            <p:cNvGrpSpPr/>
            <p:nvPr/>
          </p:nvGrpSpPr>
          <p:grpSpPr>
            <a:xfrm>
              <a:off x="554793" y="3942211"/>
              <a:ext cx="3017520" cy="2606040"/>
              <a:chOff x="573081" y="3731899"/>
              <a:chExt cx="3017520" cy="2606040"/>
            </a:xfrm>
          </p:grpSpPr>
          <p:pic>
            <p:nvPicPr>
              <p:cNvPr id="72" name="图片 71">
                <a:extLst>
                  <a:ext uri="{FF2B5EF4-FFF2-40B4-BE49-F238E27FC236}">
                    <a16:creationId xmlns:a16="http://schemas.microsoft.com/office/drawing/2014/main" id="{CB9C45C8-6486-4492-B3F2-9A71E98EE3FE}"/>
                  </a:ext>
                </a:extLst>
              </p:cNvPr>
              <p:cNvPicPr/>
              <p:nvPr/>
            </p:nvPicPr>
            <p:blipFill>
              <a:blip r:embed="rId4"/>
              <a:stretch>
                <a:fillRect/>
              </a:stretch>
            </p:blipFill>
            <p:spPr>
              <a:xfrm>
                <a:off x="573081" y="3731899"/>
                <a:ext cx="3017520" cy="2606040"/>
              </a:xfrm>
              <a:prstGeom prst="rect">
                <a:avLst/>
              </a:prstGeom>
            </p:spPr>
          </p:pic>
          <p:grpSp>
            <p:nvGrpSpPr>
              <p:cNvPr id="107" name="组合 106">
                <a:extLst>
                  <a:ext uri="{FF2B5EF4-FFF2-40B4-BE49-F238E27FC236}">
                    <a16:creationId xmlns:a16="http://schemas.microsoft.com/office/drawing/2014/main" id="{7B9903D0-B68B-4B58-9D00-0E2978E67342}"/>
                  </a:ext>
                </a:extLst>
              </p:cNvPr>
              <p:cNvGrpSpPr/>
              <p:nvPr/>
            </p:nvGrpSpPr>
            <p:grpSpPr>
              <a:xfrm>
                <a:off x="937260" y="3879072"/>
                <a:ext cx="2194560" cy="2186940"/>
                <a:chOff x="891540" y="1021080"/>
                <a:chExt cx="2194560" cy="2186940"/>
              </a:xfrm>
            </p:grpSpPr>
            <p:sp>
              <p:nvSpPr>
                <p:cNvPr id="109" name="任意多边形: 形状 108">
                  <a:extLst>
                    <a:ext uri="{FF2B5EF4-FFF2-40B4-BE49-F238E27FC236}">
                      <a16:creationId xmlns:a16="http://schemas.microsoft.com/office/drawing/2014/main" id="{53F66E75-5E01-4FED-9FD3-5A3BC73515FC}"/>
                    </a:ext>
                  </a:extLst>
                </p:cNvPr>
                <p:cNvSpPr/>
                <p:nvPr/>
              </p:nvSpPr>
              <p:spPr>
                <a:xfrm>
                  <a:off x="899160" y="1021080"/>
                  <a:ext cx="2186940" cy="2186940"/>
                </a:xfrm>
                <a:custGeom>
                  <a:avLst/>
                  <a:gdLst>
                    <a:gd name="connsiteX0" fmla="*/ 0 w 2186940"/>
                    <a:gd name="connsiteY0" fmla="*/ 723900 h 2186940"/>
                    <a:gd name="connsiteX1" fmla="*/ 1524000 w 2186940"/>
                    <a:gd name="connsiteY1" fmla="*/ 2186940 h 2186940"/>
                    <a:gd name="connsiteX2" fmla="*/ 2186940 w 2186940"/>
                    <a:gd name="connsiteY2" fmla="*/ 2186940 h 2186940"/>
                    <a:gd name="connsiteX3" fmla="*/ 7620 w 2186940"/>
                    <a:gd name="connsiteY3" fmla="*/ 0 h 2186940"/>
                    <a:gd name="connsiteX4" fmla="*/ 0 w 2186940"/>
                    <a:gd name="connsiteY4" fmla="*/ 723900 h 2186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6940" h="2186940">
                      <a:moveTo>
                        <a:pt x="0" y="723900"/>
                      </a:moveTo>
                      <a:lnTo>
                        <a:pt x="1524000" y="2186940"/>
                      </a:lnTo>
                      <a:lnTo>
                        <a:pt x="2186940" y="2186940"/>
                      </a:lnTo>
                      <a:lnTo>
                        <a:pt x="7620" y="0"/>
                      </a:lnTo>
                      <a:lnTo>
                        <a:pt x="0" y="72390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形状 109">
                  <a:extLst>
                    <a:ext uri="{FF2B5EF4-FFF2-40B4-BE49-F238E27FC236}">
                      <a16:creationId xmlns:a16="http://schemas.microsoft.com/office/drawing/2014/main" id="{9936DEC7-0C60-4B4E-8ABC-859815EC1025}"/>
                    </a:ext>
                  </a:extLst>
                </p:cNvPr>
                <p:cNvSpPr/>
                <p:nvPr/>
              </p:nvSpPr>
              <p:spPr>
                <a:xfrm>
                  <a:off x="899160" y="2385060"/>
                  <a:ext cx="906780" cy="822960"/>
                </a:xfrm>
                <a:custGeom>
                  <a:avLst/>
                  <a:gdLst>
                    <a:gd name="connsiteX0" fmla="*/ 0 w 906780"/>
                    <a:gd name="connsiteY0" fmla="*/ 0 h 822960"/>
                    <a:gd name="connsiteX1" fmla="*/ 7620 w 906780"/>
                    <a:gd name="connsiteY1" fmla="*/ 815340 h 822960"/>
                    <a:gd name="connsiteX2" fmla="*/ 906780 w 906780"/>
                    <a:gd name="connsiteY2" fmla="*/ 822960 h 822960"/>
                    <a:gd name="connsiteX3" fmla="*/ 0 w 906780"/>
                    <a:gd name="connsiteY3" fmla="*/ 0 h 822960"/>
                  </a:gdLst>
                  <a:ahLst/>
                  <a:cxnLst>
                    <a:cxn ang="0">
                      <a:pos x="connsiteX0" y="connsiteY0"/>
                    </a:cxn>
                    <a:cxn ang="0">
                      <a:pos x="connsiteX1" y="connsiteY1"/>
                    </a:cxn>
                    <a:cxn ang="0">
                      <a:pos x="connsiteX2" y="connsiteY2"/>
                    </a:cxn>
                    <a:cxn ang="0">
                      <a:pos x="connsiteX3" y="connsiteY3"/>
                    </a:cxn>
                  </a:cxnLst>
                  <a:rect l="l" t="t" r="r" b="b"/>
                  <a:pathLst>
                    <a:path w="906780" h="822960">
                      <a:moveTo>
                        <a:pt x="0" y="0"/>
                      </a:moveTo>
                      <a:lnTo>
                        <a:pt x="7620" y="815340"/>
                      </a:lnTo>
                      <a:lnTo>
                        <a:pt x="906780" y="822960"/>
                      </a:lnTo>
                      <a:lnTo>
                        <a:pt x="0" y="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形状 110">
                  <a:extLst>
                    <a:ext uri="{FF2B5EF4-FFF2-40B4-BE49-F238E27FC236}">
                      <a16:creationId xmlns:a16="http://schemas.microsoft.com/office/drawing/2014/main" id="{D71EC310-9448-4130-BDE6-B07860873F5A}"/>
                    </a:ext>
                  </a:extLst>
                </p:cNvPr>
                <p:cNvSpPr/>
                <p:nvPr/>
              </p:nvSpPr>
              <p:spPr>
                <a:xfrm>
                  <a:off x="891540" y="1752600"/>
                  <a:ext cx="1036320" cy="990600"/>
                </a:xfrm>
                <a:custGeom>
                  <a:avLst/>
                  <a:gdLst>
                    <a:gd name="connsiteX0" fmla="*/ 0 w 1036320"/>
                    <a:gd name="connsiteY0" fmla="*/ 0 h 990600"/>
                    <a:gd name="connsiteX1" fmla="*/ 0 w 1036320"/>
                    <a:gd name="connsiteY1" fmla="*/ 609600 h 990600"/>
                    <a:gd name="connsiteX2" fmla="*/ 403860 w 1036320"/>
                    <a:gd name="connsiteY2" fmla="*/ 982980 h 990600"/>
                    <a:gd name="connsiteX3" fmla="*/ 1036320 w 1036320"/>
                    <a:gd name="connsiteY3" fmla="*/ 990600 h 990600"/>
                    <a:gd name="connsiteX4" fmla="*/ 0 w 1036320"/>
                    <a:gd name="connsiteY4" fmla="*/ 0 h 990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20" h="990600">
                      <a:moveTo>
                        <a:pt x="0" y="0"/>
                      </a:moveTo>
                      <a:lnTo>
                        <a:pt x="0" y="609600"/>
                      </a:lnTo>
                      <a:lnTo>
                        <a:pt x="403860" y="982980"/>
                      </a:lnTo>
                      <a:lnTo>
                        <a:pt x="1036320" y="990600"/>
                      </a:lnTo>
                      <a:lnTo>
                        <a:pt x="0" y="0"/>
                      </a:lnTo>
                      <a:close/>
                    </a:path>
                  </a:pathLst>
                </a:custGeom>
                <a:noFill/>
                <a:ln w="28575">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a:extLst>
                  <a:ext uri="{FF2B5EF4-FFF2-40B4-BE49-F238E27FC236}">
                    <a16:creationId xmlns:a16="http://schemas.microsoft.com/office/drawing/2014/main" id="{D82F5950-073E-4EED-B0F2-0A95ADA4C72A}"/>
                  </a:ext>
                </a:extLst>
              </p:cNvPr>
              <p:cNvSpPr txBox="1"/>
              <p:nvPr/>
            </p:nvSpPr>
            <p:spPr>
              <a:xfrm>
                <a:off x="1585859" y="4857831"/>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40" name="文本框 39">
                <a:extLst>
                  <a:ext uri="{FF2B5EF4-FFF2-40B4-BE49-F238E27FC236}">
                    <a16:creationId xmlns:a16="http://schemas.microsoft.com/office/drawing/2014/main" id="{CCB48C8B-917D-488F-B2E1-9D0BFD9670C5}"/>
                  </a:ext>
                </a:extLst>
              </p:cNvPr>
              <p:cNvSpPr txBox="1"/>
              <p:nvPr/>
            </p:nvSpPr>
            <p:spPr>
              <a:xfrm>
                <a:off x="933819" y="5624432"/>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41" name="文本框 40">
                <a:extLst>
                  <a:ext uri="{FF2B5EF4-FFF2-40B4-BE49-F238E27FC236}">
                    <a16:creationId xmlns:a16="http://schemas.microsoft.com/office/drawing/2014/main" id="{AD1FA809-9F22-43FE-BECF-FF8BE337532A}"/>
                  </a:ext>
                </a:extLst>
              </p:cNvPr>
              <p:cNvSpPr txBox="1"/>
              <p:nvPr/>
            </p:nvSpPr>
            <p:spPr>
              <a:xfrm>
                <a:off x="1113244" y="5127434"/>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grpSp>
        <p:sp>
          <p:nvSpPr>
            <p:cNvPr id="70" name="文本框 69">
              <a:extLst>
                <a:ext uri="{FF2B5EF4-FFF2-40B4-BE49-F238E27FC236}">
                  <a16:creationId xmlns:a16="http://schemas.microsoft.com/office/drawing/2014/main" id="{2D15086D-86D7-4E4D-8C0D-77AC4B47B69B}"/>
                </a:ext>
              </a:extLst>
            </p:cNvPr>
            <p:cNvSpPr txBox="1"/>
            <p:nvPr/>
          </p:nvSpPr>
          <p:spPr>
            <a:xfrm>
              <a:off x="2348300" y="4390508"/>
              <a:ext cx="654346" cy="369332"/>
            </a:xfrm>
            <a:prstGeom prst="rect">
              <a:avLst/>
            </a:prstGeom>
            <a:noFill/>
          </p:spPr>
          <p:txBody>
            <a:bodyPr wrap="none" rtlCol="0">
              <a:spAutoFit/>
            </a:bodyPr>
            <a:lstStyle/>
            <a:p>
              <a:r>
                <a:rPr lang="en-US" altLang="zh-CN" b="1" dirty="0">
                  <a:solidFill>
                    <a:srgbClr val="FF0000"/>
                  </a:solidFill>
                </a:rPr>
                <a:t>PC3 </a:t>
              </a:r>
              <a:endParaRPr lang="zh-CN" altLang="en-US" b="1" dirty="0">
                <a:solidFill>
                  <a:srgbClr val="FF0000"/>
                </a:solidFill>
              </a:endParaRPr>
            </a:p>
          </p:txBody>
        </p:sp>
      </p:grpSp>
      <p:grpSp>
        <p:nvGrpSpPr>
          <p:cNvPr id="10" name="组合 9">
            <a:extLst>
              <a:ext uri="{FF2B5EF4-FFF2-40B4-BE49-F238E27FC236}">
                <a16:creationId xmlns:a16="http://schemas.microsoft.com/office/drawing/2014/main" id="{2CCB6DFE-0211-4344-B382-71FDAFB1082D}"/>
              </a:ext>
            </a:extLst>
          </p:cNvPr>
          <p:cNvGrpSpPr/>
          <p:nvPr/>
        </p:nvGrpSpPr>
        <p:grpSpPr>
          <a:xfrm>
            <a:off x="3923459" y="1189740"/>
            <a:ext cx="2201948" cy="2186940"/>
            <a:chOff x="3923459" y="1189740"/>
            <a:chExt cx="2201948" cy="2186940"/>
          </a:xfrm>
        </p:grpSpPr>
        <p:grpSp>
          <p:nvGrpSpPr>
            <p:cNvPr id="43" name="组合 42">
              <a:extLst>
                <a:ext uri="{FF2B5EF4-FFF2-40B4-BE49-F238E27FC236}">
                  <a16:creationId xmlns:a16="http://schemas.microsoft.com/office/drawing/2014/main" id="{4F533C77-D8C7-48EF-86CE-B328F23F9761}"/>
                </a:ext>
              </a:extLst>
            </p:cNvPr>
            <p:cNvGrpSpPr/>
            <p:nvPr/>
          </p:nvGrpSpPr>
          <p:grpSpPr>
            <a:xfrm>
              <a:off x="3923459" y="1189740"/>
              <a:ext cx="2201948" cy="2186940"/>
              <a:chOff x="884152" y="1021080"/>
              <a:chExt cx="2201948" cy="2186940"/>
            </a:xfrm>
          </p:grpSpPr>
          <p:grpSp>
            <p:nvGrpSpPr>
              <p:cNvPr id="44" name="组合 43">
                <a:extLst>
                  <a:ext uri="{FF2B5EF4-FFF2-40B4-BE49-F238E27FC236}">
                    <a16:creationId xmlns:a16="http://schemas.microsoft.com/office/drawing/2014/main" id="{D99741B2-A872-4028-BF87-215D0618E598}"/>
                  </a:ext>
                </a:extLst>
              </p:cNvPr>
              <p:cNvGrpSpPr/>
              <p:nvPr/>
            </p:nvGrpSpPr>
            <p:grpSpPr>
              <a:xfrm>
                <a:off x="891540" y="1021080"/>
                <a:ext cx="2194560" cy="2186940"/>
                <a:chOff x="891540" y="1021080"/>
                <a:chExt cx="2194560" cy="2186940"/>
              </a:xfrm>
            </p:grpSpPr>
            <p:sp>
              <p:nvSpPr>
                <p:cNvPr id="49" name="任意多边形: 形状 48">
                  <a:extLst>
                    <a:ext uri="{FF2B5EF4-FFF2-40B4-BE49-F238E27FC236}">
                      <a16:creationId xmlns:a16="http://schemas.microsoft.com/office/drawing/2014/main" id="{DF7944AE-98C6-4A76-805E-2DDA83AB0E5F}"/>
                    </a:ext>
                  </a:extLst>
                </p:cNvPr>
                <p:cNvSpPr/>
                <p:nvPr/>
              </p:nvSpPr>
              <p:spPr>
                <a:xfrm>
                  <a:off x="899160" y="1021080"/>
                  <a:ext cx="2186940" cy="2186940"/>
                </a:xfrm>
                <a:custGeom>
                  <a:avLst/>
                  <a:gdLst>
                    <a:gd name="connsiteX0" fmla="*/ 0 w 2186940"/>
                    <a:gd name="connsiteY0" fmla="*/ 723900 h 2186940"/>
                    <a:gd name="connsiteX1" fmla="*/ 1524000 w 2186940"/>
                    <a:gd name="connsiteY1" fmla="*/ 2186940 h 2186940"/>
                    <a:gd name="connsiteX2" fmla="*/ 2186940 w 2186940"/>
                    <a:gd name="connsiteY2" fmla="*/ 2186940 h 2186940"/>
                    <a:gd name="connsiteX3" fmla="*/ 7620 w 2186940"/>
                    <a:gd name="connsiteY3" fmla="*/ 0 h 2186940"/>
                    <a:gd name="connsiteX4" fmla="*/ 0 w 2186940"/>
                    <a:gd name="connsiteY4" fmla="*/ 723900 h 2186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6940" h="2186940">
                      <a:moveTo>
                        <a:pt x="0" y="723900"/>
                      </a:moveTo>
                      <a:lnTo>
                        <a:pt x="1524000" y="2186940"/>
                      </a:lnTo>
                      <a:lnTo>
                        <a:pt x="2186940" y="2186940"/>
                      </a:lnTo>
                      <a:lnTo>
                        <a:pt x="7620" y="0"/>
                      </a:lnTo>
                      <a:lnTo>
                        <a:pt x="0" y="72390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id="{DE79245E-8CF0-4004-9E5E-0853C63AE40E}"/>
                    </a:ext>
                  </a:extLst>
                </p:cNvPr>
                <p:cNvSpPr/>
                <p:nvPr/>
              </p:nvSpPr>
              <p:spPr>
                <a:xfrm>
                  <a:off x="899160" y="2385060"/>
                  <a:ext cx="906780" cy="822960"/>
                </a:xfrm>
                <a:custGeom>
                  <a:avLst/>
                  <a:gdLst>
                    <a:gd name="connsiteX0" fmla="*/ 0 w 906780"/>
                    <a:gd name="connsiteY0" fmla="*/ 0 h 822960"/>
                    <a:gd name="connsiteX1" fmla="*/ 7620 w 906780"/>
                    <a:gd name="connsiteY1" fmla="*/ 815340 h 822960"/>
                    <a:gd name="connsiteX2" fmla="*/ 906780 w 906780"/>
                    <a:gd name="connsiteY2" fmla="*/ 822960 h 822960"/>
                    <a:gd name="connsiteX3" fmla="*/ 0 w 906780"/>
                    <a:gd name="connsiteY3" fmla="*/ 0 h 822960"/>
                  </a:gdLst>
                  <a:ahLst/>
                  <a:cxnLst>
                    <a:cxn ang="0">
                      <a:pos x="connsiteX0" y="connsiteY0"/>
                    </a:cxn>
                    <a:cxn ang="0">
                      <a:pos x="connsiteX1" y="connsiteY1"/>
                    </a:cxn>
                    <a:cxn ang="0">
                      <a:pos x="connsiteX2" y="connsiteY2"/>
                    </a:cxn>
                    <a:cxn ang="0">
                      <a:pos x="connsiteX3" y="connsiteY3"/>
                    </a:cxn>
                  </a:cxnLst>
                  <a:rect l="l" t="t" r="r" b="b"/>
                  <a:pathLst>
                    <a:path w="906780" h="822960">
                      <a:moveTo>
                        <a:pt x="0" y="0"/>
                      </a:moveTo>
                      <a:lnTo>
                        <a:pt x="7620" y="815340"/>
                      </a:lnTo>
                      <a:lnTo>
                        <a:pt x="906780" y="822960"/>
                      </a:lnTo>
                      <a:lnTo>
                        <a:pt x="0" y="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形状 50">
                  <a:extLst>
                    <a:ext uri="{FF2B5EF4-FFF2-40B4-BE49-F238E27FC236}">
                      <a16:creationId xmlns:a16="http://schemas.microsoft.com/office/drawing/2014/main" id="{A64D2169-8DF9-4946-8399-44D4938EF2D7}"/>
                    </a:ext>
                  </a:extLst>
                </p:cNvPr>
                <p:cNvSpPr/>
                <p:nvPr/>
              </p:nvSpPr>
              <p:spPr>
                <a:xfrm>
                  <a:off x="891540" y="1752600"/>
                  <a:ext cx="1036320" cy="990600"/>
                </a:xfrm>
                <a:custGeom>
                  <a:avLst/>
                  <a:gdLst>
                    <a:gd name="connsiteX0" fmla="*/ 0 w 1036320"/>
                    <a:gd name="connsiteY0" fmla="*/ 0 h 990600"/>
                    <a:gd name="connsiteX1" fmla="*/ 0 w 1036320"/>
                    <a:gd name="connsiteY1" fmla="*/ 609600 h 990600"/>
                    <a:gd name="connsiteX2" fmla="*/ 403860 w 1036320"/>
                    <a:gd name="connsiteY2" fmla="*/ 982980 h 990600"/>
                    <a:gd name="connsiteX3" fmla="*/ 1036320 w 1036320"/>
                    <a:gd name="connsiteY3" fmla="*/ 990600 h 990600"/>
                    <a:gd name="connsiteX4" fmla="*/ 0 w 1036320"/>
                    <a:gd name="connsiteY4" fmla="*/ 0 h 990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20" h="990600">
                      <a:moveTo>
                        <a:pt x="0" y="0"/>
                      </a:moveTo>
                      <a:lnTo>
                        <a:pt x="0" y="609600"/>
                      </a:lnTo>
                      <a:lnTo>
                        <a:pt x="403860" y="982980"/>
                      </a:lnTo>
                      <a:lnTo>
                        <a:pt x="1036320" y="990600"/>
                      </a:lnTo>
                      <a:lnTo>
                        <a:pt x="0" y="0"/>
                      </a:lnTo>
                      <a:close/>
                    </a:path>
                  </a:pathLst>
                </a:custGeom>
                <a:noFill/>
                <a:ln w="28575">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a:extLst>
                  <a:ext uri="{FF2B5EF4-FFF2-40B4-BE49-F238E27FC236}">
                    <a16:creationId xmlns:a16="http://schemas.microsoft.com/office/drawing/2014/main" id="{BFB2FD39-4A13-4B4D-AA4F-5276A7C8C06B}"/>
                  </a:ext>
                </a:extLst>
              </p:cNvPr>
              <p:cNvSpPr txBox="1"/>
              <p:nvPr/>
            </p:nvSpPr>
            <p:spPr>
              <a:xfrm>
                <a:off x="1536192" y="1992334"/>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46" name="文本框 45">
                <a:extLst>
                  <a:ext uri="{FF2B5EF4-FFF2-40B4-BE49-F238E27FC236}">
                    <a16:creationId xmlns:a16="http://schemas.microsoft.com/office/drawing/2014/main" id="{9ADC21B5-E93D-4CBA-9B94-4D6643BE30AA}"/>
                  </a:ext>
                </a:extLst>
              </p:cNvPr>
              <p:cNvSpPr txBox="1"/>
              <p:nvPr/>
            </p:nvSpPr>
            <p:spPr>
              <a:xfrm>
                <a:off x="884152" y="2758935"/>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47" name="文本框 46">
                <a:extLst>
                  <a:ext uri="{FF2B5EF4-FFF2-40B4-BE49-F238E27FC236}">
                    <a16:creationId xmlns:a16="http://schemas.microsoft.com/office/drawing/2014/main" id="{C4F96522-38C0-4DFA-A137-BACE10FE3479}"/>
                  </a:ext>
                </a:extLst>
              </p:cNvPr>
              <p:cNvSpPr txBox="1"/>
              <p:nvPr/>
            </p:nvSpPr>
            <p:spPr>
              <a:xfrm>
                <a:off x="1063577" y="2261937"/>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grpSp>
        <p:sp>
          <p:nvSpPr>
            <p:cNvPr id="73" name="文本框 72">
              <a:extLst>
                <a:ext uri="{FF2B5EF4-FFF2-40B4-BE49-F238E27FC236}">
                  <a16:creationId xmlns:a16="http://schemas.microsoft.com/office/drawing/2014/main" id="{384EEB7D-C53B-421A-9017-4F985E838661}"/>
                </a:ext>
              </a:extLst>
            </p:cNvPr>
            <p:cNvSpPr txBox="1"/>
            <p:nvPr/>
          </p:nvSpPr>
          <p:spPr>
            <a:xfrm>
              <a:off x="5239753" y="1430200"/>
              <a:ext cx="654346" cy="369332"/>
            </a:xfrm>
            <a:prstGeom prst="rect">
              <a:avLst/>
            </a:prstGeom>
            <a:noFill/>
          </p:spPr>
          <p:txBody>
            <a:bodyPr wrap="none" rtlCol="0">
              <a:spAutoFit/>
            </a:bodyPr>
            <a:lstStyle/>
            <a:p>
              <a:r>
                <a:rPr lang="en-US" altLang="zh-CN" b="1" dirty="0">
                  <a:solidFill>
                    <a:srgbClr val="FF0000"/>
                  </a:solidFill>
                </a:rPr>
                <a:t>PC2 </a:t>
              </a:r>
              <a:endParaRPr lang="zh-CN" altLang="en-US" b="1" dirty="0">
                <a:solidFill>
                  <a:srgbClr val="FF0000"/>
                </a:solidFill>
              </a:endParaRPr>
            </a:p>
          </p:txBody>
        </p:sp>
      </p:grpSp>
      <p:grpSp>
        <p:nvGrpSpPr>
          <p:cNvPr id="11" name="组合 10">
            <a:extLst>
              <a:ext uri="{FF2B5EF4-FFF2-40B4-BE49-F238E27FC236}">
                <a16:creationId xmlns:a16="http://schemas.microsoft.com/office/drawing/2014/main" id="{02846E4A-0561-4BD6-BE6A-3F31C832DA21}"/>
              </a:ext>
            </a:extLst>
          </p:cNvPr>
          <p:cNvGrpSpPr/>
          <p:nvPr/>
        </p:nvGrpSpPr>
        <p:grpSpPr>
          <a:xfrm>
            <a:off x="3624372" y="3932002"/>
            <a:ext cx="2948940" cy="2590800"/>
            <a:chOff x="3624372" y="3932002"/>
            <a:chExt cx="2948940" cy="2590800"/>
          </a:xfrm>
        </p:grpSpPr>
        <p:grpSp>
          <p:nvGrpSpPr>
            <p:cNvPr id="6" name="组合 5">
              <a:extLst>
                <a:ext uri="{FF2B5EF4-FFF2-40B4-BE49-F238E27FC236}">
                  <a16:creationId xmlns:a16="http://schemas.microsoft.com/office/drawing/2014/main" id="{9A1F84FE-ADF8-4279-8409-18DABE0550CC}"/>
                </a:ext>
              </a:extLst>
            </p:cNvPr>
            <p:cNvGrpSpPr/>
            <p:nvPr/>
          </p:nvGrpSpPr>
          <p:grpSpPr>
            <a:xfrm>
              <a:off x="3624372" y="3932002"/>
              <a:ext cx="2948940" cy="2590800"/>
              <a:chOff x="4090716" y="3721690"/>
              <a:chExt cx="2948940" cy="2590800"/>
            </a:xfrm>
          </p:grpSpPr>
          <p:pic>
            <p:nvPicPr>
              <p:cNvPr id="71" name="图片 70">
                <a:extLst>
                  <a:ext uri="{FF2B5EF4-FFF2-40B4-BE49-F238E27FC236}">
                    <a16:creationId xmlns:a16="http://schemas.microsoft.com/office/drawing/2014/main" id="{23D2940F-43FC-45A3-98FC-55BF00E74542}"/>
                  </a:ext>
                </a:extLst>
              </p:cNvPr>
              <p:cNvPicPr/>
              <p:nvPr/>
            </p:nvPicPr>
            <p:blipFill>
              <a:blip r:embed="rId5"/>
              <a:stretch>
                <a:fillRect/>
              </a:stretch>
            </p:blipFill>
            <p:spPr>
              <a:xfrm>
                <a:off x="4090716" y="3721690"/>
                <a:ext cx="2948940" cy="2590800"/>
              </a:xfrm>
              <a:prstGeom prst="rect">
                <a:avLst/>
              </a:prstGeom>
            </p:spPr>
          </p:pic>
          <p:grpSp>
            <p:nvGrpSpPr>
              <p:cNvPr id="52" name="组合 51">
                <a:extLst>
                  <a:ext uri="{FF2B5EF4-FFF2-40B4-BE49-F238E27FC236}">
                    <a16:creationId xmlns:a16="http://schemas.microsoft.com/office/drawing/2014/main" id="{20A0CE18-CCFD-4664-BF08-CAF2C5916021}"/>
                  </a:ext>
                </a:extLst>
              </p:cNvPr>
              <p:cNvGrpSpPr/>
              <p:nvPr/>
            </p:nvGrpSpPr>
            <p:grpSpPr>
              <a:xfrm>
                <a:off x="4376498" y="3849116"/>
                <a:ext cx="2201948" cy="2186940"/>
                <a:chOff x="884152" y="1021080"/>
                <a:chExt cx="2201948" cy="2186940"/>
              </a:xfrm>
            </p:grpSpPr>
            <p:grpSp>
              <p:nvGrpSpPr>
                <p:cNvPr id="53" name="组合 52">
                  <a:extLst>
                    <a:ext uri="{FF2B5EF4-FFF2-40B4-BE49-F238E27FC236}">
                      <a16:creationId xmlns:a16="http://schemas.microsoft.com/office/drawing/2014/main" id="{B62ECD44-19E4-4B5A-BF6F-7913F1E863A1}"/>
                    </a:ext>
                  </a:extLst>
                </p:cNvPr>
                <p:cNvGrpSpPr/>
                <p:nvPr/>
              </p:nvGrpSpPr>
              <p:grpSpPr>
                <a:xfrm>
                  <a:off x="891540" y="1021080"/>
                  <a:ext cx="2194560" cy="2186940"/>
                  <a:chOff x="891540" y="1021080"/>
                  <a:chExt cx="2194560" cy="2186940"/>
                </a:xfrm>
              </p:grpSpPr>
              <p:sp>
                <p:nvSpPr>
                  <p:cNvPr id="57" name="任意多边形: 形状 56">
                    <a:extLst>
                      <a:ext uri="{FF2B5EF4-FFF2-40B4-BE49-F238E27FC236}">
                        <a16:creationId xmlns:a16="http://schemas.microsoft.com/office/drawing/2014/main" id="{AB007D00-6B66-49F0-9E04-D624D53D5E0C}"/>
                      </a:ext>
                    </a:extLst>
                  </p:cNvPr>
                  <p:cNvSpPr/>
                  <p:nvPr/>
                </p:nvSpPr>
                <p:spPr>
                  <a:xfrm>
                    <a:off x="899160" y="1021080"/>
                    <a:ext cx="2186940" cy="2186940"/>
                  </a:xfrm>
                  <a:custGeom>
                    <a:avLst/>
                    <a:gdLst>
                      <a:gd name="connsiteX0" fmla="*/ 0 w 2186940"/>
                      <a:gd name="connsiteY0" fmla="*/ 723900 h 2186940"/>
                      <a:gd name="connsiteX1" fmla="*/ 1524000 w 2186940"/>
                      <a:gd name="connsiteY1" fmla="*/ 2186940 h 2186940"/>
                      <a:gd name="connsiteX2" fmla="*/ 2186940 w 2186940"/>
                      <a:gd name="connsiteY2" fmla="*/ 2186940 h 2186940"/>
                      <a:gd name="connsiteX3" fmla="*/ 7620 w 2186940"/>
                      <a:gd name="connsiteY3" fmla="*/ 0 h 2186940"/>
                      <a:gd name="connsiteX4" fmla="*/ 0 w 2186940"/>
                      <a:gd name="connsiteY4" fmla="*/ 723900 h 2186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6940" h="2186940">
                        <a:moveTo>
                          <a:pt x="0" y="723900"/>
                        </a:moveTo>
                        <a:lnTo>
                          <a:pt x="1524000" y="2186940"/>
                        </a:lnTo>
                        <a:lnTo>
                          <a:pt x="2186940" y="2186940"/>
                        </a:lnTo>
                        <a:lnTo>
                          <a:pt x="7620" y="0"/>
                        </a:lnTo>
                        <a:lnTo>
                          <a:pt x="0" y="72390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形状 57">
                    <a:extLst>
                      <a:ext uri="{FF2B5EF4-FFF2-40B4-BE49-F238E27FC236}">
                        <a16:creationId xmlns:a16="http://schemas.microsoft.com/office/drawing/2014/main" id="{FEB54CD1-B3E5-4C74-A45E-636CD65B771E}"/>
                      </a:ext>
                    </a:extLst>
                  </p:cNvPr>
                  <p:cNvSpPr/>
                  <p:nvPr/>
                </p:nvSpPr>
                <p:spPr>
                  <a:xfrm>
                    <a:off x="899160" y="2385060"/>
                    <a:ext cx="906780" cy="822960"/>
                  </a:xfrm>
                  <a:custGeom>
                    <a:avLst/>
                    <a:gdLst>
                      <a:gd name="connsiteX0" fmla="*/ 0 w 906780"/>
                      <a:gd name="connsiteY0" fmla="*/ 0 h 822960"/>
                      <a:gd name="connsiteX1" fmla="*/ 7620 w 906780"/>
                      <a:gd name="connsiteY1" fmla="*/ 815340 h 822960"/>
                      <a:gd name="connsiteX2" fmla="*/ 906780 w 906780"/>
                      <a:gd name="connsiteY2" fmla="*/ 822960 h 822960"/>
                      <a:gd name="connsiteX3" fmla="*/ 0 w 906780"/>
                      <a:gd name="connsiteY3" fmla="*/ 0 h 822960"/>
                    </a:gdLst>
                    <a:ahLst/>
                    <a:cxnLst>
                      <a:cxn ang="0">
                        <a:pos x="connsiteX0" y="connsiteY0"/>
                      </a:cxn>
                      <a:cxn ang="0">
                        <a:pos x="connsiteX1" y="connsiteY1"/>
                      </a:cxn>
                      <a:cxn ang="0">
                        <a:pos x="connsiteX2" y="connsiteY2"/>
                      </a:cxn>
                      <a:cxn ang="0">
                        <a:pos x="connsiteX3" y="connsiteY3"/>
                      </a:cxn>
                    </a:cxnLst>
                    <a:rect l="l" t="t" r="r" b="b"/>
                    <a:pathLst>
                      <a:path w="906780" h="822960">
                        <a:moveTo>
                          <a:pt x="0" y="0"/>
                        </a:moveTo>
                        <a:lnTo>
                          <a:pt x="7620" y="815340"/>
                        </a:lnTo>
                        <a:lnTo>
                          <a:pt x="906780" y="822960"/>
                        </a:lnTo>
                        <a:lnTo>
                          <a:pt x="0" y="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形状 59">
                    <a:extLst>
                      <a:ext uri="{FF2B5EF4-FFF2-40B4-BE49-F238E27FC236}">
                        <a16:creationId xmlns:a16="http://schemas.microsoft.com/office/drawing/2014/main" id="{451615EA-EAC6-4B26-A6EE-FE23937C8975}"/>
                      </a:ext>
                    </a:extLst>
                  </p:cNvPr>
                  <p:cNvSpPr/>
                  <p:nvPr/>
                </p:nvSpPr>
                <p:spPr>
                  <a:xfrm>
                    <a:off x="891540" y="1752600"/>
                    <a:ext cx="1036320" cy="990600"/>
                  </a:xfrm>
                  <a:custGeom>
                    <a:avLst/>
                    <a:gdLst>
                      <a:gd name="connsiteX0" fmla="*/ 0 w 1036320"/>
                      <a:gd name="connsiteY0" fmla="*/ 0 h 990600"/>
                      <a:gd name="connsiteX1" fmla="*/ 0 w 1036320"/>
                      <a:gd name="connsiteY1" fmla="*/ 609600 h 990600"/>
                      <a:gd name="connsiteX2" fmla="*/ 403860 w 1036320"/>
                      <a:gd name="connsiteY2" fmla="*/ 982980 h 990600"/>
                      <a:gd name="connsiteX3" fmla="*/ 1036320 w 1036320"/>
                      <a:gd name="connsiteY3" fmla="*/ 990600 h 990600"/>
                      <a:gd name="connsiteX4" fmla="*/ 0 w 1036320"/>
                      <a:gd name="connsiteY4" fmla="*/ 0 h 990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20" h="990600">
                        <a:moveTo>
                          <a:pt x="0" y="0"/>
                        </a:moveTo>
                        <a:lnTo>
                          <a:pt x="0" y="609600"/>
                        </a:lnTo>
                        <a:lnTo>
                          <a:pt x="403860" y="982980"/>
                        </a:lnTo>
                        <a:lnTo>
                          <a:pt x="1036320" y="990600"/>
                        </a:lnTo>
                        <a:lnTo>
                          <a:pt x="0" y="0"/>
                        </a:lnTo>
                        <a:close/>
                      </a:path>
                    </a:pathLst>
                  </a:custGeom>
                  <a:noFill/>
                  <a:ln w="28575">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53">
                  <a:extLst>
                    <a:ext uri="{FF2B5EF4-FFF2-40B4-BE49-F238E27FC236}">
                      <a16:creationId xmlns:a16="http://schemas.microsoft.com/office/drawing/2014/main" id="{55AF1B52-FA99-4170-94DC-85333D9240ED}"/>
                    </a:ext>
                  </a:extLst>
                </p:cNvPr>
                <p:cNvSpPr txBox="1"/>
                <p:nvPr/>
              </p:nvSpPr>
              <p:spPr>
                <a:xfrm>
                  <a:off x="1536192" y="1992334"/>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55" name="文本框 54">
                  <a:extLst>
                    <a:ext uri="{FF2B5EF4-FFF2-40B4-BE49-F238E27FC236}">
                      <a16:creationId xmlns:a16="http://schemas.microsoft.com/office/drawing/2014/main" id="{013E2845-C65B-47F2-AA85-17FCB8D6691C}"/>
                    </a:ext>
                  </a:extLst>
                </p:cNvPr>
                <p:cNvSpPr txBox="1"/>
                <p:nvPr/>
              </p:nvSpPr>
              <p:spPr>
                <a:xfrm>
                  <a:off x="884152" y="2758935"/>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56" name="文本框 55">
                  <a:extLst>
                    <a:ext uri="{FF2B5EF4-FFF2-40B4-BE49-F238E27FC236}">
                      <a16:creationId xmlns:a16="http://schemas.microsoft.com/office/drawing/2014/main" id="{1E158C09-3603-4063-B13A-C47156B06EC7}"/>
                    </a:ext>
                  </a:extLst>
                </p:cNvPr>
                <p:cNvSpPr txBox="1"/>
                <p:nvPr/>
              </p:nvSpPr>
              <p:spPr>
                <a:xfrm>
                  <a:off x="1063577" y="2261937"/>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grpSp>
        </p:grpSp>
        <p:sp>
          <p:nvSpPr>
            <p:cNvPr id="74" name="文本框 73">
              <a:extLst>
                <a:ext uri="{FF2B5EF4-FFF2-40B4-BE49-F238E27FC236}">
                  <a16:creationId xmlns:a16="http://schemas.microsoft.com/office/drawing/2014/main" id="{9115612B-3A53-4736-A7B1-BCE2D1903155}"/>
                </a:ext>
              </a:extLst>
            </p:cNvPr>
            <p:cNvSpPr txBox="1"/>
            <p:nvPr/>
          </p:nvSpPr>
          <p:spPr>
            <a:xfrm>
              <a:off x="5288997" y="4337643"/>
              <a:ext cx="654346" cy="369332"/>
            </a:xfrm>
            <a:prstGeom prst="rect">
              <a:avLst/>
            </a:prstGeom>
            <a:noFill/>
          </p:spPr>
          <p:txBody>
            <a:bodyPr wrap="none" rtlCol="0">
              <a:spAutoFit/>
            </a:bodyPr>
            <a:lstStyle/>
            <a:p>
              <a:r>
                <a:rPr lang="en-US" altLang="zh-CN" b="1" dirty="0">
                  <a:solidFill>
                    <a:srgbClr val="FF0000"/>
                  </a:solidFill>
                </a:rPr>
                <a:t>PC3 </a:t>
              </a:r>
              <a:endParaRPr lang="zh-CN" altLang="en-US" b="1" dirty="0">
                <a:solidFill>
                  <a:srgbClr val="FF0000"/>
                </a:solidFill>
              </a:endParaRPr>
            </a:p>
          </p:txBody>
        </p:sp>
      </p:grpSp>
      <p:sp>
        <p:nvSpPr>
          <p:cNvPr id="75" name="文本框 74">
            <a:extLst>
              <a:ext uri="{FF2B5EF4-FFF2-40B4-BE49-F238E27FC236}">
                <a16:creationId xmlns:a16="http://schemas.microsoft.com/office/drawing/2014/main" id="{55272686-5E07-4BDA-92BE-66B24EB5188A}"/>
              </a:ext>
            </a:extLst>
          </p:cNvPr>
          <p:cNvSpPr txBox="1"/>
          <p:nvPr/>
        </p:nvSpPr>
        <p:spPr>
          <a:xfrm>
            <a:off x="6547197" y="1405716"/>
            <a:ext cx="1909150" cy="923330"/>
          </a:xfrm>
          <a:prstGeom prst="rect">
            <a:avLst/>
          </a:prstGeom>
          <a:noFill/>
        </p:spPr>
        <p:txBody>
          <a:bodyPr wrap="square" rtlCol="0">
            <a:spAutoFit/>
          </a:bodyPr>
          <a:lstStyle/>
          <a:p>
            <a:r>
              <a:rPr lang="en-US" altLang="zh-CN" dirty="0">
                <a:solidFill>
                  <a:srgbClr val="FF0000"/>
                </a:solidFill>
              </a:rPr>
              <a:t>There is no margin for A5 region for PC2</a:t>
            </a:r>
            <a:endParaRPr lang="zh-CN" altLang="en-US" dirty="0">
              <a:solidFill>
                <a:srgbClr val="FF0000"/>
              </a:solidFill>
            </a:endParaRPr>
          </a:p>
        </p:txBody>
      </p:sp>
    </p:spTree>
    <p:extLst>
      <p:ext uri="{BB962C8B-B14F-4D97-AF65-F5344CB8AC3E}">
        <p14:creationId xmlns:p14="http://schemas.microsoft.com/office/powerpoint/2010/main" val="2172734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0B4F20-DE86-468F-88A1-9A007F0ACC0C}"/>
              </a:ext>
            </a:extLst>
          </p:cNvPr>
          <p:cNvSpPr>
            <a:spLocks noGrp="1"/>
          </p:cNvSpPr>
          <p:nvPr>
            <p:ph type="title"/>
          </p:nvPr>
        </p:nvSpPr>
        <p:spPr>
          <a:xfrm>
            <a:off x="403529" y="356945"/>
            <a:ext cx="10515600" cy="694123"/>
          </a:xfrm>
        </p:spPr>
        <p:txBody>
          <a:bodyPr>
            <a:normAutofit fontScale="90000"/>
          </a:bodyPr>
          <a:lstStyle/>
          <a:p>
            <a:r>
              <a:rPr lang="en-US" altLang="zh-CN" dirty="0"/>
              <a:t>PC2 NS_24 10MHz-1995MHz</a:t>
            </a:r>
            <a:endParaRPr lang="zh-CN" altLang="en-US" dirty="0"/>
          </a:p>
        </p:txBody>
      </p:sp>
      <p:grpSp>
        <p:nvGrpSpPr>
          <p:cNvPr id="3" name="组合 2">
            <a:extLst>
              <a:ext uri="{FF2B5EF4-FFF2-40B4-BE49-F238E27FC236}">
                <a16:creationId xmlns:a16="http://schemas.microsoft.com/office/drawing/2014/main" id="{476D941E-69B9-43E4-8E4A-DBFF159D4518}"/>
              </a:ext>
            </a:extLst>
          </p:cNvPr>
          <p:cNvGrpSpPr/>
          <p:nvPr/>
        </p:nvGrpSpPr>
        <p:grpSpPr>
          <a:xfrm>
            <a:off x="8327512" y="466309"/>
            <a:ext cx="3326735" cy="2829332"/>
            <a:chOff x="249432" y="953290"/>
            <a:chExt cx="3326735" cy="2829332"/>
          </a:xfrm>
        </p:grpSpPr>
        <p:sp>
          <p:nvSpPr>
            <p:cNvPr id="39" name="直角三角形 38">
              <a:extLst>
                <a:ext uri="{FF2B5EF4-FFF2-40B4-BE49-F238E27FC236}">
                  <a16:creationId xmlns:a16="http://schemas.microsoft.com/office/drawing/2014/main" id="{95EA5E21-0101-455E-9CB6-ED66A380D7D1}"/>
                </a:ext>
              </a:extLst>
            </p:cNvPr>
            <p:cNvSpPr/>
            <p:nvPr/>
          </p:nvSpPr>
          <p:spPr>
            <a:xfrm>
              <a:off x="2733781" y="2926973"/>
              <a:ext cx="708806" cy="595893"/>
            </a:xfrm>
            <a:prstGeom prst="rtTriangle">
              <a:avLst/>
            </a:prstGeom>
            <a:solidFill>
              <a:schemeClr val="accent4">
                <a:lumMod val="40000"/>
                <a:lumOff val="6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a:solidFill>
                    <a:schemeClr val="tx1"/>
                  </a:solidFill>
                </a:rPr>
                <a:t>A6</a:t>
              </a:r>
              <a:endParaRPr lang="zh-CN" altLang="en-US" sz="900" dirty="0">
                <a:solidFill>
                  <a:schemeClr val="tx1"/>
                </a:solidFill>
              </a:endParaRPr>
            </a:p>
          </p:txBody>
        </p:sp>
        <p:sp>
          <p:nvSpPr>
            <p:cNvPr id="41" name="直角三角形 40">
              <a:extLst>
                <a:ext uri="{FF2B5EF4-FFF2-40B4-BE49-F238E27FC236}">
                  <a16:creationId xmlns:a16="http://schemas.microsoft.com/office/drawing/2014/main" id="{A03DE452-1992-448E-8E19-2BFD25230B93}"/>
                </a:ext>
              </a:extLst>
            </p:cNvPr>
            <p:cNvSpPr/>
            <p:nvPr/>
          </p:nvSpPr>
          <p:spPr>
            <a:xfrm>
              <a:off x="630576" y="1071709"/>
              <a:ext cx="2797304" cy="2443800"/>
            </a:xfrm>
            <a:prstGeom prst="r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A4D4BC75-1453-47FF-8B65-4113C0BDBA74}"/>
                </a:ext>
              </a:extLst>
            </p:cNvPr>
            <p:cNvSpPr txBox="1"/>
            <p:nvPr/>
          </p:nvSpPr>
          <p:spPr>
            <a:xfrm>
              <a:off x="318284" y="953290"/>
              <a:ext cx="348172" cy="276999"/>
            </a:xfrm>
            <a:prstGeom prst="rect">
              <a:avLst/>
            </a:prstGeom>
            <a:noFill/>
          </p:spPr>
          <p:txBody>
            <a:bodyPr wrap="none" rtlCol="0">
              <a:spAutoFit/>
            </a:bodyPr>
            <a:lstStyle/>
            <a:p>
              <a:r>
                <a:rPr lang="en-US" altLang="zh-CN" sz="1200" dirty="0"/>
                <a:t>51</a:t>
              </a:r>
              <a:endParaRPr lang="zh-CN" altLang="en-US" sz="1200" dirty="0"/>
            </a:p>
          </p:txBody>
        </p:sp>
        <p:sp>
          <p:nvSpPr>
            <p:cNvPr id="43" name="文本框 42">
              <a:extLst>
                <a:ext uri="{FF2B5EF4-FFF2-40B4-BE49-F238E27FC236}">
                  <a16:creationId xmlns:a16="http://schemas.microsoft.com/office/drawing/2014/main" id="{D2E100B4-AC7F-4B33-9EAC-029502867CD6}"/>
                </a:ext>
              </a:extLst>
            </p:cNvPr>
            <p:cNvSpPr txBox="1"/>
            <p:nvPr/>
          </p:nvSpPr>
          <p:spPr>
            <a:xfrm>
              <a:off x="3227995" y="3497288"/>
              <a:ext cx="348172" cy="276999"/>
            </a:xfrm>
            <a:prstGeom prst="rect">
              <a:avLst/>
            </a:prstGeom>
            <a:noFill/>
          </p:spPr>
          <p:txBody>
            <a:bodyPr wrap="none" rtlCol="0">
              <a:spAutoFit/>
            </a:bodyPr>
            <a:lstStyle/>
            <a:p>
              <a:r>
                <a:rPr lang="en-US" altLang="zh-CN" sz="1200" dirty="0"/>
                <a:t>51</a:t>
              </a:r>
              <a:endParaRPr lang="zh-CN" altLang="en-US" sz="1200" dirty="0"/>
            </a:p>
          </p:txBody>
        </p:sp>
        <p:sp>
          <p:nvSpPr>
            <p:cNvPr id="44" name="文本框 43">
              <a:extLst>
                <a:ext uri="{FF2B5EF4-FFF2-40B4-BE49-F238E27FC236}">
                  <a16:creationId xmlns:a16="http://schemas.microsoft.com/office/drawing/2014/main" id="{6C890879-5120-4224-8B4B-CAB563D43EE0}"/>
                </a:ext>
              </a:extLst>
            </p:cNvPr>
            <p:cNvSpPr txBox="1"/>
            <p:nvPr/>
          </p:nvSpPr>
          <p:spPr>
            <a:xfrm>
              <a:off x="2036499" y="3479402"/>
              <a:ext cx="348172" cy="276999"/>
            </a:xfrm>
            <a:prstGeom prst="rect">
              <a:avLst/>
            </a:prstGeom>
            <a:noFill/>
          </p:spPr>
          <p:txBody>
            <a:bodyPr wrap="none" rtlCol="0">
              <a:spAutoFit/>
            </a:bodyPr>
            <a:lstStyle/>
            <a:p>
              <a:r>
                <a:rPr lang="en-US" altLang="zh-CN" sz="1200" dirty="0"/>
                <a:t>27</a:t>
              </a:r>
              <a:endParaRPr lang="zh-CN" altLang="en-US" sz="1200" dirty="0"/>
            </a:p>
          </p:txBody>
        </p:sp>
        <p:sp>
          <p:nvSpPr>
            <p:cNvPr id="45" name="文本框 44">
              <a:extLst>
                <a:ext uri="{FF2B5EF4-FFF2-40B4-BE49-F238E27FC236}">
                  <a16:creationId xmlns:a16="http://schemas.microsoft.com/office/drawing/2014/main" id="{2B46F071-19E7-4967-B939-7501CE50C5AE}"/>
                </a:ext>
              </a:extLst>
            </p:cNvPr>
            <p:cNvSpPr txBox="1"/>
            <p:nvPr/>
          </p:nvSpPr>
          <p:spPr>
            <a:xfrm>
              <a:off x="501782" y="3501373"/>
              <a:ext cx="266420" cy="276999"/>
            </a:xfrm>
            <a:prstGeom prst="rect">
              <a:avLst/>
            </a:prstGeom>
            <a:noFill/>
          </p:spPr>
          <p:txBody>
            <a:bodyPr wrap="none" rtlCol="0">
              <a:spAutoFit/>
            </a:bodyPr>
            <a:lstStyle/>
            <a:p>
              <a:r>
                <a:rPr lang="en-US" altLang="zh-CN" sz="1200" dirty="0"/>
                <a:t>0</a:t>
              </a:r>
              <a:endParaRPr lang="zh-CN" altLang="en-US" sz="1200" dirty="0"/>
            </a:p>
          </p:txBody>
        </p:sp>
        <p:sp>
          <p:nvSpPr>
            <p:cNvPr id="46" name="文本框 45">
              <a:extLst>
                <a:ext uri="{FF2B5EF4-FFF2-40B4-BE49-F238E27FC236}">
                  <a16:creationId xmlns:a16="http://schemas.microsoft.com/office/drawing/2014/main" id="{101F345F-DE1E-494F-A90F-CDF5720DFD0C}"/>
                </a:ext>
              </a:extLst>
            </p:cNvPr>
            <p:cNvSpPr txBox="1"/>
            <p:nvPr/>
          </p:nvSpPr>
          <p:spPr>
            <a:xfrm>
              <a:off x="267258" y="2254192"/>
              <a:ext cx="348172" cy="276999"/>
            </a:xfrm>
            <a:prstGeom prst="rect">
              <a:avLst/>
            </a:prstGeom>
            <a:noFill/>
          </p:spPr>
          <p:txBody>
            <a:bodyPr wrap="none" rtlCol="0">
              <a:spAutoFit/>
            </a:bodyPr>
            <a:lstStyle/>
            <a:p>
              <a:r>
                <a:rPr lang="en-US" altLang="zh-CN" sz="1200" dirty="0"/>
                <a:t>25</a:t>
              </a:r>
              <a:endParaRPr lang="zh-CN" altLang="en-US" sz="1200" dirty="0"/>
            </a:p>
          </p:txBody>
        </p:sp>
        <p:cxnSp>
          <p:nvCxnSpPr>
            <p:cNvPr id="47" name="直接连接符 46">
              <a:extLst>
                <a:ext uri="{FF2B5EF4-FFF2-40B4-BE49-F238E27FC236}">
                  <a16:creationId xmlns:a16="http://schemas.microsoft.com/office/drawing/2014/main" id="{F02BC655-CE32-451F-8ECD-3F313D8AAE2D}"/>
                </a:ext>
              </a:extLst>
            </p:cNvPr>
            <p:cNvCxnSpPr/>
            <p:nvPr/>
          </p:nvCxnSpPr>
          <p:spPr>
            <a:xfrm>
              <a:off x="617613" y="3127291"/>
              <a:ext cx="2342110" cy="0"/>
            </a:xfrm>
            <a:prstGeom prst="line">
              <a:avLst/>
            </a:prstGeom>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id="{631EFAC9-DBC6-4159-A37A-191042812D7E}"/>
                </a:ext>
              </a:extLst>
            </p:cNvPr>
            <p:cNvSpPr txBox="1"/>
            <p:nvPr/>
          </p:nvSpPr>
          <p:spPr>
            <a:xfrm>
              <a:off x="249432" y="2994065"/>
              <a:ext cx="266420" cy="276999"/>
            </a:xfrm>
            <a:prstGeom prst="rect">
              <a:avLst/>
            </a:prstGeom>
            <a:noFill/>
          </p:spPr>
          <p:txBody>
            <a:bodyPr wrap="none" rtlCol="0">
              <a:spAutoFit/>
            </a:bodyPr>
            <a:lstStyle/>
            <a:p>
              <a:r>
                <a:rPr lang="en-US" altLang="zh-CN" sz="1200" dirty="0"/>
                <a:t>6</a:t>
              </a:r>
              <a:endParaRPr lang="zh-CN" altLang="en-US" sz="1200" dirty="0"/>
            </a:p>
          </p:txBody>
        </p:sp>
        <p:cxnSp>
          <p:nvCxnSpPr>
            <p:cNvPr id="49" name="直接连接符 48">
              <a:extLst>
                <a:ext uri="{FF2B5EF4-FFF2-40B4-BE49-F238E27FC236}">
                  <a16:creationId xmlns:a16="http://schemas.microsoft.com/office/drawing/2014/main" id="{C579E7C4-BE9E-4ADD-A9E5-1F8EC0DCA3C9}"/>
                </a:ext>
              </a:extLst>
            </p:cNvPr>
            <p:cNvCxnSpPr>
              <a:cxnSpLocks/>
            </p:cNvCxnSpPr>
            <p:nvPr/>
          </p:nvCxnSpPr>
          <p:spPr>
            <a:xfrm>
              <a:off x="2997163" y="3124538"/>
              <a:ext cx="6426" cy="39832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a16="http://schemas.microsoft.com/office/drawing/2014/main" id="{AF5A7997-C6C9-40FA-B37A-130A74335618}"/>
                </a:ext>
              </a:extLst>
            </p:cNvPr>
            <p:cNvSpPr txBox="1"/>
            <p:nvPr/>
          </p:nvSpPr>
          <p:spPr>
            <a:xfrm>
              <a:off x="2691843" y="3495998"/>
              <a:ext cx="348172" cy="276999"/>
            </a:xfrm>
            <a:prstGeom prst="rect">
              <a:avLst/>
            </a:prstGeom>
            <a:noFill/>
          </p:spPr>
          <p:txBody>
            <a:bodyPr wrap="none" rtlCol="0">
              <a:spAutoFit/>
            </a:bodyPr>
            <a:lstStyle/>
            <a:p>
              <a:r>
                <a:rPr lang="en-US" altLang="zh-CN" sz="1200" dirty="0"/>
                <a:t>39</a:t>
              </a:r>
              <a:endParaRPr lang="zh-CN" altLang="en-US" sz="1200" dirty="0"/>
            </a:p>
          </p:txBody>
        </p:sp>
        <p:cxnSp>
          <p:nvCxnSpPr>
            <p:cNvPr id="51" name="直接连接符 50">
              <a:extLst>
                <a:ext uri="{FF2B5EF4-FFF2-40B4-BE49-F238E27FC236}">
                  <a16:creationId xmlns:a16="http://schemas.microsoft.com/office/drawing/2014/main" id="{33C3A523-8541-43E8-A121-FED8A490C287}"/>
                </a:ext>
              </a:extLst>
            </p:cNvPr>
            <p:cNvCxnSpPr>
              <a:cxnSpLocks/>
            </p:cNvCxnSpPr>
            <p:nvPr/>
          </p:nvCxnSpPr>
          <p:spPr>
            <a:xfrm>
              <a:off x="1571057" y="3121873"/>
              <a:ext cx="6865" cy="40211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a16="http://schemas.microsoft.com/office/drawing/2014/main" id="{CA099063-E539-4C8D-A4DA-DD9036C2CD97}"/>
                </a:ext>
              </a:extLst>
            </p:cNvPr>
            <p:cNvSpPr txBox="1"/>
            <p:nvPr/>
          </p:nvSpPr>
          <p:spPr>
            <a:xfrm>
              <a:off x="2504901" y="3505623"/>
              <a:ext cx="348172" cy="276999"/>
            </a:xfrm>
            <a:prstGeom prst="rect">
              <a:avLst/>
            </a:prstGeom>
            <a:noFill/>
          </p:spPr>
          <p:txBody>
            <a:bodyPr wrap="none" rtlCol="0">
              <a:spAutoFit/>
            </a:bodyPr>
            <a:lstStyle/>
            <a:p>
              <a:r>
                <a:rPr lang="en-US" altLang="zh-CN" sz="1200" dirty="0"/>
                <a:t>36</a:t>
              </a:r>
              <a:endParaRPr lang="zh-CN" altLang="en-US" sz="1200" dirty="0"/>
            </a:p>
          </p:txBody>
        </p:sp>
        <p:sp>
          <p:nvSpPr>
            <p:cNvPr id="53" name="文本框 52">
              <a:extLst>
                <a:ext uri="{FF2B5EF4-FFF2-40B4-BE49-F238E27FC236}">
                  <a16:creationId xmlns:a16="http://schemas.microsoft.com/office/drawing/2014/main" id="{B06CE077-655B-4066-9171-3ACF85F662C4}"/>
                </a:ext>
              </a:extLst>
            </p:cNvPr>
            <p:cNvSpPr txBox="1"/>
            <p:nvPr/>
          </p:nvSpPr>
          <p:spPr>
            <a:xfrm>
              <a:off x="2876022" y="3496388"/>
              <a:ext cx="348172" cy="276999"/>
            </a:xfrm>
            <a:prstGeom prst="rect">
              <a:avLst/>
            </a:prstGeom>
            <a:noFill/>
          </p:spPr>
          <p:txBody>
            <a:bodyPr wrap="none" rtlCol="0">
              <a:spAutoFit/>
            </a:bodyPr>
            <a:lstStyle/>
            <a:p>
              <a:r>
                <a:rPr lang="en-US" altLang="zh-CN" sz="1200" dirty="0"/>
                <a:t>45</a:t>
              </a:r>
              <a:endParaRPr lang="zh-CN" altLang="en-US" sz="1200" dirty="0"/>
            </a:p>
          </p:txBody>
        </p:sp>
        <p:sp>
          <p:nvSpPr>
            <p:cNvPr id="54" name="直角三角形 53">
              <a:extLst>
                <a:ext uri="{FF2B5EF4-FFF2-40B4-BE49-F238E27FC236}">
                  <a16:creationId xmlns:a16="http://schemas.microsoft.com/office/drawing/2014/main" id="{48654A66-D8ED-4E87-B8B2-2ECD4AEC3380}"/>
                </a:ext>
              </a:extLst>
            </p:cNvPr>
            <p:cNvSpPr/>
            <p:nvPr/>
          </p:nvSpPr>
          <p:spPr>
            <a:xfrm>
              <a:off x="629441" y="1064352"/>
              <a:ext cx="1586532" cy="1379811"/>
            </a:xfrm>
            <a:prstGeom prst="rtTriangl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A1</a:t>
              </a:r>
              <a:endParaRPr lang="zh-CN" altLang="en-US" sz="1200" dirty="0">
                <a:solidFill>
                  <a:schemeClr val="tx1"/>
                </a:solidFill>
              </a:endParaRPr>
            </a:p>
          </p:txBody>
        </p:sp>
        <p:sp>
          <p:nvSpPr>
            <p:cNvPr id="55" name="文本框 54">
              <a:extLst>
                <a:ext uri="{FF2B5EF4-FFF2-40B4-BE49-F238E27FC236}">
                  <a16:creationId xmlns:a16="http://schemas.microsoft.com/office/drawing/2014/main" id="{09B5BCB5-AEF3-4826-96C1-6FB94009FD8F}"/>
                </a:ext>
              </a:extLst>
            </p:cNvPr>
            <p:cNvSpPr txBox="1"/>
            <p:nvPr/>
          </p:nvSpPr>
          <p:spPr>
            <a:xfrm>
              <a:off x="1447266" y="3488708"/>
              <a:ext cx="348172" cy="276999"/>
            </a:xfrm>
            <a:prstGeom prst="rect">
              <a:avLst/>
            </a:prstGeom>
            <a:noFill/>
          </p:spPr>
          <p:txBody>
            <a:bodyPr wrap="none" rtlCol="0">
              <a:spAutoFit/>
            </a:bodyPr>
            <a:lstStyle/>
            <a:p>
              <a:r>
                <a:rPr lang="en-US" altLang="zh-CN" sz="1200" dirty="0"/>
                <a:t>17</a:t>
              </a:r>
              <a:endParaRPr lang="zh-CN" altLang="en-US" sz="1200" dirty="0"/>
            </a:p>
          </p:txBody>
        </p:sp>
        <p:sp>
          <p:nvSpPr>
            <p:cNvPr id="56" name="任意多边形: 形状 55">
              <a:extLst>
                <a:ext uri="{FF2B5EF4-FFF2-40B4-BE49-F238E27FC236}">
                  <a16:creationId xmlns:a16="http://schemas.microsoft.com/office/drawing/2014/main" id="{6F4CD110-BA66-4DF5-A578-EA982DBE9925}"/>
                </a:ext>
              </a:extLst>
            </p:cNvPr>
            <p:cNvSpPr/>
            <p:nvPr/>
          </p:nvSpPr>
          <p:spPr>
            <a:xfrm>
              <a:off x="1541042" y="2443494"/>
              <a:ext cx="1434164" cy="683393"/>
            </a:xfrm>
            <a:custGeom>
              <a:avLst/>
              <a:gdLst>
                <a:gd name="connsiteX0" fmla="*/ 0 w 1434164"/>
                <a:gd name="connsiteY0" fmla="*/ 9625 h 683393"/>
                <a:gd name="connsiteX1" fmla="*/ 9625 w 1434164"/>
                <a:gd name="connsiteY1" fmla="*/ 683393 h 683393"/>
                <a:gd name="connsiteX2" fmla="*/ 1434164 w 1434164"/>
                <a:gd name="connsiteY2" fmla="*/ 673768 h 683393"/>
                <a:gd name="connsiteX3" fmla="*/ 644892 w 1434164"/>
                <a:gd name="connsiteY3" fmla="*/ 0 h 683393"/>
                <a:gd name="connsiteX4" fmla="*/ 0 w 1434164"/>
                <a:gd name="connsiteY4" fmla="*/ 9625 h 683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4164" h="683393">
                  <a:moveTo>
                    <a:pt x="0" y="9625"/>
                  </a:moveTo>
                  <a:lnTo>
                    <a:pt x="9625" y="683393"/>
                  </a:lnTo>
                  <a:lnTo>
                    <a:pt x="1434164" y="673768"/>
                  </a:lnTo>
                  <a:lnTo>
                    <a:pt x="644892" y="0"/>
                  </a:lnTo>
                  <a:lnTo>
                    <a:pt x="0" y="9625"/>
                  </a:lnTo>
                  <a:close/>
                </a:path>
              </a:pathLst>
            </a:cu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A2</a:t>
              </a:r>
              <a:endParaRPr lang="zh-CN" altLang="en-US" dirty="0">
                <a:solidFill>
                  <a:schemeClr val="tx1"/>
                </a:solidFill>
              </a:endParaRPr>
            </a:p>
          </p:txBody>
        </p:sp>
        <p:sp>
          <p:nvSpPr>
            <p:cNvPr id="57" name="任意多边形: 形状 56">
              <a:extLst>
                <a:ext uri="{FF2B5EF4-FFF2-40B4-BE49-F238E27FC236}">
                  <a16:creationId xmlns:a16="http://schemas.microsoft.com/office/drawing/2014/main" id="{70823747-509C-4141-8E5A-8F94CB89D5C0}"/>
                </a:ext>
              </a:extLst>
            </p:cNvPr>
            <p:cNvSpPr/>
            <p:nvPr/>
          </p:nvSpPr>
          <p:spPr>
            <a:xfrm>
              <a:off x="625642" y="2435190"/>
              <a:ext cx="2252312" cy="1078029"/>
            </a:xfrm>
            <a:custGeom>
              <a:avLst/>
              <a:gdLst>
                <a:gd name="connsiteX0" fmla="*/ 0 w 2252312"/>
                <a:gd name="connsiteY0" fmla="*/ 19250 h 1078029"/>
                <a:gd name="connsiteX1" fmla="*/ 9625 w 2252312"/>
                <a:gd name="connsiteY1" fmla="*/ 1078029 h 1078029"/>
                <a:gd name="connsiteX2" fmla="*/ 2252312 w 2252312"/>
                <a:gd name="connsiteY2" fmla="*/ 1068404 h 1078029"/>
                <a:gd name="connsiteX3" fmla="*/ 914400 w 2252312"/>
                <a:gd name="connsiteY3" fmla="*/ 0 h 1078029"/>
                <a:gd name="connsiteX4" fmla="*/ 0 w 2252312"/>
                <a:gd name="connsiteY4" fmla="*/ 19250 h 1078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2312" h="1078029">
                  <a:moveTo>
                    <a:pt x="0" y="19250"/>
                  </a:moveTo>
                  <a:cubicBezTo>
                    <a:pt x="3208" y="372176"/>
                    <a:pt x="6417" y="725103"/>
                    <a:pt x="9625" y="1078029"/>
                  </a:cubicBezTo>
                  <a:lnTo>
                    <a:pt x="2252312" y="1068404"/>
                  </a:lnTo>
                  <a:lnTo>
                    <a:pt x="914400" y="0"/>
                  </a:lnTo>
                  <a:lnTo>
                    <a:pt x="0" y="19250"/>
                  </a:lnTo>
                  <a:close/>
                </a:path>
              </a:pathLst>
            </a:custGeom>
            <a:solidFill>
              <a:srgbClr val="FBE5D6">
                <a:alpha val="4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A3</a:t>
              </a:r>
              <a:endParaRPr lang="zh-CN" altLang="en-US" dirty="0">
                <a:solidFill>
                  <a:schemeClr val="tx1"/>
                </a:solidFill>
              </a:endParaRPr>
            </a:p>
          </p:txBody>
        </p:sp>
        <p:cxnSp>
          <p:nvCxnSpPr>
            <p:cNvPr id="58" name="直接连接符 57">
              <a:extLst>
                <a:ext uri="{FF2B5EF4-FFF2-40B4-BE49-F238E27FC236}">
                  <a16:creationId xmlns:a16="http://schemas.microsoft.com/office/drawing/2014/main" id="{2BC12F70-BA33-4BC4-A6A1-2AF6C89F8A79}"/>
                </a:ext>
              </a:extLst>
            </p:cNvPr>
            <p:cNvCxnSpPr>
              <a:cxnSpLocks/>
            </p:cNvCxnSpPr>
            <p:nvPr/>
          </p:nvCxnSpPr>
          <p:spPr>
            <a:xfrm>
              <a:off x="2206178" y="2469177"/>
              <a:ext cx="16221" cy="1009906"/>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pic>
        <p:nvPicPr>
          <p:cNvPr id="98" name="图片 97">
            <a:extLst>
              <a:ext uri="{FF2B5EF4-FFF2-40B4-BE49-F238E27FC236}">
                <a16:creationId xmlns:a16="http://schemas.microsoft.com/office/drawing/2014/main" id="{EF2D8AFE-4AC5-4DF4-B5A5-066919986665}"/>
              </a:ext>
            </a:extLst>
          </p:cNvPr>
          <p:cNvPicPr/>
          <p:nvPr/>
        </p:nvPicPr>
        <p:blipFill rotWithShape="1">
          <a:blip r:embed="rId2"/>
          <a:srcRect t="57174"/>
          <a:stretch/>
        </p:blipFill>
        <p:spPr>
          <a:xfrm>
            <a:off x="7028499" y="3746122"/>
            <a:ext cx="4794077" cy="694123"/>
          </a:xfrm>
          <a:prstGeom prst="rect">
            <a:avLst/>
          </a:prstGeom>
        </p:spPr>
      </p:pic>
      <p:sp>
        <p:nvSpPr>
          <p:cNvPr id="101" name="文本框 100">
            <a:extLst>
              <a:ext uri="{FF2B5EF4-FFF2-40B4-BE49-F238E27FC236}">
                <a16:creationId xmlns:a16="http://schemas.microsoft.com/office/drawing/2014/main" id="{5E163573-BACA-4653-A00B-F73983B86895}"/>
              </a:ext>
            </a:extLst>
          </p:cNvPr>
          <p:cNvSpPr txBox="1"/>
          <p:nvPr/>
        </p:nvSpPr>
        <p:spPr>
          <a:xfrm>
            <a:off x="8495119" y="3321291"/>
            <a:ext cx="3337773" cy="369332"/>
          </a:xfrm>
          <a:prstGeom prst="rect">
            <a:avLst/>
          </a:prstGeom>
          <a:noFill/>
        </p:spPr>
        <p:txBody>
          <a:bodyPr wrap="none" rtlCol="0">
            <a:spAutoFit/>
          </a:bodyPr>
          <a:lstStyle/>
          <a:p>
            <a:r>
              <a:rPr lang="en-US" altLang="zh-CN" dirty="0"/>
              <a:t>Regions divided in Spec for PC3</a:t>
            </a:r>
            <a:endParaRPr lang="zh-CN" altLang="en-US" dirty="0"/>
          </a:p>
        </p:txBody>
      </p:sp>
      <p:graphicFrame>
        <p:nvGraphicFramePr>
          <p:cNvPr id="103" name="表格 102">
            <a:extLst>
              <a:ext uri="{FF2B5EF4-FFF2-40B4-BE49-F238E27FC236}">
                <a16:creationId xmlns:a16="http://schemas.microsoft.com/office/drawing/2014/main" id="{78BCA310-A9A1-4150-8498-25B17ADE78F1}"/>
              </a:ext>
            </a:extLst>
          </p:cNvPr>
          <p:cNvGraphicFramePr>
            <a:graphicFrameLocks noGrp="1"/>
          </p:cNvGraphicFramePr>
          <p:nvPr>
            <p:extLst>
              <p:ext uri="{D42A27DB-BD31-4B8C-83A1-F6EECF244321}">
                <p14:modId xmlns:p14="http://schemas.microsoft.com/office/powerpoint/2010/main" val="1145077183"/>
              </p:ext>
            </p:extLst>
          </p:nvPr>
        </p:nvGraphicFramePr>
        <p:xfrm>
          <a:off x="6504184" y="4607632"/>
          <a:ext cx="5516253" cy="1803795"/>
        </p:xfrm>
        <a:graphic>
          <a:graphicData uri="http://schemas.openxmlformats.org/drawingml/2006/table">
            <a:tbl>
              <a:tblPr firstRow="1" bandRow="1">
                <a:tableStyleId>{5C22544A-7EE6-4342-B048-85BDC9FD1C3A}</a:tableStyleId>
              </a:tblPr>
              <a:tblGrid>
                <a:gridCol w="568452">
                  <a:extLst>
                    <a:ext uri="{9D8B030D-6E8A-4147-A177-3AD203B41FA5}">
                      <a16:colId xmlns:a16="http://schemas.microsoft.com/office/drawing/2014/main" val="2499830342"/>
                    </a:ext>
                  </a:extLst>
                </a:gridCol>
                <a:gridCol w="633966">
                  <a:extLst>
                    <a:ext uri="{9D8B030D-6E8A-4147-A177-3AD203B41FA5}">
                      <a16:colId xmlns:a16="http://schemas.microsoft.com/office/drawing/2014/main" val="2678701518"/>
                    </a:ext>
                  </a:extLst>
                </a:gridCol>
                <a:gridCol w="357801">
                  <a:extLst>
                    <a:ext uri="{9D8B030D-6E8A-4147-A177-3AD203B41FA5}">
                      <a16:colId xmlns:a16="http://schemas.microsoft.com/office/drawing/2014/main" val="2822274664"/>
                    </a:ext>
                  </a:extLst>
                </a:gridCol>
                <a:gridCol w="292379">
                  <a:extLst>
                    <a:ext uri="{9D8B030D-6E8A-4147-A177-3AD203B41FA5}">
                      <a16:colId xmlns:a16="http://schemas.microsoft.com/office/drawing/2014/main" val="460828064"/>
                    </a:ext>
                  </a:extLst>
                </a:gridCol>
                <a:gridCol w="291850">
                  <a:extLst>
                    <a:ext uri="{9D8B030D-6E8A-4147-A177-3AD203B41FA5}">
                      <a16:colId xmlns:a16="http://schemas.microsoft.com/office/drawing/2014/main" val="709989665"/>
                    </a:ext>
                  </a:extLst>
                </a:gridCol>
                <a:gridCol w="292379">
                  <a:extLst>
                    <a:ext uri="{9D8B030D-6E8A-4147-A177-3AD203B41FA5}">
                      <a16:colId xmlns:a16="http://schemas.microsoft.com/office/drawing/2014/main" val="126549461"/>
                    </a:ext>
                  </a:extLst>
                </a:gridCol>
                <a:gridCol w="273446">
                  <a:extLst>
                    <a:ext uri="{9D8B030D-6E8A-4147-A177-3AD203B41FA5}">
                      <a16:colId xmlns:a16="http://schemas.microsoft.com/office/drawing/2014/main" val="2890647020"/>
                    </a:ext>
                  </a:extLst>
                </a:gridCol>
                <a:gridCol w="310783">
                  <a:extLst>
                    <a:ext uri="{9D8B030D-6E8A-4147-A177-3AD203B41FA5}">
                      <a16:colId xmlns:a16="http://schemas.microsoft.com/office/drawing/2014/main" val="3002258904"/>
                    </a:ext>
                  </a:extLst>
                </a:gridCol>
                <a:gridCol w="326558">
                  <a:extLst>
                    <a:ext uri="{9D8B030D-6E8A-4147-A177-3AD203B41FA5}">
                      <a16:colId xmlns:a16="http://schemas.microsoft.com/office/drawing/2014/main" val="3112857939"/>
                    </a:ext>
                  </a:extLst>
                </a:gridCol>
                <a:gridCol w="282911">
                  <a:extLst>
                    <a:ext uri="{9D8B030D-6E8A-4147-A177-3AD203B41FA5}">
                      <a16:colId xmlns:a16="http://schemas.microsoft.com/office/drawing/2014/main" val="3866266192"/>
                    </a:ext>
                  </a:extLst>
                </a:gridCol>
                <a:gridCol w="312886">
                  <a:extLst>
                    <a:ext uri="{9D8B030D-6E8A-4147-A177-3AD203B41FA5}">
                      <a16:colId xmlns:a16="http://schemas.microsoft.com/office/drawing/2014/main" val="452259567"/>
                    </a:ext>
                  </a:extLst>
                </a:gridCol>
                <a:gridCol w="297636">
                  <a:extLst>
                    <a:ext uri="{9D8B030D-6E8A-4147-A177-3AD203B41FA5}">
                      <a16:colId xmlns:a16="http://schemas.microsoft.com/office/drawing/2014/main" val="1975035890"/>
                    </a:ext>
                  </a:extLst>
                </a:gridCol>
                <a:gridCol w="205610">
                  <a:extLst>
                    <a:ext uri="{9D8B030D-6E8A-4147-A177-3AD203B41FA5}">
                      <a16:colId xmlns:a16="http://schemas.microsoft.com/office/drawing/2014/main" val="4200239264"/>
                    </a:ext>
                  </a:extLst>
                </a:gridCol>
                <a:gridCol w="284489">
                  <a:extLst>
                    <a:ext uri="{9D8B030D-6E8A-4147-A177-3AD203B41FA5}">
                      <a16:colId xmlns:a16="http://schemas.microsoft.com/office/drawing/2014/main" val="1316214422"/>
                    </a:ext>
                  </a:extLst>
                </a:gridCol>
                <a:gridCol w="258196">
                  <a:extLst>
                    <a:ext uri="{9D8B030D-6E8A-4147-A177-3AD203B41FA5}">
                      <a16:colId xmlns:a16="http://schemas.microsoft.com/office/drawing/2014/main" val="1540329635"/>
                    </a:ext>
                  </a:extLst>
                </a:gridCol>
                <a:gridCol w="259775">
                  <a:extLst>
                    <a:ext uri="{9D8B030D-6E8A-4147-A177-3AD203B41FA5}">
                      <a16:colId xmlns:a16="http://schemas.microsoft.com/office/drawing/2014/main" val="507648367"/>
                    </a:ext>
                  </a:extLst>
                </a:gridCol>
                <a:gridCol w="267136">
                  <a:extLst>
                    <a:ext uri="{9D8B030D-6E8A-4147-A177-3AD203B41FA5}">
                      <a16:colId xmlns:a16="http://schemas.microsoft.com/office/drawing/2014/main" val="1770121584"/>
                    </a:ext>
                  </a:extLst>
                </a:gridCol>
              </a:tblGrid>
              <a:tr h="406756">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Modulation/ Waveform</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gridSpan="2">
                  <a:txBody>
                    <a:bodyPr/>
                    <a:lstStyle/>
                    <a:p>
                      <a:pPr algn="ctr" hangingPunct="0"/>
                      <a:r>
                        <a:rPr lang="en-GB" sz="900" kern="100">
                          <a:effectLst/>
                        </a:rPr>
                        <a:t>A1</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zh-CN" altLang="en-US"/>
                    </a:p>
                  </a:txBody>
                  <a:tcPr/>
                </a:tc>
                <a:tc gridSpan="2">
                  <a:txBody>
                    <a:bodyPr/>
                    <a:lstStyle/>
                    <a:p>
                      <a:pPr algn="ctr" hangingPunct="0"/>
                      <a:r>
                        <a:rPr lang="en-GB" sz="900" kern="100" dirty="0">
                          <a:effectLst/>
                        </a:rPr>
                        <a:t>A2</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dirty="0">
                          <a:effectLst/>
                        </a:rPr>
                        <a:t>A3</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A4</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dirty="0">
                          <a:effectLst/>
                        </a:rPr>
                        <a:t>A5</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a:effectLst/>
                        </a:rPr>
                        <a:t>A6</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A7</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419718907"/>
                  </a:ext>
                </a:extLst>
              </a:tr>
              <a:tr h="278463">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zh-CN" altLang="en-US"/>
                    </a:p>
                  </a:txBody>
                  <a:tcP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Outer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Outer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2619480107"/>
                  </a:ext>
                </a:extLst>
              </a:tr>
              <a:tr h="278463">
                <a:tc>
                  <a:txBody>
                    <a:bodyPr/>
                    <a:lstStyle/>
                    <a:p>
                      <a:pPr algn="ctr" hangingPunct="0"/>
                      <a:r>
                        <a:rPr lang="en-GB" sz="900" kern="100">
                          <a:effectLst/>
                        </a:rPr>
                        <a:t>PC3 in Spec</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2">
                  <a:txBody>
                    <a:bodyPr/>
                    <a:lstStyle/>
                    <a:p>
                      <a:pPr algn="ctr" hangingPunct="0"/>
                      <a:r>
                        <a:rPr lang="en-GB" sz="900" kern="100">
                          <a:effectLst/>
                        </a:rPr>
                        <a:t>≤ 13</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 6.5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 4</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 8.5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a:effectLst/>
                        </a:rPr>
                        <a:t>≤ 19</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a:effectLst/>
                        </a:rPr>
                        <a:t>≤ 12</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 5.5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618878128"/>
                  </a:ext>
                </a:extLst>
              </a:tr>
              <a:tr h="278463">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CBW(MHz)</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20M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20M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401461846"/>
                  </a:ext>
                </a:extLst>
              </a:tr>
              <a:tr h="278463">
                <a:tc>
                  <a:txBody>
                    <a:bodyPr/>
                    <a:lstStyle/>
                    <a:p>
                      <a:pPr algn="ctr" hangingPunct="0"/>
                      <a:r>
                        <a:rPr lang="en-GB" sz="900" kern="100">
                          <a:effectLst/>
                        </a:rPr>
                        <a:t>PC3 from OPPO</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10.5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9.5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6</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3</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4 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3.5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16.5 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6</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9/5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0 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277793431"/>
                  </a:ext>
                </a:extLst>
              </a:tr>
              <a:tr h="278463">
                <a:tc>
                  <a:txBody>
                    <a:bodyPr/>
                    <a:lstStyle/>
                    <a:p>
                      <a:pPr algn="ctr" hangingPunct="0"/>
                      <a:r>
                        <a:rPr lang="en-GB" sz="900" kern="100">
                          <a:effectLst/>
                        </a:rPr>
                        <a:t>PC2 from OPPO</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11</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11 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7</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7</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6 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4.5 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20.5 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7 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10/7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3.5 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257410137"/>
                  </a:ext>
                </a:extLst>
              </a:tr>
            </a:tbl>
          </a:graphicData>
        </a:graphic>
      </p:graphicFrame>
      <p:grpSp>
        <p:nvGrpSpPr>
          <p:cNvPr id="8" name="组合 7">
            <a:extLst>
              <a:ext uri="{FF2B5EF4-FFF2-40B4-BE49-F238E27FC236}">
                <a16:creationId xmlns:a16="http://schemas.microsoft.com/office/drawing/2014/main" id="{299CBFC6-9435-4790-872E-89FE876623BB}"/>
              </a:ext>
            </a:extLst>
          </p:cNvPr>
          <p:cNvGrpSpPr/>
          <p:nvPr/>
        </p:nvGrpSpPr>
        <p:grpSpPr>
          <a:xfrm>
            <a:off x="556426" y="1058426"/>
            <a:ext cx="2914650" cy="2616200"/>
            <a:chOff x="556426" y="1058426"/>
            <a:chExt cx="2914650" cy="2616200"/>
          </a:xfrm>
        </p:grpSpPr>
        <p:grpSp>
          <p:nvGrpSpPr>
            <p:cNvPr id="6" name="组合 5">
              <a:extLst>
                <a:ext uri="{FF2B5EF4-FFF2-40B4-BE49-F238E27FC236}">
                  <a16:creationId xmlns:a16="http://schemas.microsoft.com/office/drawing/2014/main" id="{1673652D-71F2-4321-A961-874B772993C3}"/>
                </a:ext>
              </a:extLst>
            </p:cNvPr>
            <p:cNvGrpSpPr/>
            <p:nvPr/>
          </p:nvGrpSpPr>
          <p:grpSpPr>
            <a:xfrm>
              <a:off x="556426" y="1058426"/>
              <a:ext cx="2914650" cy="2616200"/>
              <a:chOff x="556426" y="848114"/>
              <a:chExt cx="2914650" cy="2616200"/>
            </a:xfrm>
          </p:grpSpPr>
          <p:pic>
            <p:nvPicPr>
              <p:cNvPr id="60" name="图片 59">
                <a:extLst>
                  <a:ext uri="{FF2B5EF4-FFF2-40B4-BE49-F238E27FC236}">
                    <a16:creationId xmlns:a16="http://schemas.microsoft.com/office/drawing/2014/main" id="{E31FDF1B-16C6-4690-AE39-425F646FDD83}"/>
                  </a:ext>
                </a:extLst>
              </p:cNvPr>
              <p:cNvPicPr/>
              <p:nvPr/>
            </p:nvPicPr>
            <p:blipFill>
              <a:blip r:embed="rId3"/>
              <a:stretch>
                <a:fillRect/>
              </a:stretch>
            </p:blipFill>
            <p:spPr>
              <a:xfrm>
                <a:off x="556426" y="848114"/>
                <a:ext cx="2914650" cy="2616200"/>
              </a:xfrm>
              <a:prstGeom prst="rect">
                <a:avLst/>
              </a:prstGeom>
            </p:spPr>
          </p:pic>
          <p:grpSp>
            <p:nvGrpSpPr>
              <p:cNvPr id="13" name="组合 12">
                <a:extLst>
                  <a:ext uri="{FF2B5EF4-FFF2-40B4-BE49-F238E27FC236}">
                    <a16:creationId xmlns:a16="http://schemas.microsoft.com/office/drawing/2014/main" id="{F5001561-4ED8-4B73-9CEB-4F5A621F5950}"/>
                  </a:ext>
                </a:extLst>
              </p:cNvPr>
              <p:cNvGrpSpPr/>
              <p:nvPr/>
            </p:nvGrpSpPr>
            <p:grpSpPr>
              <a:xfrm>
                <a:off x="904343" y="1014233"/>
                <a:ext cx="2174137" cy="2201407"/>
                <a:chOff x="904343" y="1014233"/>
                <a:chExt cx="2174137" cy="2201407"/>
              </a:xfrm>
            </p:grpSpPr>
            <p:grpSp>
              <p:nvGrpSpPr>
                <p:cNvPr id="10" name="组合 9">
                  <a:extLst>
                    <a:ext uri="{FF2B5EF4-FFF2-40B4-BE49-F238E27FC236}">
                      <a16:creationId xmlns:a16="http://schemas.microsoft.com/office/drawing/2014/main" id="{038AEF43-FCD1-4E47-9EC9-B9E15245ADD3}"/>
                    </a:ext>
                  </a:extLst>
                </p:cNvPr>
                <p:cNvGrpSpPr/>
                <p:nvPr/>
              </p:nvGrpSpPr>
              <p:grpSpPr>
                <a:xfrm>
                  <a:off x="904343" y="1014233"/>
                  <a:ext cx="1805940" cy="2195688"/>
                  <a:chOff x="2636520" y="1873392"/>
                  <a:chExt cx="1805940" cy="2195688"/>
                </a:xfrm>
              </p:grpSpPr>
              <p:sp>
                <p:nvSpPr>
                  <p:cNvPr id="7" name="直角三角形 6">
                    <a:extLst>
                      <a:ext uri="{FF2B5EF4-FFF2-40B4-BE49-F238E27FC236}">
                        <a16:creationId xmlns:a16="http://schemas.microsoft.com/office/drawing/2014/main" id="{B12AB099-F1F1-460E-AF5C-83E08FBE5C4E}"/>
                      </a:ext>
                    </a:extLst>
                  </p:cNvPr>
                  <p:cNvSpPr/>
                  <p:nvPr/>
                </p:nvSpPr>
                <p:spPr>
                  <a:xfrm>
                    <a:off x="2639909" y="1873392"/>
                    <a:ext cx="1017691" cy="926583"/>
                  </a:xfrm>
                  <a:prstGeom prst="rtTriangl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66251172-29A8-4DD2-AA40-3276393899D5}"/>
                      </a:ext>
                    </a:extLst>
                  </p:cNvPr>
                  <p:cNvSpPr/>
                  <p:nvPr/>
                </p:nvSpPr>
                <p:spPr>
                  <a:xfrm>
                    <a:off x="2636520" y="2796540"/>
                    <a:ext cx="1805940" cy="1272540"/>
                  </a:xfrm>
                  <a:custGeom>
                    <a:avLst/>
                    <a:gdLst>
                      <a:gd name="connsiteX0" fmla="*/ 0 w 1805940"/>
                      <a:gd name="connsiteY0" fmla="*/ 7620 h 1272540"/>
                      <a:gd name="connsiteX1" fmla="*/ 7620 w 1805940"/>
                      <a:gd name="connsiteY1" fmla="*/ 1264920 h 1272540"/>
                      <a:gd name="connsiteX2" fmla="*/ 1805940 w 1805940"/>
                      <a:gd name="connsiteY2" fmla="*/ 1272540 h 1272540"/>
                      <a:gd name="connsiteX3" fmla="*/ 822960 w 1805940"/>
                      <a:gd name="connsiteY3" fmla="*/ 0 h 1272540"/>
                      <a:gd name="connsiteX4" fmla="*/ 0 w 1805940"/>
                      <a:gd name="connsiteY4" fmla="*/ 7620 h 1272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940" h="1272540">
                        <a:moveTo>
                          <a:pt x="0" y="7620"/>
                        </a:moveTo>
                        <a:lnTo>
                          <a:pt x="7620" y="1264920"/>
                        </a:lnTo>
                        <a:lnTo>
                          <a:pt x="1805940" y="1272540"/>
                        </a:lnTo>
                        <a:lnTo>
                          <a:pt x="822960" y="0"/>
                        </a:lnTo>
                        <a:lnTo>
                          <a:pt x="0" y="7620"/>
                        </a:lnTo>
                        <a:close/>
                      </a:path>
                    </a:pathLst>
                  </a:cu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任意多边形: 形状 10">
                  <a:extLst>
                    <a:ext uri="{FF2B5EF4-FFF2-40B4-BE49-F238E27FC236}">
                      <a16:creationId xmlns:a16="http://schemas.microsoft.com/office/drawing/2014/main" id="{07079055-B224-4ADF-837F-5F064AC9711B}"/>
                    </a:ext>
                  </a:extLst>
                </p:cNvPr>
                <p:cNvSpPr/>
                <p:nvPr/>
              </p:nvSpPr>
              <p:spPr>
                <a:xfrm>
                  <a:off x="2529840" y="2834640"/>
                  <a:ext cx="548640" cy="381000"/>
                </a:xfrm>
                <a:custGeom>
                  <a:avLst/>
                  <a:gdLst>
                    <a:gd name="connsiteX0" fmla="*/ 0 w 548640"/>
                    <a:gd name="connsiteY0" fmla="*/ 0 h 381000"/>
                    <a:gd name="connsiteX1" fmla="*/ 0 w 548640"/>
                    <a:gd name="connsiteY1" fmla="*/ 381000 h 381000"/>
                    <a:gd name="connsiteX2" fmla="*/ 548640 w 548640"/>
                    <a:gd name="connsiteY2" fmla="*/ 373380 h 381000"/>
                    <a:gd name="connsiteX3" fmla="*/ 259080 w 548640"/>
                    <a:gd name="connsiteY3" fmla="*/ 7620 h 381000"/>
                    <a:gd name="connsiteX4" fmla="*/ 0 w 548640"/>
                    <a:gd name="connsiteY4" fmla="*/ 0 h 38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381000">
                      <a:moveTo>
                        <a:pt x="0" y="0"/>
                      </a:moveTo>
                      <a:lnTo>
                        <a:pt x="0" y="381000"/>
                      </a:lnTo>
                      <a:lnTo>
                        <a:pt x="548640" y="373380"/>
                      </a:lnTo>
                      <a:lnTo>
                        <a:pt x="259080" y="7620"/>
                      </a:lnTo>
                      <a:lnTo>
                        <a:pt x="0" y="0"/>
                      </a:lnTo>
                      <a:close/>
                    </a:path>
                  </a:pathLst>
                </a:custGeom>
                <a:noFill/>
                <a:ln w="28575">
                  <a:solidFill>
                    <a:srgbClr val="FFE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6DFDAF12-86D7-4BA5-9DDB-B844DEF31FCE}"/>
                    </a:ext>
                  </a:extLst>
                </p:cNvPr>
                <p:cNvSpPr/>
                <p:nvPr/>
              </p:nvSpPr>
              <p:spPr>
                <a:xfrm>
                  <a:off x="1737360" y="1920240"/>
                  <a:ext cx="1028700" cy="914400"/>
                </a:xfrm>
                <a:custGeom>
                  <a:avLst/>
                  <a:gdLst>
                    <a:gd name="connsiteX0" fmla="*/ 0 w 1028700"/>
                    <a:gd name="connsiteY0" fmla="*/ 0 h 914400"/>
                    <a:gd name="connsiteX1" fmla="*/ 7620 w 1028700"/>
                    <a:gd name="connsiteY1" fmla="*/ 739140 h 914400"/>
                    <a:gd name="connsiteX2" fmla="*/ 0 w 1028700"/>
                    <a:gd name="connsiteY2" fmla="*/ 906780 h 914400"/>
                    <a:gd name="connsiteX3" fmla="*/ 1028700 w 1028700"/>
                    <a:gd name="connsiteY3" fmla="*/ 914400 h 914400"/>
                    <a:gd name="connsiteX4" fmla="*/ 175260 w 1028700"/>
                    <a:gd name="connsiteY4" fmla="*/ 15240 h 914400"/>
                    <a:gd name="connsiteX5" fmla="*/ 0 w 1028700"/>
                    <a:gd name="connsiteY5"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8700" h="914400">
                      <a:moveTo>
                        <a:pt x="0" y="0"/>
                      </a:moveTo>
                      <a:lnTo>
                        <a:pt x="7620" y="739140"/>
                      </a:lnTo>
                      <a:lnTo>
                        <a:pt x="0" y="906780"/>
                      </a:lnTo>
                      <a:lnTo>
                        <a:pt x="1028700" y="914400"/>
                      </a:lnTo>
                      <a:lnTo>
                        <a:pt x="175260" y="15240"/>
                      </a:lnTo>
                      <a:lnTo>
                        <a:pt x="0" y="0"/>
                      </a:ln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a:extLst>
                  <a:ext uri="{FF2B5EF4-FFF2-40B4-BE49-F238E27FC236}">
                    <a16:creationId xmlns:a16="http://schemas.microsoft.com/office/drawing/2014/main" id="{FFD8A401-B144-4AA0-ADE1-0D05AF358F86}"/>
                  </a:ext>
                </a:extLst>
              </p:cNvPr>
              <p:cNvSpPr txBox="1"/>
              <p:nvPr/>
            </p:nvSpPr>
            <p:spPr>
              <a:xfrm>
                <a:off x="984633" y="1485997"/>
                <a:ext cx="468398" cy="369332"/>
              </a:xfrm>
              <a:prstGeom prst="rect">
                <a:avLst/>
              </a:prstGeom>
              <a:noFill/>
            </p:spPr>
            <p:txBody>
              <a:bodyPr wrap="none" rtlCol="0">
                <a:spAutoFit/>
              </a:bodyPr>
              <a:lstStyle/>
              <a:p>
                <a:r>
                  <a:rPr lang="en-US" altLang="zh-CN" b="1" dirty="0">
                    <a:solidFill>
                      <a:srgbClr val="FF0000"/>
                    </a:solidFill>
                  </a:rPr>
                  <a:t>A1</a:t>
                </a:r>
                <a:endParaRPr lang="zh-CN" altLang="en-US" b="1" dirty="0">
                  <a:solidFill>
                    <a:srgbClr val="FF0000"/>
                  </a:solidFill>
                </a:endParaRPr>
              </a:p>
            </p:txBody>
          </p:sp>
          <p:sp>
            <p:nvSpPr>
              <p:cNvPr id="59" name="文本框 58">
                <a:extLst>
                  <a:ext uri="{FF2B5EF4-FFF2-40B4-BE49-F238E27FC236}">
                    <a16:creationId xmlns:a16="http://schemas.microsoft.com/office/drawing/2014/main" id="{37D1184B-496B-4EE1-B672-E427C668B05D}"/>
                  </a:ext>
                </a:extLst>
              </p:cNvPr>
              <p:cNvSpPr txBox="1"/>
              <p:nvPr/>
            </p:nvSpPr>
            <p:spPr>
              <a:xfrm>
                <a:off x="1894750" y="2313567"/>
                <a:ext cx="468398" cy="369332"/>
              </a:xfrm>
              <a:prstGeom prst="rect">
                <a:avLst/>
              </a:prstGeom>
              <a:noFill/>
            </p:spPr>
            <p:txBody>
              <a:bodyPr wrap="none" rtlCol="0">
                <a:spAutoFit/>
              </a:bodyPr>
              <a:lstStyle/>
              <a:p>
                <a:r>
                  <a:rPr lang="en-US" altLang="zh-CN" b="1" dirty="0">
                    <a:solidFill>
                      <a:srgbClr val="FF0000"/>
                    </a:solidFill>
                  </a:rPr>
                  <a:t>A2</a:t>
                </a:r>
                <a:endParaRPr lang="zh-CN" altLang="en-US" b="1" dirty="0">
                  <a:solidFill>
                    <a:srgbClr val="FF0000"/>
                  </a:solidFill>
                </a:endParaRPr>
              </a:p>
            </p:txBody>
          </p:sp>
          <p:sp>
            <p:nvSpPr>
              <p:cNvPr id="63" name="文本框 62">
                <a:extLst>
                  <a:ext uri="{FF2B5EF4-FFF2-40B4-BE49-F238E27FC236}">
                    <a16:creationId xmlns:a16="http://schemas.microsoft.com/office/drawing/2014/main" id="{1A600292-CA54-4DE8-89F7-35572D64200B}"/>
                  </a:ext>
                </a:extLst>
              </p:cNvPr>
              <p:cNvSpPr txBox="1"/>
              <p:nvPr/>
            </p:nvSpPr>
            <p:spPr>
              <a:xfrm>
                <a:off x="2484641" y="2890918"/>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sp>
            <p:nvSpPr>
              <p:cNvPr id="64" name="文本框 63">
                <a:extLst>
                  <a:ext uri="{FF2B5EF4-FFF2-40B4-BE49-F238E27FC236}">
                    <a16:creationId xmlns:a16="http://schemas.microsoft.com/office/drawing/2014/main" id="{7BCAEE60-A9B7-4261-8E8D-935186FD7703}"/>
                  </a:ext>
                </a:extLst>
              </p:cNvPr>
              <p:cNvSpPr txBox="1"/>
              <p:nvPr/>
            </p:nvSpPr>
            <p:spPr>
              <a:xfrm>
                <a:off x="1048792" y="2366282"/>
                <a:ext cx="468398" cy="369332"/>
              </a:xfrm>
              <a:prstGeom prst="rect">
                <a:avLst/>
              </a:prstGeom>
              <a:noFill/>
            </p:spPr>
            <p:txBody>
              <a:bodyPr wrap="none" rtlCol="0">
                <a:spAutoFit/>
              </a:bodyPr>
              <a:lstStyle/>
              <a:p>
                <a:r>
                  <a:rPr lang="en-US" altLang="zh-CN" b="1" dirty="0">
                    <a:solidFill>
                      <a:srgbClr val="FF0000"/>
                    </a:solidFill>
                  </a:rPr>
                  <a:t>A3</a:t>
                </a:r>
                <a:endParaRPr lang="zh-CN" altLang="en-US" b="1" dirty="0">
                  <a:solidFill>
                    <a:srgbClr val="FF0000"/>
                  </a:solidFill>
                </a:endParaRPr>
              </a:p>
            </p:txBody>
          </p:sp>
        </p:grpSp>
        <p:sp>
          <p:nvSpPr>
            <p:cNvPr id="104" name="文本框 103">
              <a:extLst>
                <a:ext uri="{FF2B5EF4-FFF2-40B4-BE49-F238E27FC236}">
                  <a16:creationId xmlns:a16="http://schemas.microsoft.com/office/drawing/2014/main" id="{E8C55955-1613-4E74-8123-3F9C4BEE655A}"/>
                </a:ext>
              </a:extLst>
            </p:cNvPr>
            <p:cNvSpPr txBox="1"/>
            <p:nvPr/>
          </p:nvSpPr>
          <p:spPr>
            <a:xfrm>
              <a:off x="2299056" y="1446489"/>
              <a:ext cx="654346" cy="369332"/>
            </a:xfrm>
            <a:prstGeom prst="rect">
              <a:avLst/>
            </a:prstGeom>
            <a:noFill/>
          </p:spPr>
          <p:txBody>
            <a:bodyPr wrap="none" rtlCol="0">
              <a:spAutoFit/>
            </a:bodyPr>
            <a:lstStyle/>
            <a:p>
              <a:r>
                <a:rPr lang="en-US" altLang="zh-CN" b="1" dirty="0">
                  <a:solidFill>
                    <a:srgbClr val="FF0000"/>
                  </a:solidFill>
                </a:rPr>
                <a:t>PC2 </a:t>
              </a:r>
              <a:endParaRPr lang="zh-CN" altLang="en-US" b="1" dirty="0">
                <a:solidFill>
                  <a:srgbClr val="FF0000"/>
                </a:solidFill>
              </a:endParaRPr>
            </a:p>
          </p:txBody>
        </p:sp>
      </p:grpSp>
      <p:grpSp>
        <p:nvGrpSpPr>
          <p:cNvPr id="15" name="组合 14">
            <a:extLst>
              <a:ext uri="{FF2B5EF4-FFF2-40B4-BE49-F238E27FC236}">
                <a16:creationId xmlns:a16="http://schemas.microsoft.com/office/drawing/2014/main" id="{870D77CC-ABFD-4DB8-BAFC-C06858A95928}"/>
              </a:ext>
            </a:extLst>
          </p:cNvPr>
          <p:cNvGrpSpPr/>
          <p:nvPr/>
        </p:nvGrpSpPr>
        <p:grpSpPr>
          <a:xfrm>
            <a:off x="605705" y="3943573"/>
            <a:ext cx="2895851" cy="2591025"/>
            <a:chOff x="605705" y="3943573"/>
            <a:chExt cx="2895851" cy="2591025"/>
          </a:xfrm>
        </p:grpSpPr>
        <p:grpSp>
          <p:nvGrpSpPr>
            <p:cNvPr id="4" name="组合 3">
              <a:extLst>
                <a:ext uri="{FF2B5EF4-FFF2-40B4-BE49-F238E27FC236}">
                  <a16:creationId xmlns:a16="http://schemas.microsoft.com/office/drawing/2014/main" id="{4DDEF304-049B-4175-98CA-CABA8AED48FD}"/>
                </a:ext>
              </a:extLst>
            </p:cNvPr>
            <p:cNvGrpSpPr/>
            <p:nvPr/>
          </p:nvGrpSpPr>
          <p:grpSpPr>
            <a:xfrm>
              <a:off x="605705" y="3943573"/>
              <a:ext cx="2895851" cy="2591025"/>
              <a:chOff x="605705" y="3733261"/>
              <a:chExt cx="2895851" cy="2591025"/>
            </a:xfrm>
          </p:grpSpPr>
          <p:pic>
            <p:nvPicPr>
              <p:cNvPr id="5" name="图片 4">
                <a:extLst>
                  <a:ext uri="{FF2B5EF4-FFF2-40B4-BE49-F238E27FC236}">
                    <a16:creationId xmlns:a16="http://schemas.microsoft.com/office/drawing/2014/main" id="{B78D6349-7F91-445C-BEDE-784399FDC785}"/>
                  </a:ext>
                </a:extLst>
              </p:cNvPr>
              <p:cNvPicPr>
                <a:picLocks noChangeAspect="1"/>
              </p:cNvPicPr>
              <p:nvPr/>
            </p:nvPicPr>
            <p:blipFill>
              <a:blip r:embed="rId4"/>
              <a:stretch>
                <a:fillRect/>
              </a:stretch>
            </p:blipFill>
            <p:spPr>
              <a:xfrm>
                <a:off x="605705" y="3733261"/>
                <a:ext cx="2895851" cy="2591025"/>
              </a:xfrm>
              <a:prstGeom prst="rect">
                <a:avLst/>
              </a:prstGeom>
            </p:spPr>
          </p:pic>
          <p:grpSp>
            <p:nvGrpSpPr>
              <p:cNvPr id="77" name="组合 76">
                <a:extLst>
                  <a:ext uri="{FF2B5EF4-FFF2-40B4-BE49-F238E27FC236}">
                    <a16:creationId xmlns:a16="http://schemas.microsoft.com/office/drawing/2014/main" id="{05BF1678-EAD9-4D84-80FF-7F09B58B901F}"/>
                  </a:ext>
                </a:extLst>
              </p:cNvPr>
              <p:cNvGrpSpPr/>
              <p:nvPr/>
            </p:nvGrpSpPr>
            <p:grpSpPr>
              <a:xfrm>
                <a:off x="940797" y="3869929"/>
                <a:ext cx="2174137" cy="2201407"/>
                <a:chOff x="904343" y="1014233"/>
                <a:chExt cx="2174137" cy="2201407"/>
              </a:xfrm>
            </p:grpSpPr>
            <p:grpSp>
              <p:nvGrpSpPr>
                <p:cNvPr id="78" name="组合 77">
                  <a:extLst>
                    <a:ext uri="{FF2B5EF4-FFF2-40B4-BE49-F238E27FC236}">
                      <a16:creationId xmlns:a16="http://schemas.microsoft.com/office/drawing/2014/main" id="{C55A2CEE-182B-4450-B63E-7F0DFD434D41}"/>
                    </a:ext>
                  </a:extLst>
                </p:cNvPr>
                <p:cNvGrpSpPr/>
                <p:nvPr/>
              </p:nvGrpSpPr>
              <p:grpSpPr>
                <a:xfrm>
                  <a:off x="904343" y="1014233"/>
                  <a:ext cx="1805940" cy="2195688"/>
                  <a:chOff x="2636520" y="1873392"/>
                  <a:chExt cx="1805940" cy="2195688"/>
                </a:xfrm>
              </p:grpSpPr>
              <p:sp>
                <p:nvSpPr>
                  <p:cNvPr id="82" name="直角三角形 81">
                    <a:extLst>
                      <a:ext uri="{FF2B5EF4-FFF2-40B4-BE49-F238E27FC236}">
                        <a16:creationId xmlns:a16="http://schemas.microsoft.com/office/drawing/2014/main" id="{F11DD37F-B49D-4E56-980B-BB3B2185013C}"/>
                      </a:ext>
                    </a:extLst>
                  </p:cNvPr>
                  <p:cNvSpPr/>
                  <p:nvPr/>
                </p:nvSpPr>
                <p:spPr>
                  <a:xfrm>
                    <a:off x="2639909" y="1873392"/>
                    <a:ext cx="1017691" cy="926583"/>
                  </a:xfrm>
                  <a:prstGeom prst="rtTriangl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形状 82">
                    <a:extLst>
                      <a:ext uri="{FF2B5EF4-FFF2-40B4-BE49-F238E27FC236}">
                        <a16:creationId xmlns:a16="http://schemas.microsoft.com/office/drawing/2014/main" id="{1B97A458-E467-488C-B26D-F708E2353B1A}"/>
                      </a:ext>
                    </a:extLst>
                  </p:cNvPr>
                  <p:cNvSpPr/>
                  <p:nvPr/>
                </p:nvSpPr>
                <p:spPr>
                  <a:xfrm>
                    <a:off x="2636520" y="2796540"/>
                    <a:ext cx="1805940" cy="1272540"/>
                  </a:xfrm>
                  <a:custGeom>
                    <a:avLst/>
                    <a:gdLst>
                      <a:gd name="connsiteX0" fmla="*/ 0 w 1805940"/>
                      <a:gd name="connsiteY0" fmla="*/ 7620 h 1272540"/>
                      <a:gd name="connsiteX1" fmla="*/ 7620 w 1805940"/>
                      <a:gd name="connsiteY1" fmla="*/ 1264920 h 1272540"/>
                      <a:gd name="connsiteX2" fmla="*/ 1805940 w 1805940"/>
                      <a:gd name="connsiteY2" fmla="*/ 1272540 h 1272540"/>
                      <a:gd name="connsiteX3" fmla="*/ 822960 w 1805940"/>
                      <a:gd name="connsiteY3" fmla="*/ 0 h 1272540"/>
                      <a:gd name="connsiteX4" fmla="*/ 0 w 1805940"/>
                      <a:gd name="connsiteY4" fmla="*/ 7620 h 1272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940" h="1272540">
                        <a:moveTo>
                          <a:pt x="0" y="7620"/>
                        </a:moveTo>
                        <a:lnTo>
                          <a:pt x="7620" y="1264920"/>
                        </a:lnTo>
                        <a:lnTo>
                          <a:pt x="1805940" y="1272540"/>
                        </a:lnTo>
                        <a:lnTo>
                          <a:pt x="822960" y="0"/>
                        </a:lnTo>
                        <a:lnTo>
                          <a:pt x="0" y="7620"/>
                        </a:lnTo>
                        <a:close/>
                      </a:path>
                    </a:pathLst>
                  </a:cu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任意多边形: 形状 78">
                  <a:extLst>
                    <a:ext uri="{FF2B5EF4-FFF2-40B4-BE49-F238E27FC236}">
                      <a16:creationId xmlns:a16="http://schemas.microsoft.com/office/drawing/2014/main" id="{866FBA67-E7F0-458C-96BE-DB546A4E9F48}"/>
                    </a:ext>
                  </a:extLst>
                </p:cNvPr>
                <p:cNvSpPr/>
                <p:nvPr/>
              </p:nvSpPr>
              <p:spPr>
                <a:xfrm>
                  <a:off x="2529840" y="2834640"/>
                  <a:ext cx="548640" cy="381000"/>
                </a:xfrm>
                <a:custGeom>
                  <a:avLst/>
                  <a:gdLst>
                    <a:gd name="connsiteX0" fmla="*/ 0 w 548640"/>
                    <a:gd name="connsiteY0" fmla="*/ 0 h 381000"/>
                    <a:gd name="connsiteX1" fmla="*/ 0 w 548640"/>
                    <a:gd name="connsiteY1" fmla="*/ 381000 h 381000"/>
                    <a:gd name="connsiteX2" fmla="*/ 548640 w 548640"/>
                    <a:gd name="connsiteY2" fmla="*/ 373380 h 381000"/>
                    <a:gd name="connsiteX3" fmla="*/ 259080 w 548640"/>
                    <a:gd name="connsiteY3" fmla="*/ 7620 h 381000"/>
                    <a:gd name="connsiteX4" fmla="*/ 0 w 548640"/>
                    <a:gd name="connsiteY4" fmla="*/ 0 h 38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381000">
                      <a:moveTo>
                        <a:pt x="0" y="0"/>
                      </a:moveTo>
                      <a:lnTo>
                        <a:pt x="0" y="381000"/>
                      </a:lnTo>
                      <a:lnTo>
                        <a:pt x="548640" y="373380"/>
                      </a:lnTo>
                      <a:lnTo>
                        <a:pt x="259080" y="7620"/>
                      </a:lnTo>
                      <a:lnTo>
                        <a:pt x="0" y="0"/>
                      </a:lnTo>
                      <a:close/>
                    </a:path>
                  </a:pathLst>
                </a:custGeom>
                <a:noFill/>
                <a:ln w="28575">
                  <a:solidFill>
                    <a:srgbClr val="FFE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形状 79">
                  <a:extLst>
                    <a:ext uri="{FF2B5EF4-FFF2-40B4-BE49-F238E27FC236}">
                      <a16:creationId xmlns:a16="http://schemas.microsoft.com/office/drawing/2014/main" id="{5DBA49FA-7282-4164-BAAB-10431DB9F891}"/>
                    </a:ext>
                  </a:extLst>
                </p:cNvPr>
                <p:cNvSpPr/>
                <p:nvPr/>
              </p:nvSpPr>
              <p:spPr>
                <a:xfrm>
                  <a:off x="1737360" y="1920240"/>
                  <a:ext cx="1028700" cy="914400"/>
                </a:xfrm>
                <a:custGeom>
                  <a:avLst/>
                  <a:gdLst>
                    <a:gd name="connsiteX0" fmla="*/ 0 w 1028700"/>
                    <a:gd name="connsiteY0" fmla="*/ 0 h 914400"/>
                    <a:gd name="connsiteX1" fmla="*/ 7620 w 1028700"/>
                    <a:gd name="connsiteY1" fmla="*/ 739140 h 914400"/>
                    <a:gd name="connsiteX2" fmla="*/ 0 w 1028700"/>
                    <a:gd name="connsiteY2" fmla="*/ 906780 h 914400"/>
                    <a:gd name="connsiteX3" fmla="*/ 1028700 w 1028700"/>
                    <a:gd name="connsiteY3" fmla="*/ 914400 h 914400"/>
                    <a:gd name="connsiteX4" fmla="*/ 175260 w 1028700"/>
                    <a:gd name="connsiteY4" fmla="*/ 15240 h 914400"/>
                    <a:gd name="connsiteX5" fmla="*/ 0 w 1028700"/>
                    <a:gd name="connsiteY5"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8700" h="914400">
                      <a:moveTo>
                        <a:pt x="0" y="0"/>
                      </a:moveTo>
                      <a:lnTo>
                        <a:pt x="7620" y="739140"/>
                      </a:lnTo>
                      <a:lnTo>
                        <a:pt x="0" y="906780"/>
                      </a:lnTo>
                      <a:lnTo>
                        <a:pt x="1028700" y="914400"/>
                      </a:lnTo>
                      <a:lnTo>
                        <a:pt x="175260" y="15240"/>
                      </a:lnTo>
                      <a:lnTo>
                        <a:pt x="0" y="0"/>
                      </a:ln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文本框 64">
                <a:extLst>
                  <a:ext uri="{FF2B5EF4-FFF2-40B4-BE49-F238E27FC236}">
                    <a16:creationId xmlns:a16="http://schemas.microsoft.com/office/drawing/2014/main" id="{0724513A-653A-4EF4-BE95-AD579F9D75ED}"/>
                  </a:ext>
                </a:extLst>
              </p:cNvPr>
              <p:cNvSpPr txBox="1"/>
              <p:nvPr/>
            </p:nvSpPr>
            <p:spPr>
              <a:xfrm>
                <a:off x="1006969" y="4319931"/>
                <a:ext cx="468398" cy="369332"/>
              </a:xfrm>
              <a:prstGeom prst="rect">
                <a:avLst/>
              </a:prstGeom>
              <a:noFill/>
            </p:spPr>
            <p:txBody>
              <a:bodyPr wrap="none" rtlCol="0">
                <a:spAutoFit/>
              </a:bodyPr>
              <a:lstStyle/>
              <a:p>
                <a:r>
                  <a:rPr lang="en-US" altLang="zh-CN" b="1" dirty="0">
                    <a:solidFill>
                      <a:srgbClr val="FF0000"/>
                    </a:solidFill>
                  </a:rPr>
                  <a:t>A1</a:t>
                </a:r>
                <a:endParaRPr lang="zh-CN" altLang="en-US" b="1" dirty="0">
                  <a:solidFill>
                    <a:srgbClr val="FF0000"/>
                  </a:solidFill>
                </a:endParaRPr>
              </a:p>
            </p:txBody>
          </p:sp>
          <p:sp>
            <p:nvSpPr>
              <p:cNvPr id="66" name="文本框 65">
                <a:extLst>
                  <a:ext uri="{FF2B5EF4-FFF2-40B4-BE49-F238E27FC236}">
                    <a16:creationId xmlns:a16="http://schemas.microsoft.com/office/drawing/2014/main" id="{46A2380A-90BB-4C2E-BD61-F522B72D1BA6}"/>
                  </a:ext>
                </a:extLst>
              </p:cNvPr>
              <p:cNvSpPr txBox="1"/>
              <p:nvPr/>
            </p:nvSpPr>
            <p:spPr>
              <a:xfrm>
                <a:off x="1917086" y="5147501"/>
                <a:ext cx="468398" cy="369332"/>
              </a:xfrm>
              <a:prstGeom prst="rect">
                <a:avLst/>
              </a:prstGeom>
              <a:noFill/>
            </p:spPr>
            <p:txBody>
              <a:bodyPr wrap="none" rtlCol="0">
                <a:spAutoFit/>
              </a:bodyPr>
              <a:lstStyle/>
              <a:p>
                <a:r>
                  <a:rPr lang="en-US" altLang="zh-CN" b="1" dirty="0">
                    <a:solidFill>
                      <a:srgbClr val="FF0000"/>
                    </a:solidFill>
                  </a:rPr>
                  <a:t>A2</a:t>
                </a:r>
                <a:endParaRPr lang="zh-CN" altLang="en-US" b="1" dirty="0">
                  <a:solidFill>
                    <a:srgbClr val="FF0000"/>
                  </a:solidFill>
                </a:endParaRPr>
              </a:p>
            </p:txBody>
          </p:sp>
          <p:sp>
            <p:nvSpPr>
              <p:cNvPr id="67" name="文本框 66">
                <a:extLst>
                  <a:ext uri="{FF2B5EF4-FFF2-40B4-BE49-F238E27FC236}">
                    <a16:creationId xmlns:a16="http://schemas.microsoft.com/office/drawing/2014/main" id="{EAD222F3-B026-48F3-A72E-1C32690D3FAF}"/>
                  </a:ext>
                </a:extLst>
              </p:cNvPr>
              <p:cNvSpPr txBox="1"/>
              <p:nvPr/>
            </p:nvSpPr>
            <p:spPr>
              <a:xfrm>
                <a:off x="2506977" y="5724852"/>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sp>
            <p:nvSpPr>
              <p:cNvPr id="68" name="文本框 67">
                <a:extLst>
                  <a:ext uri="{FF2B5EF4-FFF2-40B4-BE49-F238E27FC236}">
                    <a16:creationId xmlns:a16="http://schemas.microsoft.com/office/drawing/2014/main" id="{48C21470-9AF8-463B-AF42-819FAFCBF554}"/>
                  </a:ext>
                </a:extLst>
              </p:cNvPr>
              <p:cNvSpPr txBox="1"/>
              <p:nvPr/>
            </p:nvSpPr>
            <p:spPr>
              <a:xfrm>
                <a:off x="1071128" y="5200216"/>
                <a:ext cx="468398" cy="369332"/>
              </a:xfrm>
              <a:prstGeom prst="rect">
                <a:avLst/>
              </a:prstGeom>
              <a:noFill/>
            </p:spPr>
            <p:txBody>
              <a:bodyPr wrap="none" rtlCol="0">
                <a:spAutoFit/>
              </a:bodyPr>
              <a:lstStyle/>
              <a:p>
                <a:r>
                  <a:rPr lang="en-US" altLang="zh-CN" b="1" dirty="0">
                    <a:solidFill>
                      <a:srgbClr val="FF0000"/>
                    </a:solidFill>
                  </a:rPr>
                  <a:t>A3</a:t>
                </a:r>
                <a:endParaRPr lang="zh-CN" altLang="en-US" b="1" dirty="0">
                  <a:solidFill>
                    <a:srgbClr val="FF0000"/>
                  </a:solidFill>
                </a:endParaRPr>
              </a:p>
            </p:txBody>
          </p:sp>
        </p:grpSp>
        <p:sp>
          <p:nvSpPr>
            <p:cNvPr id="105" name="文本框 104">
              <a:extLst>
                <a:ext uri="{FF2B5EF4-FFF2-40B4-BE49-F238E27FC236}">
                  <a16:creationId xmlns:a16="http://schemas.microsoft.com/office/drawing/2014/main" id="{B90D8E74-460B-4856-9B3B-281A655BD3E3}"/>
                </a:ext>
              </a:extLst>
            </p:cNvPr>
            <p:cNvSpPr txBox="1"/>
            <p:nvPr/>
          </p:nvSpPr>
          <p:spPr>
            <a:xfrm>
              <a:off x="2348300" y="4271636"/>
              <a:ext cx="654346" cy="369332"/>
            </a:xfrm>
            <a:prstGeom prst="rect">
              <a:avLst/>
            </a:prstGeom>
            <a:noFill/>
          </p:spPr>
          <p:txBody>
            <a:bodyPr wrap="none" rtlCol="0">
              <a:spAutoFit/>
            </a:bodyPr>
            <a:lstStyle/>
            <a:p>
              <a:r>
                <a:rPr lang="en-US" altLang="zh-CN" b="1" dirty="0">
                  <a:solidFill>
                    <a:srgbClr val="FF0000"/>
                  </a:solidFill>
                </a:rPr>
                <a:t>PC3 </a:t>
              </a:r>
              <a:endParaRPr lang="zh-CN" altLang="en-US" b="1" dirty="0">
                <a:solidFill>
                  <a:srgbClr val="FF0000"/>
                </a:solidFill>
              </a:endParaRPr>
            </a:p>
          </p:txBody>
        </p:sp>
      </p:grpSp>
      <p:grpSp>
        <p:nvGrpSpPr>
          <p:cNvPr id="14" name="组合 13">
            <a:extLst>
              <a:ext uri="{FF2B5EF4-FFF2-40B4-BE49-F238E27FC236}">
                <a16:creationId xmlns:a16="http://schemas.microsoft.com/office/drawing/2014/main" id="{AAC9353A-FF14-4471-A8B1-259243E3E296}"/>
              </a:ext>
            </a:extLst>
          </p:cNvPr>
          <p:cNvGrpSpPr/>
          <p:nvPr/>
        </p:nvGrpSpPr>
        <p:grpSpPr>
          <a:xfrm>
            <a:off x="3554628" y="1088906"/>
            <a:ext cx="2882900" cy="2590800"/>
            <a:chOff x="3554628" y="1088906"/>
            <a:chExt cx="2882900" cy="2590800"/>
          </a:xfrm>
        </p:grpSpPr>
        <p:pic>
          <p:nvPicPr>
            <p:cNvPr id="61" name="图片 60">
              <a:extLst>
                <a:ext uri="{FF2B5EF4-FFF2-40B4-BE49-F238E27FC236}">
                  <a16:creationId xmlns:a16="http://schemas.microsoft.com/office/drawing/2014/main" id="{E2B8E190-7AB2-4C82-A8A4-DD7D557967FE}"/>
                </a:ext>
              </a:extLst>
            </p:cNvPr>
            <p:cNvPicPr/>
            <p:nvPr/>
          </p:nvPicPr>
          <p:blipFill>
            <a:blip r:embed="rId5"/>
            <a:stretch>
              <a:fillRect/>
            </a:stretch>
          </p:blipFill>
          <p:spPr>
            <a:xfrm>
              <a:off x="3554628" y="1088906"/>
              <a:ext cx="2882900" cy="2590800"/>
            </a:xfrm>
            <a:prstGeom prst="rect">
              <a:avLst/>
            </a:prstGeom>
          </p:spPr>
        </p:pic>
        <p:grpSp>
          <p:nvGrpSpPr>
            <p:cNvPr id="69" name="组合 68">
              <a:extLst>
                <a:ext uri="{FF2B5EF4-FFF2-40B4-BE49-F238E27FC236}">
                  <a16:creationId xmlns:a16="http://schemas.microsoft.com/office/drawing/2014/main" id="{5C0E529B-8249-43EF-844C-CD370E811DE6}"/>
                </a:ext>
              </a:extLst>
            </p:cNvPr>
            <p:cNvGrpSpPr/>
            <p:nvPr/>
          </p:nvGrpSpPr>
          <p:grpSpPr>
            <a:xfrm>
              <a:off x="3864314" y="1225807"/>
              <a:ext cx="2174137" cy="2246017"/>
              <a:chOff x="904343" y="1014233"/>
              <a:chExt cx="2174137" cy="2246017"/>
            </a:xfrm>
          </p:grpSpPr>
          <p:grpSp>
            <p:nvGrpSpPr>
              <p:cNvPr id="71" name="组合 70">
                <a:extLst>
                  <a:ext uri="{FF2B5EF4-FFF2-40B4-BE49-F238E27FC236}">
                    <a16:creationId xmlns:a16="http://schemas.microsoft.com/office/drawing/2014/main" id="{3A14AAC0-885C-4E15-B9DF-C72E6A711C59}"/>
                  </a:ext>
                </a:extLst>
              </p:cNvPr>
              <p:cNvGrpSpPr/>
              <p:nvPr/>
            </p:nvGrpSpPr>
            <p:grpSpPr>
              <a:xfrm>
                <a:off x="904343" y="1014233"/>
                <a:ext cx="2174137" cy="2201407"/>
                <a:chOff x="904343" y="1014233"/>
                <a:chExt cx="2174137" cy="2201407"/>
              </a:xfrm>
            </p:grpSpPr>
            <p:grpSp>
              <p:nvGrpSpPr>
                <p:cNvPr id="76" name="组合 75">
                  <a:extLst>
                    <a:ext uri="{FF2B5EF4-FFF2-40B4-BE49-F238E27FC236}">
                      <a16:creationId xmlns:a16="http://schemas.microsoft.com/office/drawing/2014/main" id="{CBB4F2E1-8C52-4416-B408-8F4CB7FD3406}"/>
                    </a:ext>
                  </a:extLst>
                </p:cNvPr>
                <p:cNvGrpSpPr/>
                <p:nvPr/>
              </p:nvGrpSpPr>
              <p:grpSpPr>
                <a:xfrm>
                  <a:off x="904343" y="1014233"/>
                  <a:ext cx="1805940" cy="2195688"/>
                  <a:chOff x="2636520" y="1873392"/>
                  <a:chExt cx="1805940" cy="2195688"/>
                </a:xfrm>
              </p:grpSpPr>
              <p:sp>
                <p:nvSpPr>
                  <p:cNvPr id="85" name="直角三角形 84">
                    <a:extLst>
                      <a:ext uri="{FF2B5EF4-FFF2-40B4-BE49-F238E27FC236}">
                        <a16:creationId xmlns:a16="http://schemas.microsoft.com/office/drawing/2014/main" id="{9583A246-54B1-4740-BC37-97A4F209FA3C}"/>
                      </a:ext>
                    </a:extLst>
                  </p:cNvPr>
                  <p:cNvSpPr/>
                  <p:nvPr/>
                </p:nvSpPr>
                <p:spPr>
                  <a:xfrm>
                    <a:off x="2639909" y="1873392"/>
                    <a:ext cx="1017691" cy="926583"/>
                  </a:xfrm>
                  <a:prstGeom prst="rtTriangl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形状 85">
                    <a:extLst>
                      <a:ext uri="{FF2B5EF4-FFF2-40B4-BE49-F238E27FC236}">
                        <a16:creationId xmlns:a16="http://schemas.microsoft.com/office/drawing/2014/main" id="{CD633606-D79A-4B7B-82DB-151040D684AA}"/>
                      </a:ext>
                    </a:extLst>
                  </p:cNvPr>
                  <p:cNvSpPr/>
                  <p:nvPr/>
                </p:nvSpPr>
                <p:spPr>
                  <a:xfrm>
                    <a:off x="2636520" y="2796540"/>
                    <a:ext cx="1805940" cy="1272540"/>
                  </a:xfrm>
                  <a:custGeom>
                    <a:avLst/>
                    <a:gdLst>
                      <a:gd name="connsiteX0" fmla="*/ 0 w 1805940"/>
                      <a:gd name="connsiteY0" fmla="*/ 7620 h 1272540"/>
                      <a:gd name="connsiteX1" fmla="*/ 7620 w 1805940"/>
                      <a:gd name="connsiteY1" fmla="*/ 1264920 h 1272540"/>
                      <a:gd name="connsiteX2" fmla="*/ 1805940 w 1805940"/>
                      <a:gd name="connsiteY2" fmla="*/ 1272540 h 1272540"/>
                      <a:gd name="connsiteX3" fmla="*/ 822960 w 1805940"/>
                      <a:gd name="connsiteY3" fmla="*/ 0 h 1272540"/>
                      <a:gd name="connsiteX4" fmla="*/ 0 w 1805940"/>
                      <a:gd name="connsiteY4" fmla="*/ 7620 h 1272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940" h="1272540">
                        <a:moveTo>
                          <a:pt x="0" y="7620"/>
                        </a:moveTo>
                        <a:lnTo>
                          <a:pt x="7620" y="1264920"/>
                        </a:lnTo>
                        <a:lnTo>
                          <a:pt x="1805940" y="1272540"/>
                        </a:lnTo>
                        <a:lnTo>
                          <a:pt x="822960" y="0"/>
                        </a:lnTo>
                        <a:lnTo>
                          <a:pt x="0" y="7620"/>
                        </a:lnTo>
                        <a:close/>
                      </a:path>
                    </a:pathLst>
                  </a:cu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任意多边形: 形状 80">
                  <a:extLst>
                    <a:ext uri="{FF2B5EF4-FFF2-40B4-BE49-F238E27FC236}">
                      <a16:creationId xmlns:a16="http://schemas.microsoft.com/office/drawing/2014/main" id="{8511BACF-D452-473F-89FB-0687BB4A008C}"/>
                    </a:ext>
                  </a:extLst>
                </p:cNvPr>
                <p:cNvSpPr/>
                <p:nvPr/>
              </p:nvSpPr>
              <p:spPr>
                <a:xfrm>
                  <a:off x="2529840" y="2834640"/>
                  <a:ext cx="548640" cy="381000"/>
                </a:xfrm>
                <a:custGeom>
                  <a:avLst/>
                  <a:gdLst>
                    <a:gd name="connsiteX0" fmla="*/ 0 w 548640"/>
                    <a:gd name="connsiteY0" fmla="*/ 0 h 381000"/>
                    <a:gd name="connsiteX1" fmla="*/ 0 w 548640"/>
                    <a:gd name="connsiteY1" fmla="*/ 381000 h 381000"/>
                    <a:gd name="connsiteX2" fmla="*/ 548640 w 548640"/>
                    <a:gd name="connsiteY2" fmla="*/ 373380 h 381000"/>
                    <a:gd name="connsiteX3" fmla="*/ 259080 w 548640"/>
                    <a:gd name="connsiteY3" fmla="*/ 7620 h 381000"/>
                    <a:gd name="connsiteX4" fmla="*/ 0 w 548640"/>
                    <a:gd name="connsiteY4" fmla="*/ 0 h 38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381000">
                      <a:moveTo>
                        <a:pt x="0" y="0"/>
                      </a:moveTo>
                      <a:lnTo>
                        <a:pt x="0" y="381000"/>
                      </a:lnTo>
                      <a:lnTo>
                        <a:pt x="548640" y="373380"/>
                      </a:lnTo>
                      <a:lnTo>
                        <a:pt x="259080" y="7620"/>
                      </a:lnTo>
                      <a:lnTo>
                        <a:pt x="0" y="0"/>
                      </a:lnTo>
                      <a:close/>
                    </a:path>
                  </a:pathLst>
                </a:custGeom>
                <a:noFill/>
                <a:ln w="28575">
                  <a:solidFill>
                    <a:srgbClr val="FFE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形状 83">
                  <a:extLst>
                    <a:ext uri="{FF2B5EF4-FFF2-40B4-BE49-F238E27FC236}">
                      <a16:creationId xmlns:a16="http://schemas.microsoft.com/office/drawing/2014/main" id="{E8631269-0E82-4CCF-A83B-D20CACA7FDAF}"/>
                    </a:ext>
                  </a:extLst>
                </p:cNvPr>
                <p:cNvSpPr/>
                <p:nvPr/>
              </p:nvSpPr>
              <p:spPr>
                <a:xfrm>
                  <a:off x="1737360" y="1920240"/>
                  <a:ext cx="1028700" cy="914400"/>
                </a:xfrm>
                <a:custGeom>
                  <a:avLst/>
                  <a:gdLst>
                    <a:gd name="connsiteX0" fmla="*/ 0 w 1028700"/>
                    <a:gd name="connsiteY0" fmla="*/ 0 h 914400"/>
                    <a:gd name="connsiteX1" fmla="*/ 7620 w 1028700"/>
                    <a:gd name="connsiteY1" fmla="*/ 739140 h 914400"/>
                    <a:gd name="connsiteX2" fmla="*/ 0 w 1028700"/>
                    <a:gd name="connsiteY2" fmla="*/ 906780 h 914400"/>
                    <a:gd name="connsiteX3" fmla="*/ 1028700 w 1028700"/>
                    <a:gd name="connsiteY3" fmla="*/ 914400 h 914400"/>
                    <a:gd name="connsiteX4" fmla="*/ 175260 w 1028700"/>
                    <a:gd name="connsiteY4" fmla="*/ 15240 h 914400"/>
                    <a:gd name="connsiteX5" fmla="*/ 0 w 1028700"/>
                    <a:gd name="connsiteY5"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8700" h="914400">
                      <a:moveTo>
                        <a:pt x="0" y="0"/>
                      </a:moveTo>
                      <a:lnTo>
                        <a:pt x="7620" y="739140"/>
                      </a:lnTo>
                      <a:lnTo>
                        <a:pt x="0" y="906780"/>
                      </a:lnTo>
                      <a:lnTo>
                        <a:pt x="1028700" y="914400"/>
                      </a:lnTo>
                      <a:lnTo>
                        <a:pt x="175260" y="15240"/>
                      </a:lnTo>
                      <a:lnTo>
                        <a:pt x="0" y="0"/>
                      </a:ln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71">
                <a:extLst>
                  <a:ext uri="{FF2B5EF4-FFF2-40B4-BE49-F238E27FC236}">
                    <a16:creationId xmlns:a16="http://schemas.microsoft.com/office/drawing/2014/main" id="{E4EE826A-90FA-4428-B0B6-26B6EBF5E154}"/>
                  </a:ext>
                </a:extLst>
              </p:cNvPr>
              <p:cNvSpPr txBox="1"/>
              <p:nvPr/>
            </p:nvSpPr>
            <p:spPr>
              <a:xfrm>
                <a:off x="984633" y="1485997"/>
                <a:ext cx="468398" cy="369332"/>
              </a:xfrm>
              <a:prstGeom prst="rect">
                <a:avLst/>
              </a:prstGeom>
              <a:noFill/>
            </p:spPr>
            <p:txBody>
              <a:bodyPr wrap="none" rtlCol="0">
                <a:spAutoFit/>
              </a:bodyPr>
              <a:lstStyle/>
              <a:p>
                <a:r>
                  <a:rPr lang="en-US" altLang="zh-CN" b="1" dirty="0">
                    <a:solidFill>
                      <a:srgbClr val="FF0000"/>
                    </a:solidFill>
                  </a:rPr>
                  <a:t>A1</a:t>
                </a:r>
                <a:endParaRPr lang="zh-CN" altLang="en-US" b="1" dirty="0">
                  <a:solidFill>
                    <a:srgbClr val="FF0000"/>
                  </a:solidFill>
                </a:endParaRPr>
              </a:p>
            </p:txBody>
          </p:sp>
          <p:sp>
            <p:nvSpPr>
              <p:cNvPr id="73" name="文本框 72">
                <a:extLst>
                  <a:ext uri="{FF2B5EF4-FFF2-40B4-BE49-F238E27FC236}">
                    <a16:creationId xmlns:a16="http://schemas.microsoft.com/office/drawing/2014/main" id="{D6EC3DDE-ED11-412E-86CB-FEE3CD794E08}"/>
                  </a:ext>
                </a:extLst>
              </p:cNvPr>
              <p:cNvSpPr txBox="1"/>
              <p:nvPr/>
            </p:nvSpPr>
            <p:spPr>
              <a:xfrm>
                <a:off x="1894750" y="2313567"/>
                <a:ext cx="468398" cy="369332"/>
              </a:xfrm>
              <a:prstGeom prst="rect">
                <a:avLst/>
              </a:prstGeom>
              <a:noFill/>
            </p:spPr>
            <p:txBody>
              <a:bodyPr wrap="none" rtlCol="0">
                <a:spAutoFit/>
              </a:bodyPr>
              <a:lstStyle/>
              <a:p>
                <a:r>
                  <a:rPr lang="en-US" altLang="zh-CN" b="1" dirty="0">
                    <a:solidFill>
                      <a:srgbClr val="FF0000"/>
                    </a:solidFill>
                  </a:rPr>
                  <a:t>A2</a:t>
                </a:r>
                <a:endParaRPr lang="zh-CN" altLang="en-US" b="1" dirty="0">
                  <a:solidFill>
                    <a:srgbClr val="FF0000"/>
                  </a:solidFill>
                </a:endParaRPr>
              </a:p>
            </p:txBody>
          </p:sp>
          <p:sp>
            <p:nvSpPr>
              <p:cNvPr id="74" name="文本框 73">
                <a:extLst>
                  <a:ext uri="{FF2B5EF4-FFF2-40B4-BE49-F238E27FC236}">
                    <a16:creationId xmlns:a16="http://schemas.microsoft.com/office/drawing/2014/main" id="{E58C47FB-BD50-41DC-B668-17AB9ACC2A41}"/>
                  </a:ext>
                </a:extLst>
              </p:cNvPr>
              <p:cNvSpPr txBox="1"/>
              <p:nvPr/>
            </p:nvSpPr>
            <p:spPr>
              <a:xfrm>
                <a:off x="2484641" y="2890918"/>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sp>
            <p:nvSpPr>
              <p:cNvPr id="75" name="文本框 74">
                <a:extLst>
                  <a:ext uri="{FF2B5EF4-FFF2-40B4-BE49-F238E27FC236}">
                    <a16:creationId xmlns:a16="http://schemas.microsoft.com/office/drawing/2014/main" id="{16A7D870-A814-4B5D-84CD-29C3660008FB}"/>
                  </a:ext>
                </a:extLst>
              </p:cNvPr>
              <p:cNvSpPr txBox="1"/>
              <p:nvPr/>
            </p:nvSpPr>
            <p:spPr>
              <a:xfrm>
                <a:off x="1048792" y="2366282"/>
                <a:ext cx="468398" cy="369332"/>
              </a:xfrm>
              <a:prstGeom prst="rect">
                <a:avLst/>
              </a:prstGeom>
              <a:noFill/>
            </p:spPr>
            <p:txBody>
              <a:bodyPr wrap="none" rtlCol="0">
                <a:spAutoFit/>
              </a:bodyPr>
              <a:lstStyle/>
              <a:p>
                <a:r>
                  <a:rPr lang="en-US" altLang="zh-CN" b="1" dirty="0">
                    <a:solidFill>
                      <a:srgbClr val="FF0000"/>
                    </a:solidFill>
                  </a:rPr>
                  <a:t>A3</a:t>
                </a:r>
                <a:endParaRPr lang="zh-CN" altLang="en-US" b="1" dirty="0">
                  <a:solidFill>
                    <a:srgbClr val="FF0000"/>
                  </a:solidFill>
                </a:endParaRPr>
              </a:p>
            </p:txBody>
          </p:sp>
        </p:grpSp>
        <p:sp>
          <p:nvSpPr>
            <p:cNvPr id="106" name="文本框 105">
              <a:extLst>
                <a:ext uri="{FF2B5EF4-FFF2-40B4-BE49-F238E27FC236}">
                  <a16:creationId xmlns:a16="http://schemas.microsoft.com/office/drawing/2014/main" id="{43F0E0EA-8C13-4872-BEF5-0D944F49D8FC}"/>
                </a:ext>
              </a:extLst>
            </p:cNvPr>
            <p:cNvSpPr txBox="1"/>
            <p:nvPr/>
          </p:nvSpPr>
          <p:spPr>
            <a:xfrm>
              <a:off x="5221582" y="1423819"/>
              <a:ext cx="654346" cy="369332"/>
            </a:xfrm>
            <a:prstGeom prst="rect">
              <a:avLst/>
            </a:prstGeom>
            <a:noFill/>
          </p:spPr>
          <p:txBody>
            <a:bodyPr wrap="none" rtlCol="0">
              <a:spAutoFit/>
            </a:bodyPr>
            <a:lstStyle/>
            <a:p>
              <a:r>
                <a:rPr lang="en-US" altLang="zh-CN" b="1" dirty="0">
                  <a:solidFill>
                    <a:srgbClr val="FF0000"/>
                  </a:solidFill>
                </a:rPr>
                <a:t>PC2 </a:t>
              </a:r>
              <a:endParaRPr lang="zh-CN" altLang="en-US" b="1" dirty="0">
                <a:solidFill>
                  <a:srgbClr val="FF0000"/>
                </a:solidFill>
              </a:endParaRPr>
            </a:p>
          </p:txBody>
        </p:sp>
      </p:grpSp>
      <p:grpSp>
        <p:nvGrpSpPr>
          <p:cNvPr id="16" name="组合 15">
            <a:extLst>
              <a:ext uri="{FF2B5EF4-FFF2-40B4-BE49-F238E27FC236}">
                <a16:creationId xmlns:a16="http://schemas.microsoft.com/office/drawing/2014/main" id="{F247DAD6-70E9-4642-B4E6-4A4EB02824EE}"/>
              </a:ext>
            </a:extLst>
          </p:cNvPr>
          <p:cNvGrpSpPr/>
          <p:nvPr/>
        </p:nvGrpSpPr>
        <p:grpSpPr>
          <a:xfrm>
            <a:off x="3554628" y="3943573"/>
            <a:ext cx="2910840" cy="2575560"/>
            <a:chOff x="3554628" y="3943573"/>
            <a:chExt cx="2910840" cy="2575560"/>
          </a:xfrm>
        </p:grpSpPr>
        <p:pic>
          <p:nvPicPr>
            <p:cNvPr id="62" name="图片 61">
              <a:extLst>
                <a:ext uri="{FF2B5EF4-FFF2-40B4-BE49-F238E27FC236}">
                  <a16:creationId xmlns:a16="http://schemas.microsoft.com/office/drawing/2014/main" id="{D019E614-28A2-4A08-AC16-5100F29B05AC}"/>
                </a:ext>
              </a:extLst>
            </p:cNvPr>
            <p:cNvPicPr/>
            <p:nvPr/>
          </p:nvPicPr>
          <p:blipFill>
            <a:blip r:embed="rId6"/>
            <a:stretch>
              <a:fillRect/>
            </a:stretch>
          </p:blipFill>
          <p:spPr>
            <a:xfrm>
              <a:off x="3554628" y="3943573"/>
              <a:ext cx="2910840" cy="2575560"/>
            </a:xfrm>
            <a:prstGeom prst="rect">
              <a:avLst/>
            </a:prstGeom>
          </p:spPr>
        </p:pic>
        <p:grpSp>
          <p:nvGrpSpPr>
            <p:cNvPr id="87" name="组合 86">
              <a:extLst>
                <a:ext uri="{FF2B5EF4-FFF2-40B4-BE49-F238E27FC236}">
                  <a16:creationId xmlns:a16="http://schemas.microsoft.com/office/drawing/2014/main" id="{BCAC18F0-60A6-4BDC-B7DC-49D95659E03E}"/>
                </a:ext>
              </a:extLst>
            </p:cNvPr>
            <p:cNvGrpSpPr/>
            <p:nvPr/>
          </p:nvGrpSpPr>
          <p:grpSpPr>
            <a:xfrm>
              <a:off x="3888698" y="4048255"/>
              <a:ext cx="2174137" cy="2246017"/>
              <a:chOff x="904343" y="1014233"/>
              <a:chExt cx="2174137" cy="2246017"/>
            </a:xfrm>
          </p:grpSpPr>
          <p:grpSp>
            <p:nvGrpSpPr>
              <p:cNvPr id="88" name="组合 87">
                <a:extLst>
                  <a:ext uri="{FF2B5EF4-FFF2-40B4-BE49-F238E27FC236}">
                    <a16:creationId xmlns:a16="http://schemas.microsoft.com/office/drawing/2014/main" id="{78068EC1-7433-456E-BED2-C37B4F4374DE}"/>
                  </a:ext>
                </a:extLst>
              </p:cNvPr>
              <p:cNvGrpSpPr/>
              <p:nvPr/>
            </p:nvGrpSpPr>
            <p:grpSpPr>
              <a:xfrm>
                <a:off x="904343" y="1014233"/>
                <a:ext cx="2174137" cy="2201407"/>
                <a:chOff x="904343" y="1014233"/>
                <a:chExt cx="2174137" cy="2201407"/>
              </a:xfrm>
            </p:grpSpPr>
            <p:grpSp>
              <p:nvGrpSpPr>
                <p:cNvPr id="93" name="组合 92">
                  <a:extLst>
                    <a:ext uri="{FF2B5EF4-FFF2-40B4-BE49-F238E27FC236}">
                      <a16:creationId xmlns:a16="http://schemas.microsoft.com/office/drawing/2014/main" id="{61D645F0-6079-4619-BEBF-B6E5C42E38A9}"/>
                    </a:ext>
                  </a:extLst>
                </p:cNvPr>
                <p:cNvGrpSpPr/>
                <p:nvPr/>
              </p:nvGrpSpPr>
              <p:grpSpPr>
                <a:xfrm>
                  <a:off x="904343" y="1014233"/>
                  <a:ext cx="1805940" cy="2195688"/>
                  <a:chOff x="2636520" y="1873392"/>
                  <a:chExt cx="1805940" cy="2195688"/>
                </a:xfrm>
              </p:grpSpPr>
              <p:sp>
                <p:nvSpPr>
                  <p:cNvPr id="96" name="直角三角形 95">
                    <a:extLst>
                      <a:ext uri="{FF2B5EF4-FFF2-40B4-BE49-F238E27FC236}">
                        <a16:creationId xmlns:a16="http://schemas.microsoft.com/office/drawing/2014/main" id="{F7374CB4-CD61-4B99-BF31-8AFCAD456CA0}"/>
                      </a:ext>
                    </a:extLst>
                  </p:cNvPr>
                  <p:cNvSpPr/>
                  <p:nvPr/>
                </p:nvSpPr>
                <p:spPr>
                  <a:xfrm>
                    <a:off x="2639909" y="1873392"/>
                    <a:ext cx="1017691" cy="926583"/>
                  </a:xfrm>
                  <a:prstGeom prst="rtTriangl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形状 96">
                    <a:extLst>
                      <a:ext uri="{FF2B5EF4-FFF2-40B4-BE49-F238E27FC236}">
                        <a16:creationId xmlns:a16="http://schemas.microsoft.com/office/drawing/2014/main" id="{B5A6EEAF-309E-40D1-AB86-E9282F1704DF}"/>
                      </a:ext>
                    </a:extLst>
                  </p:cNvPr>
                  <p:cNvSpPr/>
                  <p:nvPr/>
                </p:nvSpPr>
                <p:spPr>
                  <a:xfrm>
                    <a:off x="2636520" y="2796540"/>
                    <a:ext cx="1805940" cy="1272540"/>
                  </a:xfrm>
                  <a:custGeom>
                    <a:avLst/>
                    <a:gdLst>
                      <a:gd name="connsiteX0" fmla="*/ 0 w 1805940"/>
                      <a:gd name="connsiteY0" fmla="*/ 7620 h 1272540"/>
                      <a:gd name="connsiteX1" fmla="*/ 7620 w 1805940"/>
                      <a:gd name="connsiteY1" fmla="*/ 1264920 h 1272540"/>
                      <a:gd name="connsiteX2" fmla="*/ 1805940 w 1805940"/>
                      <a:gd name="connsiteY2" fmla="*/ 1272540 h 1272540"/>
                      <a:gd name="connsiteX3" fmla="*/ 822960 w 1805940"/>
                      <a:gd name="connsiteY3" fmla="*/ 0 h 1272540"/>
                      <a:gd name="connsiteX4" fmla="*/ 0 w 1805940"/>
                      <a:gd name="connsiteY4" fmla="*/ 7620 h 1272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940" h="1272540">
                        <a:moveTo>
                          <a:pt x="0" y="7620"/>
                        </a:moveTo>
                        <a:lnTo>
                          <a:pt x="7620" y="1264920"/>
                        </a:lnTo>
                        <a:lnTo>
                          <a:pt x="1805940" y="1272540"/>
                        </a:lnTo>
                        <a:lnTo>
                          <a:pt x="822960" y="0"/>
                        </a:lnTo>
                        <a:lnTo>
                          <a:pt x="0" y="7620"/>
                        </a:lnTo>
                        <a:close/>
                      </a:path>
                    </a:pathLst>
                  </a:cu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任意多边形: 形状 93">
                  <a:extLst>
                    <a:ext uri="{FF2B5EF4-FFF2-40B4-BE49-F238E27FC236}">
                      <a16:creationId xmlns:a16="http://schemas.microsoft.com/office/drawing/2014/main" id="{0A9FB8ED-B7CE-4208-B316-46D41244F004}"/>
                    </a:ext>
                  </a:extLst>
                </p:cNvPr>
                <p:cNvSpPr/>
                <p:nvPr/>
              </p:nvSpPr>
              <p:spPr>
                <a:xfrm>
                  <a:off x="2529840" y="2834640"/>
                  <a:ext cx="548640" cy="381000"/>
                </a:xfrm>
                <a:custGeom>
                  <a:avLst/>
                  <a:gdLst>
                    <a:gd name="connsiteX0" fmla="*/ 0 w 548640"/>
                    <a:gd name="connsiteY0" fmla="*/ 0 h 381000"/>
                    <a:gd name="connsiteX1" fmla="*/ 0 w 548640"/>
                    <a:gd name="connsiteY1" fmla="*/ 381000 h 381000"/>
                    <a:gd name="connsiteX2" fmla="*/ 548640 w 548640"/>
                    <a:gd name="connsiteY2" fmla="*/ 373380 h 381000"/>
                    <a:gd name="connsiteX3" fmla="*/ 259080 w 548640"/>
                    <a:gd name="connsiteY3" fmla="*/ 7620 h 381000"/>
                    <a:gd name="connsiteX4" fmla="*/ 0 w 548640"/>
                    <a:gd name="connsiteY4" fmla="*/ 0 h 38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381000">
                      <a:moveTo>
                        <a:pt x="0" y="0"/>
                      </a:moveTo>
                      <a:lnTo>
                        <a:pt x="0" y="381000"/>
                      </a:lnTo>
                      <a:lnTo>
                        <a:pt x="548640" y="373380"/>
                      </a:lnTo>
                      <a:lnTo>
                        <a:pt x="259080" y="7620"/>
                      </a:lnTo>
                      <a:lnTo>
                        <a:pt x="0" y="0"/>
                      </a:lnTo>
                      <a:close/>
                    </a:path>
                  </a:pathLst>
                </a:custGeom>
                <a:noFill/>
                <a:ln w="28575">
                  <a:solidFill>
                    <a:srgbClr val="FFE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形状 94">
                  <a:extLst>
                    <a:ext uri="{FF2B5EF4-FFF2-40B4-BE49-F238E27FC236}">
                      <a16:creationId xmlns:a16="http://schemas.microsoft.com/office/drawing/2014/main" id="{C6EAB772-F3C4-48AD-9443-522A8E3F5473}"/>
                    </a:ext>
                  </a:extLst>
                </p:cNvPr>
                <p:cNvSpPr/>
                <p:nvPr/>
              </p:nvSpPr>
              <p:spPr>
                <a:xfrm>
                  <a:off x="1737360" y="1920240"/>
                  <a:ext cx="1028700" cy="914400"/>
                </a:xfrm>
                <a:custGeom>
                  <a:avLst/>
                  <a:gdLst>
                    <a:gd name="connsiteX0" fmla="*/ 0 w 1028700"/>
                    <a:gd name="connsiteY0" fmla="*/ 0 h 914400"/>
                    <a:gd name="connsiteX1" fmla="*/ 7620 w 1028700"/>
                    <a:gd name="connsiteY1" fmla="*/ 739140 h 914400"/>
                    <a:gd name="connsiteX2" fmla="*/ 0 w 1028700"/>
                    <a:gd name="connsiteY2" fmla="*/ 906780 h 914400"/>
                    <a:gd name="connsiteX3" fmla="*/ 1028700 w 1028700"/>
                    <a:gd name="connsiteY3" fmla="*/ 914400 h 914400"/>
                    <a:gd name="connsiteX4" fmla="*/ 175260 w 1028700"/>
                    <a:gd name="connsiteY4" fmla="*/ 15240 h 914400"/>
                    <a:gd name="connsiteX5" fmla="*/ 0 w 1028700"/>
                    <a:gd name="connsiteY5"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8700" h="914400">
                      <a:moveTo>
                        <a:pt x="0" y="0"/>
                      </a:moveTo>
                      <a:lnTo>
                        <a:pt x="7620" y="739140"/>
                      </a:lnTo>
                      <a:lnTo>
                        <a:pt x="0" y="906780"/>
                      </a:lnTo>
                      <a:lnTo>
                        <a:pt x="1028700" y="914400"/>
                      </a:lnTo>
                      <a:lnTo>
                        <a:pt x="175260" y="15240"/>
                      </a:lnTo>
                      <a:lnTo>
                        <a:pt x="0" y="0"/>
                      </a:ln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文本框 88">
                <a:extLst>
                  <a:ext uri="{FF2B5EF4-FFF2-40B4-BE49-F238E27FC236}">
                    <a16:creationId xmlns:a16="http://schemas.microsoft.com/office/drawing/2014/main" id="{30ECD254-DF14-4397-B437-3E1D48FA6E3A}"/>
                  </a:ext>
                </a:extLst>
              </p:cNvPr>
              <p:cNvSpPr txBox="1"/>
              <p:nvPr/>
            </p:nvSpPr>
            <p:spPr>
              <a:xfrm>
                <a:off x="984633" y="1485997"/>
                <a:ext cx="468398" cy="369332"/>
              </a:xfrm>
              <a:prstGeom prst="rect">
                <a:avLst/>
              </a:prstGeom>
              <a:noFill/>
            </p:spPr>
            <p:txBody>
              <a:bodyPr wrap="none" rtlCol="0">
                <a:spAutoFit/>
              </a:bodyPr>
              <a:lstStyle/>
              <a:p>
                <a:r>
                  <a:rPr lang="en-US" altLang="zh-CN" b="1" dirty="0">
                    <a:solidFill>
                      <a:srgbClr val="FF0000"/>
                    </a:solidFill>
                  </a:rPr>
                  <a:t>A1</a:t>
                </a:r>
                <a:endParaRPr lang="zh-CN" altLang="en-US" b="1" dirty="0">
                  <a:solidFill>
                    <a:srgbClr val="FF0000"/>
                  </a:solidFill>
                </a:endParaRPr>
              </a:p>
            </p:txBody>
          </p:sp>
          <p:sp>
            <p:nvSpPr>
              <p:cNvPr id="90" name="文本框 89">
                <a:extLst>
                  <a:ext uri="{FF2B5EF4-FFF2-40B4-BE49-F238E27FC236}">
                    <a16:creationId xmlns:a16="http://schemas.microsoft.com/office/drawing/2014/main" id="{DB173E69-3D89-46FB-B3FF-5986D87AD8BE}"/>
                  </a:ext>
                </a:extLst>
              </p:cNvPr>
              <p:cNvSpPr txBox="1"/>
              <p:nvPr/>
            </p:nvSpPr>
            <p:spPr>
              <a:xfrm>
                <a:off x="1894750" y="2313567"/>
                <a:ext cx="468398" cy="369332"/>
              </a:xfrm>
              <a:prstGeom prst="rect">
                <a:avLst/>
              </a:prstGeom>
              <a:noFill/>
            </p:spPr>
            <p:txBody>
              <a:bodyPr wrap="none" rtlCol="0">
                <a:spAutoFit/>
              </a:bodyPr>
              <a:lstStyle/>
              <a:p>
                <a:r>
                  <a:rPr lang="en-US" altLang="zh-CN" b="1" dirty="0">
                    <a:solidFill>
                      <a:srgbClr val="FF0000"/>
                    </a:solidFill>
                  </a:rPr>
                  <a:t>A2</a:t>
                </a:r>
                <a:endParaRPr lang="zh-CN" altLang="en-US" b="1" dirty="0">
                  <a:solidFill>
                    <a:srgbClr val="FF0000"/>
                  </a:solidFill>
                </a:endParaRPr>
              </a:p>
            </p:txBody>
          </p:sp>
          <p:sp>
            <p:nvSpPr>
              <p:cNvPr id="91" name="文本框 90">
                <a:extLst>
                  <a:ext uri="{FF2B5EF4-FFF2-40B4-BE49-F238E27FC236}">
                    <a16:creationId xmlns:a16="http://schemas.microsoft.com/office/drawing/2014/main" id="{212061D8-AAB5-4181-97FF-B6D25B3F0885}"/>
                  </a:ext>
                </a:extLst>
              </p:cNvPr>
              <p:cNvSpPr txBox="1"/>
              <p:nvPr/>
            </p:nvSpPr>
            <p:spPr>
              <a:xfrm>
                <a:off x="2484641" y="2890918"/>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sp>
            <p:nvSpPr>
              <p:cNvPr id="92" name="文本框 91">
                <a:extLst>
                  <a:ext uri="{FF2B5EF4-FFF2-40B4-BE49-F238E27FC236}">
                    <a16:creationId xmlns:a16="http://schemas.microsoft.com/office/drawing/2014/main" id="{59186C85-7A6F-4D1D-AFDB-9B677DCBE1CA}"/>
                  </a:ext>
                </a:extLst>
              </p:cNvPr>
              <p:cNvSpPr txBox="1"/>
              <p:nvPr/>
            </p:nvSpPr>
            <p:spPr>
              <a:xfrm>
                <a:off x="1048792" y="2366282"/>
                <a:ext cx="468398" cy="369332"/>
              </a:xfrm>
              <a:prstGeom prst="rect">
                <a:avLst/>
              </a:prstGeom>
              <a:noFill/>
            </p:spPr>
            <p:txBody>
              <a:bodyPr wrap="none" rtlCol="0">
                <a:spAutoFit/>
              </a:bodyPr>
              <a:lstStyle/>
              <a:p>
                <a:r>
                  <a:rPr lang="en-US" altLang="zh-CN" b="1" dirty="0">
                    <a:solidFill>
                      <a:srgbClr val="FF0000"/>
                    </a:solidFill>
                  </a:rPr>
                  <a:t>A3</a:t>
                </a:r>
                <a:endParaRPr lang="zh-CN" altLang="en-US" b="1" dirty="0">
                  <a:solidFill>
                    <a:srgbClr val="FF0000"/>
                  </a:solidFill>
                </a:endParaRPr>
              </a:p>
            </p:txBody>
          </p:sp>
        </p:grpSp>
        <p:sp>
          <p:nvSpPr>
            <p:cNvPr id="107" name="文本框 106">
              <a:extLst>
                <a:ext uri="{FF2B5EF4-FFF2-40B4-BE49-F238E27FC236}">
                  <a16:creationId xmlns:a16="http://schemas.microsoft.com/office/drawing/2014/main" id="{A9F53240-AC17-41DA-8734-311832C87488}"/>
                </a:ext>
              </a:extLst>
            </p:cNvPr>
            <p:cNvSpPr txBox="1"/>
            <p:nvPr/>
          </p:nvSpPr>
          <p:spPr>
            <a:xfrm>
              <a:off x="5270826" y="4258110"/>
              <a:ext cx="654346" cy="369332"/>
            </a:xfrm>
            <a:prstGeom prst="rect">
              <a:avLst/>
            </a:prstGeom>
            <a:noFill/>
          </p:spPr>
          <p:txBody>
            <a:bodyPr wrap="none" rtlCol="0">
              <a:spAutoFit/>
            </a:bodyPr>
            <a:lstStyle/>
            <a:p>
              <a:r>
                <a:rPr lang="en-US" altLang="zh-CN" b="1" dirty="0">
                  <a:solidFill>
                    <a:srgbClr val="FF0000"/>
                  </a:solidFill>
                </a:rPr>
                <a:t>PC3 </a:t>
              </a:r>
              <a:endParaRPr lang="zh-CN" altLang="en-US" b="1" dirty="0">
                <a:solidFill>
                  <a:srgbClr val="FF0000"/>
                </a:solidFill>
              </a:endParaRPr>
            </a:p>
          </p:txBody>
        </p:sp>
      </p:grpSp>
      <p:sp>
        <p:nvSpPr>
          <p:cNvPr id="100" name="文本框 99">
            <a:extLst>
              <a:ext uri="{FF2B5EF4-FFF2-40B4-BE49-F238E27FC236}">
                <a16:creationId xmlns:a16="http://schemas.microsoft.com/office/drawing/2014/main" id="{41008046-E5F2-489B-9CDB-8D103DDA9DA5}"/>
              </a:ext>
            </a:extLst>
          </p:cNvPr>
          <p:cNvSpPr txBox="1"/>
          <p:nvPr/>
        </p:nvSpPr>
        <p:spPr>
          <a:xfrm>
            <a:off x="6493980" y="1271728"/>
            <a:ext cx="2023952" cy="2031325"/>
          </a:xfrm>
          <a:prstGeom prst="rect">
            <a:avLst/>
          </a:prstGeom>
          <a:noFill/>
        </p:spPr>
        <p:txBody>
          <a:bodyPr wrap="square" rtlCol="0">
            <a:spAutoFit/>
          </a:bodyPr>
          <a:lstStyle/>
          <a:p>
            <a:r>
              <a:rPr lang="en-US" altLang="zh-CN" dirty="0">
                <a:solidFill>
                  <a:srgbClr val="FF0000"/>
                </a:solidFill>
              </a:rPr>
              <a:t>The region of A1 and A6 are extended for PC2, if not changed, AMPR for A2 and A3 will become larger</a:t>
            </a:r>
            <a:endParaRPr lang="zh-CN" altLang="en-US" dirty="0">
              <a:solidFill>
                <a:srgbClr val="FF0000"/>
              </a:solidFill>
            </a:endParaRPr>
          </a:p>
        </p:txBody>
      </p:sp>
    </p:spTree>
    <p:extLst>
      <p:ext uri="{BB962C8B-B14F-4D97-AF65-F5344CB8AC3E}">
        <p14:creationId xmlns:p14="http://schemas.microsoft.com/office/powerpoint/2010/main" val="33481222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0B4F20-DE86-468F-88A1-9A007F0ACC0C}"/>
              </a:ext>
            </a:extLst>
          </p:cNvPr>
          <p:cNvSpPr>
            <a:spLocks noGrp="1"/>
          </p:cNvSpPr>
          <p:nvPr>
            <p:ph type="title"/>
          </p:nvPr>
        </p:nvSpPr>
        <p:spPr>
          <a:xfrm>
            <a:off x="352403" y="321441"/>
            <a:ext cx="10515600" cy="609370"/>
          </a:xfrm>
        </p:spPr>
        <p:txBody>
          <a:bodyPr>
            <a:normAutofit fontScale="90000"/>
          </a:bodyPr>
          <a:lstStyle/>
          <a:p>
            <a:r>
              <a:rPr lang="en-US" altLang="zh-CN" dirty="0"/>
              <a:t>PC2 NS_24 15MHz-1997.5MHz</a:t>
            </a:r>
            <a:endParaRPr lang="zh-CN" altLang="en-US" dirty="0"/>
          </a:p>
        </p:txBody>
      </p:sp>
      <p:grpSp>
        <p:nvGrpSpPr>
          <p:cNvPr id="95" name="组合 94">
            <a:extLst>
              <a:ext uri="{FF2B5EF4-FFF2-40B4-BE49-F238E27FC236}">
                <a16:creationId xmlns:a16="http://schemas.microsoft.com/office/drawing/2014/main" id="{AFC4CFAF-02ED-459E-903C-0EE44DA5BAD5}"/>
              </a:ext>
            </a:extLst>
          </p:cNvPr>
          <p:cNvGrpSpPr/>
          <p:nvPr/>
        </p:nvGrpSpPr>
        <p:grpSpPr>
          <a:xfrm>
            <a:off x="8246914" y="626126"/>
            <a:ext cx="3287288" cy="2910936"/>
            <a:chOff x="139553" y="961027"/>
            <a:chExt cx="3287288" cy="2910936"/>
          </a:xfrm>
        </p:grpSpPr>
        <p:sp>
          <p:nvSpPr>
            <p:cNvPr id="96" name="文本框 95">
              <a:extLst>
                <a:ext uri="{FF2B5EF4-FFF2-40B4-BE49-F238E27FC236}">
                  <a16:creationId xmlns:a16="http://schemas.microsoft.com/office/drawing/2014/main" id="{7F14B0A5-18C0-40FE-A36C-04F46B7B5251}"/>
                </a:ext>
              </a:extLst>
            </p:cNvPr>
            <p:cNvSpPr txBox="1"/>
            <p:nvPr/>
          </p:nvSpPr>
          <p:spPr>
            <a:xfrm>
              <a:off x="746944" y="3590219"/>
              <a:ext cx="348172" cy="276999"/>
            </a:xfrm>
            <a:prstGeom prst="rect">
              <a:avLst/>
            </a:prstGeom>
            <a:noFill/>
          </p:spPr>
          <p:txBody>
            <a:bodyPr wrap="none" rtlCol="0">
              <a:spAutoFit/>
            </a:bodyPr>
            <a:lstStyle/>
            <a:p>
              <a:r>
                <a:rPr lang="en-US" altLang="zh-CN" sz="1200" dirty="0"/>
                <a:t>11</a:t>
              </a:r>
              <a:endParaRPr lang="zh-CN" altLang="en-US" sz="1200" dirty="0"/>
            </a:p>
          </p:txBody>
        </p:sp>
        <p:sp>
          <p:nvSpPr>
            <p:cNvPr id="97" name="文本框 96">
              <a:extLst>
                <a:ext uri="{FF2B5EF4-FFF2-40B4-BE49-F238E27FC236}">
                  <a16:creationId xmlns:a16="http://schemas.microsoft.com/office/drawing/2014/main" id="{8C890DBC-F1E6-459C-8738-61C4CBA16F29}"/>
                </a:ext>
              </a:extLst>
            </p:cNvPr>
            <p:cNvSpPr txBox="1"/>
            <p:nvPr/>
          </p:nvSpPr>
          <p:spPr>
            <a:xfrm>
              <a:off x="1970255" y="3594708"/>
              <a:ext cx="348172" cy="276999"/>
            </a:xfrm>
            <a:prstGeom prst="rect">
              <a:avLst/>
            </a:prstGeom>
            <a:noFill/>
          </p:spPr>
          <p:txBody>
            <a:bodyPr wrap="none" rtlCol="0">
              <a:spAutoFit/>
            </a:bodyPr>
            <a:lstStyle/>
            <a:p>
              <a:r>
                <a:rPr lang="en-US" altLang="zh-CN" sz="1200" dirty="0"/>
                <a:t>48</a:t>
              </a:r>
              <a:endParaRPr lang="zh-CN" altLang="en-US" sz="1200" dirty="0"/>
            </a:p>
          </p:txBody>
        </p:sp>
        <p:sp>
          <p:nvSpPr>
            <p:cNvPr id="98" name="文本框 97">
              <a:extLst>
                <a:ext uri="{FF2B5EF4-FFF2-40B4-BE49-F238E27FC236}">
                  <a16:creationId xmlns:a16="http://schemas.microsoft.com/office/drawing/2014/main" id="{7EB28A92-69E3-4713-89DB-BC81FEAE6A6F}"/>
                </a:ext>
              </a:extLst>
            </p:cNvPr>
            <p:cNvSpPr txBox="1"/>
            <p:nvPr/>
          </p:nvSpPr>
          <p:spPr>
            <a:xfrm>
              <a:off x="994925" y="3589192"/>
              <a:ext cx="386812" cy="276999"/>
            </a:xfrm>
            <a:prstGeom prst="rect">
              <a:avLst/>
            </a:prstGeom>
            <a:noFill/>
          </p:spPr>
          <p:txBody>
            <a:bodyPr wrap="square" rtlCol="0">
              <a:spAutoFit/>
            </a:bodyPr>
            <a:lstStyle/>
            <a:p>
              <a:r>
                <a:rPr lang="en-US" altLang="zh-CN" sz="1200" dirty="0"/>
                <a:t>20</a:t>
              </a:r>
              <a:endParaRPr lang="zh-CN" altLang="en-US" sz="1200" dirty="0"/>
            </a:p>
          </p:txBody>
        </p:sp>
        <p:sp>
          <p:nvSpPr>
            <p:cNvPr id="99" name="文本框 98">
              <a:extLst>
                <a:ext uri="{FF2B5EF4-FFF2-40B4-BE49-F238E27FC236}">
                  <a16:creationId xmlns:a16="http://schemas.microsoft.com/office/drawing/2014/main" id="{33EB03D5-91DD-4E2D-B2AF-6A051CA268CA}"/>
                </a:ext>
              </a:extLst>
            </p:cNvPr>
            <p:cNvSpPr txBox="1"/>
            <p:nvPr/>
          </p:nvSpPr>
          <p:spPr>
            <a:xfrm>
              <a:off x="1547954" y="3594964"/>
              <a:ext cx="348172" cy="276999"/>
            </a:xfrm>
            <a:prstGeom prst="rect">
              <a:avLst/>
            </a:prstGeom>
            <a:noFill/>
          </p:spPr>
          <p:txBody>
            <a:bodyPr wrap="none" rtlCol="0">
              <a:spAutoFit/>
            </a:bodyPr>
            <a:lstStyle/>
            <a:p>
              <a:r>
                <a:rPr lang="en-US" altLang="zh-CN" sz="1200" dirty="0"/>
                <a:t>39</a:t>
              </a:r>
              <a:endParaRPr lang="zh-CN" altLang="en-US" sz="1200" dirty="0"/>
            </a:p>
          </p:txBody>
        </p:sp>
        <p:grpSp>
          <p:nvGrpSpPr>
            <p:cNvPr id="100" name="组合 99">
              <a:extLst>
                <a:ext uri="{FF2B5EF4-FFF2-40B4-BE49-F238E27FC236}">
                  <a16:creationId xmlns:a16="http://schemas.microsoft.com/office/drawing/2014/main" id="{0162B45C-9D24-4C37-B632-535FA8B676F6}"/>
                </a:ext>
              </a:extLst>
            </p:cNvPr>
            <p:cNvGrpSpPr/>
            <p:nvPr/>
          </p:nvGrpSpPr>
          <p:grpSpPr>
            <a:xfrm>
              <a:off x="139553" y="961027"/>
              <a:ext cx="3287288" cy="2874136"/>
              <a:chOff x="139553" y="961027"/>
              <a:chExt cx="3287288" cy="2874136"/>
            </a:xfrm>
          </p:grpSpPr>
          <p:sp>
            <p:nvSpPr>
              <p:cNvPr id="101" name="直角三角形 100">
                <a:extLst>
                  <a:ext uri="{FF2B5EF4-FFF2-40B4-BE49-F238E27FC236}">
                    <a16:creationId xmlns:a16="http://schemas.microsoft.com/office/drawing/2014/main" id="{7579F659-399B-452C-8AFE-445EBF636456}"/>
                  </a:ext>
                </a:extLst>
              </p:cNvPr>
              <p:cNvSpPr/>
              <p:nvPr/>
            </p:nvSpPr>
            <p:spPr>
              <a:xfrm>
                <a:off x="461958" y="1133705"/>
                <a:ext cx="2797304" cy="2443800"/>
              </a:xfrm>
              <a:prstGeom prst="r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文本框 101">
                <a:extLst>
                  <a:ext uri="{FF2B5EF4-FFF2-40B4-BE49-F238E27FC236}">
                    <a16:creationId xmlns:a16="http://schemas.microsoft.com/office/drawing/2014/main" id="{59EE7CFF-5F1D-4F5D-B191-6F41E984ED5F}"/>
                  </a:ext>
                </a:extLst>
              </p:cNvPr>
              <p:cNvSpPr txBox="1"/>
              <p:nvPr/>
            </p:nvSpPr>
            <p:spPr>
              <a:xfrm>
                <a:off x="3078669" y="3558164"/>
                <a:ext cx="348172" cy="276999"/>
              </a:xfrm>
              <a:prstGeom prst="rect">
                <a:avLst/>
              </a:prstGeom>
              <a:noFill/>
            </p:spPr>
            <p:txBody>
              <a:bodyPr wrap="none" rtlCol="0">
                <a:spAutoFit/>
              </a:bodyPr>
              <a:lstStyle/>
              <a:p>
                <a:r>
                  <a:rPr lang="en-US" altLang="zh-CN" sz="1200" dirty="0"/>
                  <a:t>78</a:t>
                </a:r>
                <a:endParaRPr lang="zh-CN" altLang="en-US" sz="1200" dirty="0"/>
              </a:p>
            </p:txBody>
          </p:sp>
          <p:sp>
            <p:nvSpPr>
              <p:cNvPr id="103" name="文本框 102">
                <a:extLst>
                  <a:ext uri="{FF2B5EF4-FFF2-40B4-BE49-F238E27FC236}">
                    <a16:creationId xmlns:a16="http://schemas.microsoft.com/office/drawing/2014/main" id="{E95BB9F4-8261-4863-9F17-15D692382A76}"/>
                  </a:ext>
                </a:extLst>
              </p:cNvPr>
              <p:cNvSpPr txBox="1"/>
              <p:nvPr/>
            </p:nvSpPr>
            <p:spPr>
              <a:xfrm>
                <a:off x="173053" y="961027"/>
                <a:ext cx="348172" cy="276999"/>
              </a:xfrm>
              <a:prstGeom prst="rect">
                <a:avLst/>
              </a:prstGeom>
              <a:noFill/>
            </p:spPr>
            <p:txBody>
              <a:bodyPr wrap="none" rtlCol="0">
                <a:spAutoFit/>
              </a:bodyPr>
              <a:lstStyle/>
              <a:p>
                <a:r>
                  <a:rPr lang="en-US" altLang="zh-CN" sz="1200" dirty="0"/>
                  <a:t>78</a:t>
                </a:r>
                <a:endParaRPr lang="zh-CN" altLang="en-US" sz="1200" dirty="0"/>
              </a:p>
            </p:txBody>
          </p:sp>
          <p:sp>
            <p:nvSpPr>
              <p:cNvPr id="104" name="文本框 103">
                <a:extLst>
                  <a:ext uri="{FF2B5EF4-FFF2-40B4-BE49-F238E27FC236}">
                    <a16:creationId xmlns:a16="http://schemas.microsoft.com/office/drawing/2014/main" id="{9C35E910-F04B-4315-A694-F53BFCEA0C7D}"/>
                  </a:ext>
                </a:extLst>
              </p:cNvPr>
              <p:cNvSpPr txBox="1"/>
              <p:nvPr/>
            </p:nvSpPr>
            <p:spPr>
              <a:xfrm>
                <a:off x="146673" y="1962503"/>
                <a:ext cx="348172" cy="276999"/>
              </a:xfrm>
              <a:prstGeom prst="rect">
                <a:avLst/>
              </a:prstGeom>
              <a:noFill/>
            </p:spPr>
            <p:txBody>
              <a:bodyPr wrap="none" rtlCol="0">
                <a:spAutoFit/>
              </a:bodyPr>
              <a:lstStyle/>
              <a:p>
                <a:r>
                  <a:rPr lang="en-US" altLang="zh-CN" sz="1200" dirty="0"/>
                  <a:t>48</a:t>
                </a:r>
                <a:endParaRPr lang="zh-CN" altLang="en-US" sz="1200" dirty="0"/>
              </a:p>
            </p:txBody>
          </p:sp>
          <p:sp>
            <p:nvSpPr>
              <p:cNvPr id="105" name="文本框 104">
                <a:extLst>
                  <a:ext uri="{FF2B5EF4-FFF2-40B4-BE49-F238E27FC236}">
                    <a16:creationId xmlns:a16="http://schemas.microsoft.com/office/drawing/2014/main" id="{D098AE2A-87DB-484B-B239-183B21B05C85}"/>
                  </a:ext>
                </a:extLst>
              </p:cNvPr>
              <p:cNvSpPr txBox="1"/>
              <p:nvPr/>
            </p:nvSpPr>
            <p:spPr>
              <a:xfrm>
                <a:off x="182219" y="3148836"/>
                <a:ext cx="266420" cy="276999"/>
              </a:xfrm>
              <a:prstGeom prst="rect">
                <a:avLst/>
              </a:prstGeom>
              <a:noFill/>
            </p:spPr>
            <p:txBody>
              <a:bodyPr wrap="none" rtlCol="0">
                <a:spAutoFit/>
              </a:bodyPr>
              <a:lstStyle/>
              <a:p>
                <a:r>
                  <a:rPr lang="en-US" altLang="zh-CN" sz="1200" dirty="0"/>
                  <a:t>9</a:t>
                </a:r>
                <a:endParaRPr lang="zh-CN" altLang="en-US" sz="1200" dirty="0"/>
              </a:p>
            </p:txBody>
          </p:sp>
          <p:sp>
            <p:nvSpPr>
              <p:cNvPr id="106" name="任意多边形: 形状 105">
                <a:extLst>
                  <a:ext uri="{FF2B5EF4-FFF2-40B4-BE49-F238E27FC236}">
                    <a16:creationId xmlns:a16="http://schemas.microsoft.com/office/drawing/2014/main" id="{3402A3AD-04C8-4500-B612-312AE2127C3C}"/>
                  </a:ext>
                </a:extLst>
              </p:cNvPr>
              <p:cNvSpPr/>
              <p:nvPr/>
            </p:nvSpPr>
            <p:spPr>
              <a:xfrm>
                <a:off x="1230050" y="2394561"/>
                <a:ext cx="1736332" cy="945223"/>
              </a:xfrm>
              <a:custGeom>
                <a:avLst/>
                <a:gdLst>
                  <a:gd name="connsiteX0" fmla="*/ 0 w 1736332"/>
                  <a:gd name="connsiteY0" fmla="*/ 10275 h 945223"/>
                  <a:gd name="connsiteX1" fmla="*/ 1006867 w 1736332"/>
                  <a:gd name="connsiteY1" fmla="*/ 945223 h 945223"/>
                  <a:gd name="connsiteX2" fmla="*/ 1736332 w 1736332"/>
                  <a:gd name="connsiteY2" fmla="*/ 934949 h 945223"/>
                  <a:gd name="connsiteX3" fmla="*/ 688368 w 1736332"/>
                  <a:gd name="connsiteY3" fmla="*/ 0 h 945223"/>
                  <a:gd name="connsiteX4" fmla="*/ 0 w 1736332"/>
                  <a:gd name="connsiteY4" fmla="*/ 10275 h 945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6332" h="945223">
                    <a:moveTo>
                      <a:pt x="0" y="10275"/>
                    </a:moveTo>
                    <a:lnTo>
                      <a:pt x="1006867" y="945223"/>
                    </a:lnTo>
                    <a:lnTo>
                      <a:pt x="1736332" y="934949"/>
                    </a:lnTo>
                    <a:lnTo>
                      <a:pt x="688368" y="0"/>
                    </a:lnTo>
                    <a:lnTo>
                      <a:pt x="0" y="10275"/>
                    </a:lnTo>
                    <a:close/>
                  </a:path>
                </a:pathLst>
              </a:cu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A2</a:t>
                </a:r>
                <a:endParaRPr lang="zh-CN" altLang="en-US" dirty="0">
                  <a:solidFill>
                    <a:schemeClr val="tx1"/>
                  </a:solidFill>
                </a:endParaRPr>
              </a:p>
            </p:txBody>
          </p:sp>
          <p:cxnSp>
            <p:nvCxnSpPr>
              <p:cNvPr id="107" name="直接连接符 106">
                <a:extLst>
                  <a:ext uri="{FF2B5EF4-FFF2-40B4-BE49-F238E27FC236}">
                    <a16:creationId xmlns:a16="http://schemas.microsoft.com/office/drawing/2014/main" id="{5A2E30F9-1F2C-4A28-BFCC-572E58B6F1B5}"/>
                  </a:ext>
                </a:extLst>
              </p:cNvPr>
              <p:cNvCxnSpPr>
                <a:cxnSpLocks/>
              </p:cNvCxnSpPr>
              <p:nvPr/>
            </p:nvCxnSpPr>
            <p:spPr>
              <a:xfrm flipV="1">
                <a:off x="2102742" y="3329510"/>
                <a:ext cx="0" cy="24569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45944EA2-E5F8-488C-A313-AC900C0DA346}"/>
                  </a:ext>
                </a:extLst>
              </p:cNvPr>
              <p:cNvCxnSpPr>
                <a:cxnSpLocks/>
              </p:cNvCxnSpPr>
              <p:nvPr/>
            </p:nvCxnSpPr>
            <p:spPr>
              <a:xfrm flipV="1">
                <a:off x="2980606" y="3341345"/>
                <a:ext cx="0" cy="23616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09" name="直角三角形 108">
                <a:extLst>
                  <a:ext uri="{FF2B5EF4-FFF2-40B4-BE49-F238E27FC236}">
                    <a16:creationId xmlns:a16="http://schemas.microsoft.com/office/drawing/2014/main" id="{D623754A-5BD2-4DF9-9294-10C06222018F}"/>
                  </a:ext>
                </a:extLst>
              </p:cNvPr>
              <p:cNvSpPr/>
              <p:nvPr/>
            </p:nvSpPr>
            <p:spPr>
              <a:xfrm>
                <a:off x="477601" y="2888301"/>
                <a:ext cx="774345" cy="677356"/>
              </a:xfrm>
              <a:prstGeom prst="r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A5</a:t>
                </a:r>
                <a:endParaRPr lang="zh-CN" altLang="en-US" dirty="0">
                  <a:solidFill>
                    <a:schemeClr val="tx1"/>
                  </a:solidFill>
                </a:endParaRPr>
              </a:p>
            </p:txBody>
          </p:sp>
          <p:cxnSp>
            <p:nvCxnSpPr>
              <p:cNvPr id="110" name="直接连接符 109">
                <a:extLst>
                  <a:ext uri="{FF2B5EF4-FFF2-40B4-BE49-F238E27FC236}">
                    <a16:creationId xmlns:a16="http://schemas.microsoft.com/office/drawing/2014/main" id="{AB9827C1-EFCD-4ACC-B38F-A14DACB434EE}"/>
                  </a:ext>
                </a:extLst>
              </p:cNvPr>
              <p:cNvCxnSpPr>
                <a:cxnSpLocks/>
              </p:cNvCxnSpPr>
              <p:nvPr/>
            </p:nvCxnSpPr>
            <p:spPr>
              <a:xfrm flipV="1">
                <a:off x="2491444" y="3338074"/>
                <a:ext cx="0" cy="24569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11" name="任意多边形: 形状 110">
                <a:extLst>
                  <a:ext uri="{FF2B5EF4-FFF2-40B4-BE49-F238E27FC236}">
                    <a16:creationId xmlns:a16="http://schemas.microsoft.com/office/drawing/2014/main" id="{FFA8BB06-8EC4-41F6-B6FD-8EC3E7DA2C79}"/>
                  </a:ext>
                </a:extLst>
              </p:cNvPr>
              <p:cNvSpPr/>
              <p:nvPr/>
            </p:nvSpPr>
            <p:spPr>
              <a:xfrm>
                <a:off x="2247191" y="3319236"/>
                <a:ext cx="996593" cy="256854"/>
              </a:xfrm>
              <a:custGeom>
                <a:avLst/>
                <a:gdLst>
                  <a:gd name="connsiteX0" fmla="*/ 0 w 996593"/>
                  <a:gd name="connsiteY0" fmla="*/ 20548 h 256854"/>
                  <a:gd name="connsiteX1" fmla="*/ 236306 w 996593"/>
                  <a:gd name="connsiteY1" fmla="*/ 256854 h 256854"/>
                  <a:gd name="connsiteX2" fmla="*/ 996593 w 996593"/>
                  <a:gd name="connsiteY2" fmla="*/ 246579 h 256854"/>
                  <a:gd name="connsiteX3" fmla="*/ 698643 w 996593"/>
                  <a:gd name="connsiteY3" fmla="*/ 0 h 256854"/>
                  <a:gd name="connsiteX4" fmla="*/ 0 w 996593"/>
                  <a:gd name="connsiteY4" fmla="*/ 20548 h 256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6593" h="256854">
                    <a:moveTo>
                      <a:pt x="0" y="20548"/>
                    </a:moveTo>
                    <a:lnTo>
                      <a:pt x="236306" y="256854"/>
                    </a:lnTo>
                    <a:lnTo>
                      <a:pt x="996593" y="246579"/>
                    </a:lnTo>
                    <a:lnTo>
                      <a:pt x="698643" y="0"/>
                    </a:lnTo>
                    <a:lnTo>
                      <a:pt x="0" y="20548"/>
                    </a:lnTo>
                    <a:close/>
                  </a:path>
                </a:pathLst>
              </a:custGeom>
              <a:solidFill>
                <a:srgbClr val="FFF2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A6</a:t>
                </a:r>
                <a:endParaRPr lang="zh-CN" altLang="en-US" dirty="0">
                  <a:solidFill>
                    <a:schemeClr val="tx1"/>
                  </a:solidFill>
                </a:endParaRPr>
              </a:p>
            </p:txBody>
          </p:sp>
          <p:sp>
            <p:nvSpPr>
              <p:cNvPr id="112" name="任意多边形: 形状 111">
                <a:extLst>
                  <a:ext uri="{FF2B5EF4-FFF2-40B4-BE49-F238E27FC236}">
                    <a16:creationId xmlns:a16="http://schemas.microsoft.com/office/drawing/2014/main" id="{482DDCE9-AFF1-4FAE-8DCF-2B7AC05F8162}"/>
                  </a:ext>
                </a:extLst>
              </p:cNvPr>
              <p:cNvSpPr/>
              <p:nvPr/>
            </p:nvSpPr>
            <p:spPr>
              <a:xfrm>
                <a:off x="462337" y="1119883"/>
                <a:ext cx="2784297" cy="2465798"/>
              </a:xfrm>
              <a:custGeom>
                <a:avLst/>
                <a:gdLst>
                  <a:gd name="connsiteX0" fmla="*/ 10274 w 2784297"/>
                  <a:gd name="connsiteY0" fmla="*/ 1089061 h 2465798"/>
                  <a:gd name="connsiteX1" fmla="*/ 0 w 2784297"/>
                  <a:gd name="connsiteY1" fmla="*/ 0 h 2465798"/>
                  <a:gd name="connsiteX2" fmla="*/ 2784297 w 2784297"/>
                  <a:gd name="connsiteY2" fmla="*/ 2445250 h 2465798"/>
                  <a:gd name="connsiteX3" fmla="*/ 1602769 w 2784297"/>
                  <a:gd name="connsiteY3" fmla="*/ 2465798 h 2465798"/>
                  <a:gd name="connsiteX4" fmla="*/ 10274 w 2784297"/>
                  <a:gd name="connsiteY4" fmla="*/ 1089061 h 246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4297" h="2465798">
                    <a:moveTo>
                      <a:pt x="10274" y="1089061"/>
                    </a:moveTo>
                    <a:cubicBezTo>
                      <a:pt x="6849" y="726041"/>
                      <a:pt x="3425" y="363020"/>
                      <a:pt x="0" y="0"/>
                    </a:cubicBezTo>
                    <a:lnTo>
                      <a:pt x="2784297" y="2445250"/>
                    </a:lnTo>
                    <a:lnTo>
                      <a:pt x="1602769" y="2465798"/>
                    </a:lnTo>
                    <a:lnTo>
                      <a:pt x="10274" y="1089061"/>
                    </a:lnTo>
                    <a:close/>
                  </a:path>
                </a:pathLst>
              </a:cu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文本框 112">
                <a:extLst>
                  <a:ext uri="{FF2B5EF4-FFF2-40B4-BE49-F238E27FC236}">
                    <a16:creationId xmlns:a16="http://schemas.microsoft.com/office/drawing/2014/main" id="{B4B35C11-39EF-4B43-9160-E855CCD54A0B}"/>
                  </a:ext>
                </a:extLst>
              </p:cNvPr>
              <p:cNvSpPr txBox="1"/>
              <p:nvPr/>
            </p:nvSpPr>
            <p:spPr>
              <a:xfrm>
                <a:off x="1250216" y="2526823"/>
                <a:ext cx="453970" cy="369332"/>
              </a:xfrm>
              <a:prstGeom prst="rect">
                <a:avLst/>
              </a:prstGeom>
              <a:noFill/>
            </p:spPr>
            <p:txBody>
              <a:bodyPr wrap="none" rtlCol="0">
                <a:spAutoFit/>
              </a:bodyPr>
              <a:lstStyle/>
              <a:p>
                <a:r>
                  <a:rPr lang="en-US" altLang="zh-CN" dirty="0"/>
                  <a:t>A5</a:t>
                </a:r>
              </a:p>
            </p:txBody>
          </p:sp>
          <p:sp>
            <p:nvSpPr>
              <p:cNvPr id="114" name="文本框 113">
                <a:extLst>
                  <a:ext uri="{FF2B5EF4-FFF2-40B4-BE49-F238E27FC236}">
                    <a16:creationId xmlns:a16="http://schemas.microsoft.com/office/drawing/2014/main" id="{A13C6DA4-0C33-4157-BA7D-D958EC9EE915}"/>
                  </a:ext>
                </a:extLst>
              </p:cNvPr>
              <p:cNvSpPr txBox="1"/>
              <p:nvPr/>
            </p:nvSpPr>
            <p:spPr>
              <a:xfrm>
                <a:off x="139553" y="2757655"/>
                <a:ext cx="386812" cy="276999"/>
              </a:xfrm>
              <a:prstGeom prst="rect">
                <a:avLst/>
              </a:prstGeom>
              <a:noFill/>
            </p:spPr>
            <p:txBody>
              <a:bodyPr wrap="square" rtlCol="0">
                <a:spAutoFit/>
              </a:bodyPr>
              <a:lstStyle/>
              <a:p>
                <a:r>
                  <a:rPr lang="en-US" altLang="zh-CN" sz="1200" dirty="0"/>
                  <a:t>20</a:t>
                </a:r>
                <a:endParaRPr lang="zh-CN" altLang="en-US" sz="1200" dirty="0"/>
              </a:p>
            </p:txBody>
          </p:sp>
          <p:cxnSp>
            <p:nvCxnSpPr>
              <p:cNvPr id="115" name="直接连接符 114">
                <a:extLst>
                  <a:ext uri="{FF2B5EF4-FFF2-40B4-BE49-F238E27FC236}">
                    <a16:creationId xmlns:a16="http://schemas.microsoft.com/office/drawing/2014/main" id="{3059EB4F-9F13-410D-A4E2-1AF2B0C8F9CE}"/>
                  </a:ext>
                </a:extLst>
              </p:cNvPr>
              <p:cNvCxnSpPr>
                <a:cxnSpLocks/>
              </p:cNvCxnSpPr>
              <p:nvPr/>
            </p:nvCxnSpPr>
            <p:spPr>
              <a:xfrm flipV="1">
                <a:off x="1672749" y="3236496"/>
                <a:ext cx="0" cy="338706"/>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16" name="任意多边形: 形状 115">
                <a:extLst>
                  <a:ext uri="{FF2B5EF4-FFF2-40B4-BE49-F238E27FC236}">
                    <a16:creationId xmlns:a16="http://schemas.microsoft.com/office/drawing/2014/main" id="{CE4BC1D3-1716-440C-9888-A4493A43C3A1}"/>
                  </a:ext>
                </a:extLst>
              </p:cNvPr>
              <p:cNvSpPr/>
              <p:nvPr/>
            </p:nvSpPr>
            <p:spPr>
              <a:xfrm>
                <a:off x="462337" y="2208944"/>
                <a:ext cx="1212351" cy="1027416"/>
              </a:xfrm>
              <a:custGeom>
                <a:avLst/>
                <a:gdLst>
                  <a:gd name="connsiteX0" fmla="*/ 0 w 1212351"/>
                  <a:gd name="connsiteY0" fmla="*/ 0 h 1027416"/>
                  <a:gd name="connsiteX1" fmla="*/ 0 w 1212351"/>
                  <a:gd name="connsiteY1" fmla="*/ 678094 h 1027416"/>
                  <a:gd name="connsiteX2" fmla="*/ 431515 w 1212351"/>
                  <a:gd name="connsiteY2" fmla="*/ 1027416 h 1027416"/>
                  <a:gd name="connsiteX3" fmla="*/ 1212351 w 1212351"/>
                  <a:gd name="connsiteY3" fmla="*/ 1017141 h 1027416"/>
                  <a:gd name="connsiteX4" fmla="*/ 0 w 1212351"/>
                  <a:gd name="connsiteY4" fmla="*/ 0 h 1027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2351" h="1027416">
                    <a:moveTo>
                      <a:pt x="0" y="0"/>
                    </a:moveTo>
                    <a:lnTo>
                      <a:pt x="0" y="678094"/>
                    </a:lnTo>
                    <a:lnTo>
                      <a:pt x="431515" y="1027416"/>
                    </a:lnTo>
                    <a:lnTo>
                      <a:pt x="1212351" y="1017141"/>
                    </a:lnTo>
                    <a:lnTo>
                      <a:pt x="0" y="0"/>
                    </a:lnTo>
                    <a:close/>
                  </a:path>
                </a:pathLst>
              </a:custGeom>
              <a:solidFill>
                <a:srgbClr val="FFF2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7" name="文本框 116">
                <a:extLst>
                  <a:ext uri="{FF2B5EF4-FFF2-40B4-BE49-F238E27FC236}">
                    <a16:creationId xmlns:a16="http://schemas.microsoft.com/office/drawing/2014/main" id="{2FF70D6B-E429-4C78-B973-392A03D6209E}"/>
                  </a:ext>
                </a:extLst>
              </p:cNvPr>
              <p:cNvSpPr txBox="1"/>
              <p:nvPr/>
            </p:nvSpPr>
            <p:spPr>
              <a:xfrm>
                <a:off x="694045" y="2656646"/>
                <a:ext cx="453970" cy="369332"/>
              </a:xfrm>
              <a:prstGeom prst="rect">
                <a:avLst/>
              </a:prstGeom>
              <a:noFill/>
            </p:spPr>
            <p:txBody>
              <a:bodyPr wrap="none" rtlCol="0">
                <a:spAutoFit/>
              </a:bodyPr>
              <a:lstStyle/>
              <a:p>
                <a:r>
                  <a:rPr lang="en-US" altLang="zh-CN" dirty="0"/>
                  <a:t>A8</a:t>
                </a:r>
              </a:p>
            </p:txBody>
          </p:sp>
          <p:cxnSp>
            <p:nvCxnSpPr>
              <p:cNvPr id="118" name="直接连接符 117">
                <a:extLst>
                  <a:ext uri="{FF2B5EF4-FFF2-40B4-BE49-F238E27FC236}">
                    <a16:creationId xmlns:a16="http://schemas.microsoft.com/office/drawing/2014/main" id="{90FDC373-CBB3-4181-A61B-09041166E763}"/>
                  </a:ext>
                </a:extLst>
              </p:cNvPr>
              <p:cNvCxnSpPr>
                <a:cxnSpLocks/>
              </p:cNvCxnSpPr>
              <p:nvPr/>
            </p:nvCxnSpPr>
            <p:spPr>
              <a:xfrm flipV="1">
                <a:off x="885321" y="3225150"/>
                <a:ext cx="0" cy="338706"/>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pic>
        <p:nvPicPr>
          <p:cNvPr id="77" name="图片 76">
            <a:extLst>
              <a:ext uri="{FF2B5EF4-FFF2-40B4-BE49-F238E27FC236}">
                <a16:creationId xmlns:a16="http://schemas.microsoft.com/office/drawing/2014/main" id="{F758DA74-2AF1-4993-9A10-153FE400CA06}"/>
              </a:ext>
            </a:extLst>
          </p:cNvPr>
          <p:cNvPicPr/>
          <p:nvPr/>
        </p:nvPicPr>
        <p:blipFill rotWithShape="1">
          <a:blip r:embed="rId2"/>
          <a:srcRect t="69803"/>
          <a:stretch/>
        </p:blipFill>
        <p:spPr>
          <a:xfrm>
            <a:off x="6825527" y="3916170"/>
            <a:ext cx="4845266" cy="492290"/>
          </a:xfrm>
          <a:prstGeom prst="rect">
            <a:avLst/>
          </a:prstGeom>
        </p:spPr>
      </p:pic>
      <p:sp>
        <p:nvSpPr>
          <p:cNvPr id="80" name="文本框 79">
            <a:extLst>
              <a:ext uri="{FF2B5EF4-FFF2-40B4-BE49-F238E27FC236}">
                <a16:creationId xmlns:a16="http://schemas.microsoft.com/office/drawing/2014/main" id="{99AE8F94-91EC-449A-B97B-09048EC03059}"/>
              </a:ext>
            </a:extLst>
          </p:cNvPr>
          <p:cNvSpPr txBox="1"/>
          <p:nvPr/>
        </p:nvSpPr>
        <p:spPr>
          <a:xfrm>
            <a:off x="8422790" y="3495604"/>
            <a:ext cx="2542684" cy="369332"/>
          </a:xfrm>
          <a:prstGeom prst="rect">
            <a:avLst/>
          </a:prstGeom>
          <a:noFill/>
        </p:spPr>
        <p:txBody>
          <a:bodyPr wrap="none" rtlCol="0">
            <a:spAutoFit/>
          </a:bodyPr>
          <a:lstStyle/>
          <a:p>
            <a:r>
              <a:rPr lang="en-US" altLang="zh-CN" dirty="0"/>
              <a:t>Regions divided in Spec</a:t>
            </a:r>
            <a:endParaRPr lang="zh-CN" altLang="en-US" dirty="0"/>
          </a:p>
        </p:txBody>
      </p:sp>
      <p:graphicFrame>
        <p:nvGraphicFramePr>
          <p:cNvPr id="82" name="表格 81">
            <a:extLst>
              <a:ext uri="{FF2B5EF4-FFF2-40B4-BE49-F238E27FC236}">
                <a16:creationId xmlns:a16="http://schemas.microsoft.com/office/drawing/2014/main" id="{09FDB88F-B6FE-48FA-AA21-E1FE7A38DEC1}"/>
              </a:ext>
            </a:extLst>
          </p:cNvPr>
          <p:cNvGraphicFramePr>
            <a:graphicFrameLocks noGrp="1"/>
          </p:cNvGraphicFramePr>
          <p:nvPr>
            <p:extLst>
              <p:ext uri="{D42A27DB-BD31-4B8C-83A1-F6EECF244321}">
                <p14:modId xmlns:p14="http://schemas.microsoft.com/office/powerpoint/2010/main" val="526778192"/>
              </p:ext>
            </p:extLst>
          </p:nvPr>
        </p:nvGraphicFramePr>
        <p:xfrm>
          <a:off x="6504184" y="4607632"/>
          <a:ext cx="5516253" cy="1803795"/>
        </p:xfrm>
        <a:graphic>
          <a:graphicData uri="http://schemas.openxmlformats.org/drawingml/2006/table">
            <a:tbl>
              <a:tblPr firstRow="1" bandRow="1">
                <a:tableStyleId>{5C22544A-7EE6-4342-B048-85BDC9FD1C3A}</a:tableStyleId>
              </a:tblPr>
              <a:tblGrid>
                <a:gridCol w="568452">
                  <a:extLst>
                    <a:ext uri="{9D8B030D-6E8A-4147-A177-3AD203B41FA5}">
                      <a16:colId xmlns:a16="http://schemas.microsoft.com/office/drawing/2014/main" val="2499830342"/>
                    </a:ext>
                  </a:extLst>
                </a:gridCol>
                <a:gridCol w="633966">
                  <a:extLst>
                    <a:ext uri="{9D8B030D-6E8A-4147-A177-3AD203B41FA5}">
                      <a16:colId xmlns:a16="http://schemas.microsoft.com/office/drawing/2014/main" val="2678701518"/>
                    </a:ext>
                  </a:extLst>
                </a:gridCol>
                <a:gridCol w="357801">
                  <a:extLst>
                    <a:ext uri="{9D8B030D-6E8A-4147-A177-3AD203B41FA5}">
                      <a16:colId xmlns:a16="http://schemas.microsoft.com/office/drawing/2014/main" val="2822274664"/>
                    </a:ext>
                  </a:extLst>
                </a:gridCol>
                <a:gridCol w="292379">
                  <a:extLst>
                    <a:ext uri="{9D8B030D-6E8A-4147-A177-3AD203B41FA5}">
                      <a16:colId xmlns:a16="http://schemas.microsoft.com/office/drawing/2014/main" val="460828064"/>
                    </a:ext>
                  </a:extLst>
                </a:gridCol>
                <a:gridCol w="291850">
                  <a:extLst>
                    <a:ext uri="{9D8B030D-6E8A-4147-A177-3AD203B41FA5}">
                      <a16:colId xmlns:a16="http://schemas.microsoft.com/office/drawing/2014/main" val="709989665"/>
                    </a:ext>
                  </a:extLst>
                </a:gridCol>
                <a:gridCol w="292379">
                  <a:extLst>
                    <a:ext uri="{9D8B030D-6E8A-4147-A177-3AD203B41FA5}">
                      <a16:colId xmlns:a16="http://schemas.microsoft.com/office/drawing/2014/main" val="126549461"/>
                    </a:ext>
                  </a:extLst>
                </a:gridCol>
                <a:gridCol w="273446">
                  <a:extLst>
                    <a:ext uri="{9D8B030D-6E8A-4147-A177-3AD203B41FA5}">
                      <a16:colId xmlns:a16="http://schemas.microsoft.com/office/drawing/2014/main" val="2890647020"/>
                    </a:ext>
                  </a:extLst>
                </a:gridCol>
                <a:gridCol w="310783">
                  <a:extLst>
                    <a:ext uri="{9D8B030D-6E8A-4147-A177-3AD203B41FA5}">
                      <a16:colId xmlns:a16="http://schemas.microsoft.com/office/drawing/2014/main" val="3002258904"/>
                    </a:ext>
                  </a:extLst>
                </a:gridCol>
                <a:gridCol w="326558">
                  <a:extLst>
                    <a:ext uri="{9D8B030D-6E8A-4147-A177-3AD203B41FA5}">
                      <a16:colId xmlns:a16="http://schemas.microsoft.com/office/drawing/2014/main" val="3112857939"/>
                    </a:ext>
                  </a:extLst>
                </a:gridCol>
                <a:gridCol w="282911">
                  <a:extLst>
                    <a:ext uri="{9D8B030D-6E8A-4147-A177-3AD203B41FA5}">
                      <a16:colId xmlns:a16="http://schemas.microsoft.com/office/drawing/2014/main" val="3866266192"/>
                    </a:ext>
                  </a:extLst>
                </a:gridCol>
                <a:gridCol w="312886">
                  <a:extLst>
                    <a:ext uri="{9D8B030D-6E8A-4147-A177-3AD203B41FA5}">
                      <a16:colId xmlns:a16="http://schemas.microsoft.com/office/drawing/2014/main" val="452259567"/>
                    </a:ext>
                  </a:extLst>
                </a:gridCol>
                <a:gridCol w="297636">
                  <a:extLst>
                    <a:ext uri="{9D8B030D-6E8A-4147-A177-3AD203B41FA5}">
                      <a16:colId xmlns:a16="http://schemas.microsoft.com/office/drawing/2014/main" val="1975035890"/>
                    </a:ext>
                  </a:extLst>
                </a:gridCol>
                <a:gridCol w="205610">
                  <a:extLst>
                    <a:ext uri="{9D8B030D-6E8A-4147-A177-3AD203B41FA5}">
                      <a16:colId xmlns:a16="http://schemas.microsoft.com/office/drawing/2014/main" val="4200239264"/>
                    </a:ext>
                  </a:extLst>
                </a:gridCol>
                <a:gridCol w="284489">
                  <a:extLst>
                    <a:ext uri="{9D8B030D-6E8A-4147-A177-3AD203B41FA5}">
                      <a16:colId xmlns:a16="http://schemas.microsoft.com/office/drawing/2014/main" val="1316214422"/>
                    </a:ext>
                  </a:extLst>
                </a:gridCol>
                <a:gridCol w="258196">
                  <a:extLst>
                    <a:ext uri="{9D8B030D-6E8A-4147-A177-3AD203B41FA5}">
                      <a16:colId xmlns:a16="http://schemas.microsoft.com/office/drawing/2014/main" val="1540329635"/>
                    </a:ext>
                  </a:extLst>
                </a:gridCol>
                <a:gridCol w="259775">
                  <a:extLst>
                    <a:ext uri="{9D8B030D-6E8A-4147-A177-3AD203B41FA5}">
                      <a16:colId xmlns:a16="http://schemas.microsoft.com/office/drawing/2014/main" val="507648367"/>
                    </a:ext>
                  </a:extLst>
                </a:gridCol>
                <a:gridCol w="267136">
                  <a:extLst>
                    <a:ext uri="{9D8B030D-6E8A-4147-A177-3AD203B41FA5}">
                      <a16:colId xmlns:a16="http://schemas.microsoft.com/office/drawing/2014/main" val="1770121584"/>
                    </a:ext>
                  </a:extLst>
                </a:gridCol>
              </a:tblGrid>
              <a:tr h="406756">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Modulation/ Waveform</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gridSpan="2">
                  <a:txBody>
                    <a:bodyPr/>
                    <a:lstStyle/>
                    <a:p>
                      <a:pPr algn="ctr" hangingPunct="0"/>
                      <a:r>
                        <a:rPr lang="en-GB" sz="900" kern="100">
                          <a:effectLst/>
                        </a:rPr>
                        <a:t>A1</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zh-CN" altLang="en-US"/>
                    </a:p>
                  </a:txBody>
                  <a:tcPr/>
                </a:tc>
                <a:tc gridSpan="2">
                  <a:txBody>
                    <a:bodyPr/>
                    <a:lstStyle/>
                    <a:p>
                      <a:pPr algn="ctr" hangingPunct="0"/>
                      <a:r>
                        <a:rPr lang="en-GB" sz="900" kern="100" dirty="0">
                          <a:effectLst/>
                        </a:rPr>
                        <a:t>A2</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dirty="0">
                          <a:effectLst/>
                        </a:rPr>
                        <a:t>A3</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A4</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dirty="0">
                          <a:effectLst/>
                        </a:rPr>
                        <a:t>A5</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a:effectLst/>
                        </a:rPr>
                        <a:t>A6</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A7</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419718907"/>
                  </a:ext>
                </a:extLst>
              </a:tr>
              <a:tr h="278463">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zh-CN" altLang="en-US"/>
                    </a:p>
                  </a:txBody>
                  <a:tcP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Outer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Outer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2619480107"/>
                  </a:ext>
                </a:extLst>
              </a:tr>
              <a:tr h="278463">
                <a:tc>
                  <a:txBody>
                    <a:bodyPr/>
                    <a:lstStyle/>
                    <a:p>
                      <a:pPr algn="ctr" hangingPunct="0"/>
                      <a:r>
                        <a:rPr lang="en-GB" sz="900" kern="100">
                          <a:effectLst/>
                        </a:rPr>
                        <a:t>PC3 in Spec</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2">
                  <a:txBody>
                    <a:bodyPr/>
                    <a:lstStyle/>
                    <a:p>
                      <a:pPr algn="ctr" hangingPunct="0"/>
                      <a:r>
                        <a:rPr lang="en-GB" sz="900" kern="100">
                          <a:effectLst/>
                        </a:rPr>
                        <a:t>≤ 13</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 6.5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 4</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 8.5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a:effectLst/>
                        </a:rPr>
                        <a:t>≤ 19</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a:effectLst/>
                        </a:rPr>
                        <a:t>≤ 12</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 5.5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618878128"/>
                  </a:ext>
                </a:extLst>
              </a:tr>
              <a:tr h="278463">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CBW(MHz)</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20M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20M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401461846"/>
                  </a:ext>
                </a:extLst>
              </a:tr>
              <a:tr h="278463">
                <a:tc>
                  <a:txBody>
                    <a:bodyPr/>
                    <a:lstStyle/>
                    <a:p>
                      <a:pPr algn="ctr" hangingPunct="0"/>
                      <a:r>
                        <a:rPr lang="en-GB" sz="900" kern="100">
                          <a:effectLst/>
                        </a:rPr>
                        <a:t>PC3 from OPPO</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10.5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9.5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6</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3</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4 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3.5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16.5 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18</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solidFill>
                            <a:srgbClr val="FF0000"/>
                          </a:solidFill>
                          <a:effectLst/>
                        </a:rPr>
                        <a:t> </a:t>
                      </a:r>
                      <a:endParaRPr lang="zh-CN" sz="900" kern="1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6</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9/5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12</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0 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277793431"/>
                  </a:ext>
                </a:extLst>
              </a:tr>
              <a:tr h="278463">
                <a:tc>
                  <a:txBody>
                    <a:bodyPr/>
                    <a:lstStyle/>
                    <a:p>
                      <a:pPr algn="ctr" hangingPunct="0"/>
                      <a:r>
                        <a:rPr lang="en-GB" sz="900" kern="100">
                          <a:effectLst/>
                        </a:rPr>
                        <a:t>PC2 from OPPO</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11</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11 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7</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7</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6 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4.5 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20.5 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19 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7 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10/7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16 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3.5 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257410137"/>
                  </a:ext>
                </a:extLst>
              </a:tr>
            </a:tbl>
          </a:graphicData>
        </a:graphic>
      </p:graphicFrame>
      <p:grpSp>
        <p:nvGrpSpPr>
          <p:cNvPr id="8" name="组合 7">
            <a:extLst>
              <a:ext uri="{FF2B5EF4-FFF2-40B4-BE49-F238E27FC236}">
                <a16:creationId xmlns:a16="http://schemas.microsoft.com/office/drawing/2014/main" id="{066FC6F4-4CB5-412D-B1F7-96FDFC9D40B3}"/>
              </a:ext>
            </a:extLst>
          </p:cNvPr>
          <p:cNvGrpSpPr/>
          <p:nvPr/>
        </p:nvGrpSpPr>
        <p:grpSpPr>
          <a:xfrm>
            <a:off x="548070" y="1078994"/>
            <a:ext cx="2914650" cy="2597150"/>
            <a:chOff x="548070" y="1078994"/>
            <a:chExt cx="2914650" cy="2597150"/>
          </a:xfrm>
        </p:grpSpPr>
        <p:grpSp>
          <p:nvGrpSpPr>
            <p:cNvPr id="4" name="组合 3">
              <a:extLst>
                <a:ext uri="{FF2B5EF4-FFF2-40B4-BE49-F238E27FC236}">
                  <a16:creationId xmlns:a16="http://schemas.microsoft.com/office/drawing/2014/main" id="{7EFD24A8-12A5-43AC-8378-D549913B9121}"/>
                </a:ext>
              </a:extLst>
            </p:cNvPr>
            <p:cNvGrpSpPr/>
            <p:nvPr/>
          </p:nvGrpSpPr>
          <p:grpSpPr>
            <a:xfrm>
              <a:off x="548070" y="1078994"/>
              <a:ext cx="2914650" cy="2597150"/>
              <a:chOff x="657798" y="1060706"/>
              <a:chExt cx="2914650" cy="2597150"/>
            </a:xfrm>
          </p:grpSpPr>
          <p:grpSp>
            <p:nvGrpSpPr>
              <p:cNvPr id="22" name="组合 21">
                <a:extLst>
                  <a:ext uri="{FF2B5EF4-FFF2-40B4-BE49-F238E27FC236}">
                    <a16:creationId xmlns:a16="http://schemas.microsoft.com/office/drawing/2014/main" id="{4D6F1AD8-4FD3-4581-B8DA-DE1431CC7EBD}"/>
                  </a:ext>
                </a:extLst>
              </p:cNvPr>
              <p:cNvGrpSpPr/>
              <p:nvPr/>
            </p:nvGrpSpPr>
            <p:grpSpPr>
              <a:xfrm>
                <a:off x="657798" y="1060706"/>
                <a:ext cx="2914650" cy="2597150"/>
                <a:chOff x="1430649" y="1705010"/>
                <a:chExt cx="2914650" cy="2597150"/>
              </a:xfrm>
            </p:grpSpPr>
            <p:pic>
              <p:nvPicPr>
                <p:cNvPr id="76" name="图片 75">
                  <a:extLst>
                    <a:ext uri="{FF2B5EF4-FFF2-40B4-BE49-F238E27FC236}">
                      <a16:creationId xmlns:a16="http://schemas.microsoft.com/office/drawing/2014/main" id="{1314C110-4182-4EAF-9DDB-67A084B1CDD6}"/>
                    </a:ext>
                  </a:extLst>
                </p:cNvPr>
                <p:cNvPicPr/>
                <p:nvPr/>
              </p:nvPicPr>
              <p:blipFill>
                <a:blip r:embed="rId3"/>
                <a:stretch>
                  <a:fillRect/>
                </a:stretch>
              </p:blipFill>
              <p:spPr>
                <a:xfrm>
                  <a:off x="1430649" y="1705010"/>
                  <a:ext cx="2914650" cy="2597150"/>
                </a:xfrm>
                <a:prstGeom prst="rect">
                  <a:avLst/>
                </a:prstGeom>
              </p:spPr>
            </p:pic>
            <p:sp>
              <p:nvSpPr>
                <p:cNvPr id="19" name="任意多边形: 形状 18">
                  <a:extLst>
                    <a:ext uri="{FF2B5EF4-FFF2-40B4-BE49-F238E27FC236}">
                      <a16:creationId xmlns:a16="http://schemas.microsoft.com/office/drawing/2014/main" id="{91B5C7D8-4BD3-4203-BEFA-C90119E716CA}"/>
                    </a:ext>
                  </a:extLst>
                </p:cNvPr>
                <p:cNvSpPr/>
                <p:nvPr/>
              </p:nvSpPr>
              <p:spPr>
                <a:xfrm>
                  <a:off x="1760220" y="1859280"/>
                  <a:ext cx="2179320" cy="2171700"/>
                </a:xfrm>
                <a:custGeom>
                  <a:avLst/>
                  <a:gdLst>
                    <a:gd name="connsiteX0" fmla="*/ 0 w 2179320"/>
                    <a:gd name="connsiteY0" fmla="*/ 762000 h 2171700"/>
                    <a:gd name="connsiteX1" fmla="*/ 1478280 w 2179320"/>
                    <a:gd name="connsiteY1" fmla="*/ 2171700 h 2171700"/>
                    <a:gd name="connsiteX2" fmla="*/ 2179320 w 2179320"/>
                    <a:gd name="connsiteY2" fmla="*/ 2171700 h 2171700"/>
                    <a:gd name="connsiteX3" fmla="*/ 22860 w 2179320"/>
                    <a:gd name="connsiteY3" fmla="*/ 0 h 2171700"/>
                    <a:gd name="connsiteX4" fmla="*/ 7620 w 2179320"/>
                    <a:gd name="connsiteY4" fmla="*/ 7620 h 2171700"/>
                    <a:gd name="connsiteX5" fmla="*/ 0 w 2179320"/>
                    <a:gd name="connsiteY5" fmla="*/ 76200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9320" h="2171700">
                      <a:moveTo>
                        <a:pt x="0" y="762000"/>
                      </a:moveTo>
                      <a:lnTo>
                        <a:pt x="1478280" y="2171700"/>
                      </a:lnTo>
                      <a:lnTo>
                        <a:pt x="2179320" y="2171700"/>
                      </a:lnTo>
                      <a:lnTo>
                        <a:pt x="22860" y="0"/>
                      </a:lnTo>
                      <a:lnTo>
                        <a:pt x="7620" y="7620"/>
                      </a:lnTo>
                      <a:lnTo>
                        <a:pt x="0" y="76200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三角形 19">
                  <a:extLst>
                    <a:ext uri="{FF2B5EF4-FFF2-40B4-BE49-F238E27FC236}">
                      <a16:creationId xmlns:a16="http://schemas.microsoft.com/office/drawing/2014/main" id="{72353191-C7D6-4140-A3B9-EF8493672481}"/>
                    </a:ext>
                  </a:extLst>
                </p:cNvPr>
                <p:cNvSpPr/>
                <p:nvPr/>
              </p:nvSpPr>
              <p:spPr>
                <a:xfrm>
                  <a:off x="1760220" y="3508025"/>
                  <a:ext cx="653399" cy="529415"/>
                </a:xfrm>
                <a:prstGeom prst="rtTriangl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E917A15E-F9AA-4BD4-9397-885912F8E140}"/>
                    </a:ext>
                  </a:extLst>
                </p:cNvPr>
                <p:cNvSpPr/>
                <p:nvPr/>
              </p:nvSpPr>
              <p:spPr>
                <a:xfrm>
                  <a:off x="1752600" y="2636520"/>
                  <a:ext cx="1181100" cy="1120140"/>
                </a:xfrm>
                <a:custGeom>
                  <a:avLst/>
                  <a:gdLst>
                    <a:gd name="connsiteX0" fmla="*/ 0 w 1181100"/>
                    <a:gd name="connsiteY0" fmla="*/ 0 h 1120140"/>
                    <a:gd name="connsiteX1" fmla="*/ 7620 w 1181100"/>
                    <a:gd name="connsiteY1" fmla="*/ 868680 h 1120140"/>
                    <a:gd name="connsiteX2" fmla="*/ 289560 w 1181100"/>
                    <a:gd name="connsiteY2" fmla="*/ 1120140 h 1120140"/>
                    <a:gd name="connsiteX3" fmla="*/ 1181100 w 1181100"/>
                    <a:gd name="connsiteY3" fmla="*/ 1112520 h 1120140"/>
                    <a:gd name="connsiteX4" fmla="*/ 0 w 1181100"/>
                    <a:gd name="connsiteY4" fmla="*/ 0 h 1120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100" h="1120140">
                      <a:moveTo>
                        <a:pt x="0" y="0"/>
                      </a:moveTo>
                      <a:lnTo>
                        <a:pt x="7620" y="868680"/>
                      </a:lnTo>
                      <a:lnTo>
                        <a:pt x="289560" y="1120140"/>
                      </a:lnTo>
                      <a:lnTo>
                        <a:pt x="1181100" y="1112520"/>
                      </a:lnTo>
                      <a:lnTo>
                        <a:pt x="0" y="0"/>
                      </a:lnTo>
                      <a:close/>
                    </a:path>
                  </a:pathLst>
                </a:custGeom>
                <a:noFill/>
                <a:ln w="28575">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a:extLst>
                  <a:ext uri="{FF2B5EF4-FFF2-40B4-BE49-F238E27FC236}">
                    <a16:creationId xmlns:a16="http://schemas.microsoft.com/office/drawing/2014/main" id="{34F2EF41-EAC6-4E58-82EA-B6497491E096}"/>
                  </a:ext>
                </a:extLst>
              </p:cNvPr>
              <p:cNvSpPr txBox="1"/>
              <p:nvPr/>
            </p:nvSpPr>
            <p:spPr>
              <a:xfrm>
                <a:off x="1657076" y="2220782"/>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42" name="文本框 41">
                <a:extLst>
                  <a:ext uri="{FF2B5EF4-FFF2-40B4-BE49-F238E27FC236}">
                    <a16:creationId xmlns:a16="http://schemas.microsoft.com/office/drawing/2014/main" id="{937C6045-7720-41BA-B163-D97B016BEA19}"/>
                  </a:ext>
                </a:extLst>
              </p:cNvPr>
              <p:cNvSpPr txBox="1"/>
              <p:nvPr/>
            </p:nvSpPr>
            <p:spPr>
              <a:xfrm>
                <a:off x="916105" y="3043560"/>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43" name="文本框 42">
                <a:extLst>
                  <a:ext uri="{FF2B5EF4-FFF2-40B4-BE49-F238E27FC236}">
                    <a16:creationId xmlns:a16="http://schemas.microsoft.com/office/drawing/2014/main" id="{9CA7F6CB-E352-444C-975C-33F2C963B759}"/>
                  </a:ext>
                </a:extLst>
              </p:cNvPr>
              <p:cNvSpPr txBox="1"/>
              <p:nvPr/>
            </p:nvSpPr>
            <p:spPr>
              <a:xfrm>
                <a:off x="1142625" y="2573559"/>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grpSp>
        <p:sp>
          <p:nvSpPr>
            <p:cNvPr id="84" name="文本框 83">
              <a:extLst>
                <a:ext uri="{FF2B5EF4-FFF2-40B4-BE49-F238E27FC236}">
                  <a16:creationId xmlns:a16="http://schemas.microsoft.com/office/drawing/2014/main" id="{0732FD56-52B0-4FB5-B9F0-5C9E2E7B9B5D}"/>
                </a:ext>
              </a:extLst>
            </p:cNvPr>
            <p:cNvSpPr txBox="1"/>
            <p:nvPr/>
          </p:nvSpPr>
          <p:spPr>
            <a:xfrm>
              <a:off x="2299056" y="1446489"/>
              <a:ext cx="654346" cy="369332"/>
            </a:xfrm>
            <a:prstGeom prst="rect">
              <a:avLst/>
            </a:prstGeom>
            <a:noFill/>
          </p:spPr>
          <p:txBody>
            <a:bodyPr wrap="none" rtlCol="0">
              <a:spAutoFit/>
            </a:bodyPr>
            <a:lstStyle/>
            <a:p>
              <a:r>
                <a:rPr lang="en-US" altLang="zh-CN" b="1" dirty="0">
                  <a:solidFill>
                    <a:srgbClr val="FF0000"/>
                  </a:solidFill>
                </a:rPr>
                <a:t>PC2 </a:t>
              </a:r>
              <a:endParaRPr lang="zh-CN" altLang="en-US" b="1" dirty="0">
                <a:solidFill>
                  <a:srgbClr val="FF0000"/>
                </a:solidFill>
              </a:endParaRPr>
            </a:p>
          </p:txBody>
        </p:sp>
      </p:grpSp>
      <p:grpSp>
        <p:nvGrpSpPr>
          <p:cNvPr id="10" name="组合 9">
            <a:extLst>
              <a:ext uri="{FF2B5EF4-FFF2-40B4-BE49-F238E27FC236}">
                <a16:creationId xmlns:a16="http://schemas.microsoft.com/office/drawing/2014/main" id="{43F131D8-5587-4F7E-8330-0BFE680802CF}"/>
              </a:ext>
            </a:extLst>
          </p:cNvPr>
          <p:cNvGrpSpPr/>
          <p:nvPr/>
        </p:nvGrpSpPr>
        <p:grpSpPr>
          <a:xfrm>
            <a:off x="585215" y="3907884"/>
            <a:ext cx="2857748" cy="2598645"/>
            <a:chOff x="585215" y="3907884"/>
            <a:chExt cx="2857748" cy="2598645"/>
          </a:xfrm>
        </p:grpSpPr>
        <p:grpSp>
          <p:nvGrpSpPr>
            <p:cNvPr id="7" name="组合 6">
              <a:extLst>
                <a:ext uri="{FF2B5EF4-FFF2-40B4-BE49-F238E27FC236}">
                  <a16:creationId xmlns:a16="http://schemas.microsoft.com/office/drawing/2014/main" id="{DF412586-6390-43C5-812C-F3C41F0E6A51}"/>
                </a:ext>
              </a:extLst>
            </p:cNvPr>
            <p:cNvGrpSpPr/>
            <p:nvPr/>
          </p:nvGrpSpPr>
          <p:grpSpPr>
            <a:xfrm>
              <a:off x="585215" y="3907884"/>
              <a:ext cx="2857748" cy="2598645"/>
              <a:chOff x="694943" y="3889596"/>
              <a:chExt cx="2857748" cy="2598645"/>
            </a:xfrm>
          </p:grpSpPr>
          <p:grpSp>
            <p:nvGrpSpPr>
              <p:cNvPr id="25" name="组合 24">
                <a:extLst>
                  <a:ext uri="{FF2B5EF4-FFF2-40B4-BE49-F238E27FC236}">
                    <a16:creationId xmlns:a16="http://schemas.microsoft.com/office/drawing/2014/main" id="{A0C722E8-E90A-44C6-9CD0-19C507E7E19B}"/>
                  </a:ext>
                </a:extLst>
              </p:cNvPr>
              <p:cNvGrpSpPr/>
              <p:nvPr/>
            </p:nvGrpSpPr>
            <p:grpSpPr>
              <a:xfrm>
                <a:off x="694943" y="3889596"/>
                <a:ext cx="2857748" cy="2598645"/>
                <a:chOff x="694943" y="3889596"/>
                <a:chExt cx="2857748" cy="2598645"/>
              </a:xfrm>
            </p:grpSpPr>
            <p:pic>
              <p:nvPicPr>
                <p:cNvPr id="24" name="图片 23">
                  <a:extLst>
                    <a:ext uri="{FF2B5EF4-FFF2-40B4-BE49-F238E27FC236}">
                      <a16:creationId xmlns:a16="http://schemas.microsoft.com/office/drawing/2014/main" id="{54FE6D11-1892-4FD6-9E9F-562444282646}"/>
                    </a:ext>
                  </a:extLst>
                </p:cNvPr>
                <p:cNvPicPr>
                  <a:picLocks noChangeAspect="1"/>
                </p:cNvPicPr>
                <p:nvPr/>
              </p:nvPicPr>
              <p:blipFill>
                <a:blip r:embed="rId4"/>
                <a:stretch>
                  <a:fillRect/>
                </a:stretch>
              </p:blipFill>
              <p:spPr>
                <a:xfrm>
                  <a:off x="694943" y="3889596"/>
                  <a:ext cx="2857748" cy="2598645"/>
                </a:xfrm>
                <a:prstGeom prst="rect">
                  <a:avLst/>
                </a:prstGeom>
              </p:spPr>
            </p:pic>
            <p:grpSp>
              <p:nvGrpSpPr>
                <p:cNvPr id="120" name="组合 119">
                  <a:extLst>
                    <a:ext uri="{FF2B5EF4-FFF2-40B4-BE49-F238E27FC236}">
                      <a16:creationId xmlns:a16="http://schemas.microsoft.com/office/drawing/2014/main" id="{CC7D8C6F-590F-4807-A6AF-594C6A4DB0FE}"/>
                    </a:ext>
                  </a:extLst>
                </p:cNvPr>
                <p:cNvGrpSpPr/>
                <p:nvPr/>
              </p:nvGrpSpPr>
              <p:grpSpPr>
                <a:xfrm>
                  <a:off x="996057" y="4024746"/>
                  <a:ext cx="2186940" cy="2178160"/>
                  <a:chOff x="1752600" y="1859280"/>
                  <a:chExt cx="2186940" cy="2178160"/>
                </a:xfrm>
              </p:grpSpPr>
              <p:sp>
                <p:nvSpPr>
                  <p:cNvPr id="122" name="任意多边形: 形状 121">
                    <a:extLst>
                      <a:ext uri="{FF2B5EF4-FFF2-40B4-BE49-F238E27FC236}">
                        <a16:creationId xmlns:a16="http://schemas.microsoft.com/office/drawing/2014/main" id="{57E885D7-E578-41F3-BAEB-51B86344384B}"/>
                      </a:ext>
                    </a:extLst>
                  </p:cNvPr>
                  <p:cNvSpPr/>
                  <p:nvPr/>
                </p:nvSpPr>
                <p:spPr>
                  <a:xfrm>
                    <a:off x="1760220" y="1859280"/>
                    <a:ext cx="2179320" cy="2171700"/>
                  </a:xfrm>
                  <a:custGeom>
                    <a:avLst/>
                    <a:gdLst>
                      <a:gd name="connsiteX0" fmla="*/ 0 w 2179320"/>
                      <a:gd name="connsiteY0" fmla="*/ 762000 h 2171700"/>
                      <a:gd name="connsiteX1" fmla="*/ 1478280 w 2179320"/>
                      <a:gd name="connsiteY1" fmla="*/ 2171700 h 2171700"/>
                      <a:gd name="connsiteX2" fmla="*/ 2179320 w 2179320"/>
                      <a:gd name="connsiteY2" fmla="*/ 2171700 h 2171700"/>
                      <a:gd name="connsiteX3" fmla="*/ 22860 w 2179320"/>
                      <a:gd name="connsiteY3" fmla="*/ 0 h 2171700"/>
                      <a:gd name="connsiteX4" fmla="*/ 7620 w 2179320"/>
                      <a:gd name="connsiteY4" fmla="*/ 7620 h 2171700"/>
                      <a:gd name="connsiteX5" fmla="*/ 0 w 2179320"/>
                      <a:gd name="connsiteY5" fmla="*/ 76200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9320" h="2171700">
                        <a:moveTo>
                          <a:pt x="0" y="762000"/>
                        </a:moveTo>
                        <a:lnTo>
                          <a:pt x="1478280" y="2171700"/>
                        </a:lnTo>
                        <a:lnTo>
                          <a:pt x="2179320" y="2171700"/>
                        </a:lnTo>
                        <a:lnTo>
                          <a:pt x="22860" y="0"/>
                        </a:lnTo>
                        <a:lnTo>
                          <a:pt x="7620" y="7620"/>
                        </a:lnTo>
                        <a:lnTo>
                          <a:pt x="0" y="76200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直角三角形 122">
                    <a:extLst>
                      <a:ext uri="{FF2B5EF4-FFF2-40B4-BE49-F238E27FC236}">
                        <a16:creationId xmlns:a16="http://schemas.microsoft.com/office/drawing/2014/main" id="{6DF27D50-4CDB-4403-83CF-E33851580A1D}"/>
                      </a:ext>
                    </a:extLst>
                  </p:cNvPr>
                  <p:cNvSpPr/>
                  <p:nvPr/>
                </p:nvSpPr>
                <p:spPr>
                  <a:xfrm>
                    <a:off x="1760220" y="3508025"/>
                    <a:ext cx="653399" cy="529415"/>
                  </a:xfrm>
                  <a:prstGeom prst="rtTriangl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形状 123">
                    <a:extLst>
                      <a:ext uri="{FF2B5EF4-FFF2-40B4-BE49-F238E27FC236}">
                        <a16:creationId xmlns:a16="http://schemas.microsoft.com/office/drawing/2014/main" id="{28090FB7-2135-419A-A8FB-6DF8FC2FDB79}"/>
                      </a:ext>
                    </a:extLst>
                  </p:cNvPr>
                  <p:cNvSpPr/>
                  <p:nvPr/>
                </p:nvSpPr>
                <p:spPr>
                  <a:xfrm>
                    <a:off x="1752600" y="2636520"/>
                    <a:ext cx="1181100" cy="1120140"/>
                  </a:xfrm>
                  <a:custGeom>
                    <a:avLst/>
                    <a:gdLst>
                      <a:gd name="connsiteX0" fmla="*/ 0 w 1181100"/>
                      <a:gd name="connsiteY0" fmla="*/ 0 h 1120140"/>
                      <a:gd name="connsiteX1" fmla="*/ 7620 w 1181100"/>
                      <a:gd name="connsiteY1" fmla="*/ 868680 h 1120140"/>
                      <a:gd name="connsiteX2" fmla="*/ 289560 w 1181100"/>
                      <a:gd name="connsiteY2" fmla="*/ 1120140 h 1120140"/>
                      <a:gd name="connsiteX3" fmla="*/ 1181100 w 1181100"/>
                      <a:gd name="connsiteY3" fmla="*/ 1112520 h 1120140"/>
                      <a:gd name="connsiteX4" fmla="*/ 0 w 1181100"/>
                      <a:gd name="connsiteY4" fmla="*/ 0 h 1120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100" h="1120140">
                        <a:moveTo>
                          <a:pt x="0" y="0"/>
                        </a:moveTo>
                        <a:lnTo>
                          <a:pt x="7620" y="868680"/>
                        </a:lnTo>
                        <a:lnTo>
                          <a:pt x="289560" y="1120140"/>
                        </a:lnTo>
                        <a:lnTo>
                          <a:pt x="1181100" y="1112520"/>
                        </a:lnTo>
                        <a:lnTo>
                          <a:pt x="0" y="0"/>
                        </a:lnTo>
                        <a:close/>
                      </a:path>
                    </a:pathLst>
                  </a:custGeom>
                  <a:noFill/>
                  <a:ln w="28575">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4" name="文本框 43">
                <a:extLst>
                  <a:ext uri="{FF2B5EF4-FFF2-40B4-BE49-F238E27FC236}">
                    <a16:creationId xmlns:a16="http://schemas.microsoft.com/office/drawing/2014/main" id="{F2A5FA7D-4E94-4091-B6B5-C03FD1226322}"/>
                  </a:ext>
                </a:extLst>
              </p:cNvPr>
              <p:cNvSpPr txBox="1"/>
              <p:nvPr/>
            </p:nvSpPr>
            <p:spPr>
              <a:xfrm>
                <a:off x="1654332" y="5000198"/>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45" name="文本框 44">
                <a:extLst>
                  <a:ext uri="{FF2B5EF4-FFF2-40B4-BE49-F238E27FC236}">
                    <a16:creationId xmlns:a16="http://schemas.microsoft.com/office/drawing/2014/main" id="{151BCA05-E746-4B37-83BF-428D0BF5309B}"/>
                  </a:ext>
                </a:extLst>
              </p:cNvPr>
              <p:cNvSpPr txBox="1"/>
              <p:nvPr/>
            </p:nvSpPr>
            <p:spPr>
              <a:xfrm>
                <a:off x="913361" y="5822976"/>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46" name="文本框 45">
                <a:extLst>
                  <a:ext uri="{FF2B5EF4-FFF2-40B4-BE49-F238E27FC236}">
                    <a16:creationId xmlns:a16="http://schemas.microsoft.com/office/drawing/2014/main" id="{5825D5A5-5E50-417D-BA81-4636C38DEB14}"/>
                  </a:ext>
                </a:extLst>
              </p:cNvPr>
              <p:cNvSpPr txBox="1"/>
              <p:nvPr/>
            </p:nvSpPr>
            <p:spPr>
              <a:xfrm>
                <a:off x="1139881" y="5352975"/>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grpSp>
        <p:sp>
          <p:nvSpPr>
            <p:cNvPr id="85" name="文本框 84">
              <a:extLst>
                <a:ext uri="{FF2B5EF4-FFF2-40B4-BE49-F238E27FC236}">
                  <a16:creationId xmlns:a16="http://schemas.microsoft.com/office/drawing/2014/main" id="{A51C8DAB-79CC-4205-9E59-A4A239CB2778}"/>
                </a:ext>
              </a:extLst>
            </p:cNvPr>
            <p:cNvSpPr txBox="1"/>
            <p:nvPr/>
          </p:nvSpPr>
          <p:spPr>
            <a:xfrm>
              <a:off x="2348300" y="4262492"/>
              <a:ext cx="654346" cy="369332"/>
            </a:xfrm>
            <a:prstGeom prst="rect">
              <a:avLst/>
            </a:prstGeom>
            <a:noFill/>
          </p:spPr>
          <p:txBody>
            <a:bodyPr wrap="none" rtlCol="0">
              <a:spAutoFit/>
            </a:bodyPr>
            <a:lstStyle/>
            <a:p>
              <a:r>
                <a:rPr lang="en-US" altLang="zh-CN" b="1" dirty="0">
                  <a:solidFill>
                    <a:srgbClr val="FF0000"/>
                  </a:solidFill>
                </a:rPr>
                <a:t>PC3 </a:t>
              </a:r>
              <a:endParaRPr lang="zh-CN" altLang="en-US" b="1" dirty="0">
                <a:solidFill>
                  <a:srgbClr val="FF0000"/>
                </a:solidFill>
              </a:endParaRPr>
            </a:p>
          </p:txBody>
        </p:sp>
      </p:grpSp>
      <p:grpSp>
        <p:nvGrpSpPr>
          <p:cNvPr id="9" name="组合 8">
            <a:extLst>
              <a:ext uri="{FF2B5EF4-FFF2-40B4-BE49-F238E27FC236}">
                <a16:creationId xmlns:a16="http://schemas.microsoft.com/office/drawing/2014/main" id="{2EBDCD10-451A-4C41-B650-6D172E9B5B29}"/>
              </a:ext>
            </a:extLst>
          </p:cNvPr>
          <p:cNvGrpSpPr/>
          <p:nvPr/>
        </p:nvGrpSpPr>
        <p:grpSpPr>
          <a:xfrm>
            <a:off x="3532715" y="1078994"/>
            <a:ext cx="2882900" cy="2597150"/>
            <a:chOff x="3532715" y="1078994"/>
            <a:chExt cx="2882900" cy="2597150"/>
          </a:xfrm>
        </p:grpSpPr>
        <p:pic>
          <p:nvPicPr>
            <p:cNvPr id="83" name="图片 82">
              <a:extLst>
                <a:ext uri="{FF2B5EF4-FFF2-40B4-BE49-F238E27FC236}">
                  <a16:creationId xmlns:a16="http://schemas.microsoft.com/office/drawing/2014/main" id="{50DF251F-FE4E-4081-8A98-6C0952C6C1EB}"/>
                </a:ext>
              </a:extLst>
            </p:cNvPr>
            <p:cNvPicPr/>
            <p:nvPr/>
          </p:nvPicPr>
          <p:blipFill>
            <a:blip r:embed="rId5"/>
            <a:stretch>
              <a:fillRect/>
            </a:stretch>
          </p:blipFill>
          <p:spPr>
            <a:xfrm>
              <a:off x="3532715" y="1078994"/>
              <a:ext cx="2882900" cy="2597150"/>
            </a:xfrm>
            <a:prstGeom prst="rect">
              <a:avLst/>
            </a:prstGeom>
          </p:spPr>
        </p:pic>
        <p:grpSp>
          <p:nvGrpSpPr>
            <p:cNvPr id="48" name="组合 47">
              <a:extLst>
                <a:ext uri="{FF2B5EF4-FFF2-40B4-BE49-F238E27FC236}">
                  <a16:creationId xmlns:a16="http://schemas.microsoft.com/office/drawing/2014/main" id="{DDB490F9-712C-4EEB-8023-88F412AC5882}"/>
                </a:ext>
              </a:extLst>
            </p:cNvPr>
            <p:cNvGrpSpPr/>
            <p:nvPr/>
          </p:nvGrpSpPr>
          <p:grpSpPr>
            <a:xfrm>
              <a:off x="3747292" y="1213221"/>
              <a:ext cx="2250584" cy="2197916"/>
              <a:chOff x="916105" y="1214976"/>
              <a:chExt cx="2250584" cy="2197916"/>
            </a:xfrm>
          </p:grpSpPr>
          <p:grpSp>
            <p:nvGrpSpPr>
              <p:cNvPr id="49" name="组合 48">
                <a:extLst>
                  <a:ext uri="{FF2B5EF4-FFF2-40B4-BE49-F238E27FC236}">
                    <a16:creationId xmlns:a16="http://schemas.microsoft.com/office/drawing/2014/main" id="{3A941DEC-E324-461A-8597-7FBB8E3107AF}"/>
                  </a:ext>
                </a:extLst>
              </p:cNvPr>
              <p:cNvGrpSpPr/>
              <p:nvPr/>
            </p:nvGrpSpPr>
            <p:grpSpPr>
              <a:xfrm>
                <a:off x="979749" y="1214976"/>
                <a:ext cx="2186940" cy="2178160"/>
                <a:chOff x="1752600" y="1859280"/>
                <a:chExt cx="2186940" cy="2178160"/>
              </a:xfrm>
            </p:grpSpPr>
            <p:sp>
              <p:nvSpPr>
                <p:cNvPr id="54" name="任意多边形: 形状 53">
                  <a:extLst>
                    <a:ext uri="{FF2B5EF4-FFF2-40B4-BE49-F238E27FC236}">
                      <a16:creationId xmlns:a16="http://schemas.microsoft.com/office/drawing/2014/main" id="{32F8D0B1-245D-4A77-8A48-1031E33E30D3}"/>
                    </a:ext>
                  </a:extLst>
                </p:cNvPr>
                <p:cNvSpPr/>
                <p:nvPr/>
              </p:nvSpPr>
              <p:spPr>
                <a:xfrm>
                  <a:off x="1760220" y="1859280"/>
                  <a:ext cx="2179320" cy="2171700"/>
                </a:xfrm>
                <a:custGeom>
                  <a:avLst/>
                  <a:gdLst>
                    <a:gd name="connsiteX0" fmla="*/ 0 w 2179320"/>
                    <a:gd name="connsiteY0" fmla="*/ 762000 h 2171700"/>
                    <a:gd name="connsiteX1" fmla="*/ 1478280 w 2179320"/>
                    <a:gd name="connsiteY1" fmla="*/ 2171700 h 2171700"/>
                    <a:gd name="connsiteX2" fmla="*/ 2179320 w 2179320"/>
                    <a:gd name="connsiteY2" fmla="*/ 2171700 h 2171700"/>
                    <a:gd name="connsiteX3" fmla="*/ 22860 w 2179320"/>
                    <a:gd name="connsiteY3" fmla="*/ 0 h 2171700"/>
                    <a:gd name="connsiteX4" fmla="*/ 7620 w 2179320"/>
                    <a:gd name="connsiteY4" fmla="*/ 7620 h 2171700"/>
                    <a:gd name="connsiteX5" fmla="*/ 0 w 2179320"/>
                    <a:gd name="connsiteY5" fmla="*/ 76200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9320" h="2171700">
                      <a:moveTo>
                        <a:pt x="0" y="762000"/>
                      </a:moveTo>
                      <a:lnTo>
                        <a:pt x="1478280" y="2171700"/>
                      </a:lnTo>
                      <a:lnTo>
                        <a:pt x="2179320" y="2171700"/>
                      </a:lnTo>
                      <a:lnTo>
                        <a:pt x="22860" y="0"/>
                      </a:lnTo>
                      <a:lnTo>
                        <a:pt x="7620" y="7620"/>
                      </a:lnTo>
                      <a:lnTo>
                        <a:pt x="0" y="76200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直角三角形 54">
                  <a:extLst>
                    <a:ext uri="{FF2B5EF4-FFF2-40B4-BE49-F238E27FC236}">
                      <a16:creationId xmlns:a16="http://schemas.microsoft.com/office/drawing/2014/main" id="{18BCFDCB-A3EE-4E61-97EF-BAAFF7924751}"/>
                    </a:ext>
                  </a:extLst>
                </p:cNvPr>
                <p:cNvSpPr/>
                <p:nvPr/>
              </p:nvSpPr>
              <p:spPr>
                <a:xfrm>
                  <a:off x="1760220" y="3508025"/>
                  <a:ext cx="653399" cy="529415"/>
                </a:xfrm>
                <a:prstGeom prst="rtTriangl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形状 55">
                  <a:extLst>
                    <a:ext uri="{FF2B5EF4-FFF2-40B4-BE49-F238E27FC236}">
                      <a16:creationId xmlns:a16="http://schemas.microsoft.com/office/drawing/2014/main" id="{79B0C474-ADC2-4DDD-8545-D841488AF7D5}"/>
                    </a:ext>
                  </a:extLst>
                </p:cNvPr>
                <p:cNvSpPr/>
                <p:nvPr/>
              </p:nvSpPr>
              <p:spPr>
                <a:xfrm>
                  <a:off x="1752600" y="2636520"/>
                  <a:ext cx="1181100" cy="1120140"/>
                </a:xfrm>
                <a:custGeom>
                  <a:avLst/>
                  <a:gdLst>
                    <a:gd name="connsiteX0" fmla="*/ 0 w 1181100"/>
                    <a:gd name="connsiteY0" fmla="*/ 0 h 1120140"/>
                    <a:gd name="connsiteX1" fmla="*/ 7620 w 1181100"/>
                    <a:gd name="connsiteY1" fmla="*/ 868680 h 1120140"/>
                    <a:gd name="connsiteX2" fmla="*/ 289560 w 1181100"/>
                    <a:gd name="connsiteY2" fmla="*/ 1120140 h 1120140"/>
                    <a:gd name="connsiteX3" fmla="*/ 1181100 w 1181100"/>
                    <a:gd name="connsiteY3" fmla="*/ 1112520 h 1120140"/>
                    <a:gd name="connsiteX4" fmla="*/ 0 w 1181100"/>
                    <a:gd name="connsiteY4" fmla="*/ 0 h 1120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100" h="1120140">
                      <a:moveTo>
                        <a:pt x="0" y="0"/>
                      </a:moveTo>
                      <a:lnTo>
                        <a:pt x="7620" y="868680"/>
                      </a:lnTo>
                      <a:lnTo>
                        <a:pt x="289560" y="1120140"/>
                      </a:lnTo>
                      <a:lnTo>
                        <a:pt x="1181100" y="1112520"/>
                      </a:lnTo>
                      <a:lnTo>
                        <a:pt x="0" y="0"/>
                      </a:lnTo>
                      <a:close/>
                    </a:path>
                  </a:pathLst>
                </a:custGeom>
                <a:noFill/>
                <a:ln w="28575">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a:extLst>
                  <a:ext uri="{FF2B5EF4-FFF2-40B4-BE49-F238E27FC236}">
                    <a16:creationId xmlns:a16="http://schemas.microsoft.com/office/drawing/2014/main" id="{60BF7C7D-FCB6-48B2-9A7D-E878C827D57D}"/>
                  </a:ext>
                </a:extLst>
              </p:cNvPr>
              <p:cNvSpPr txBox="1"/>
              <p:nvPr/>
            </p:nvSpPr>
            <p:spPr>
              <a:xfrm>
                <a:off x="1657076" y="2220782"/>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51" name="文本框 50">
                <a:extLst>
                  <a:ext uri="{FF2B5EF4-FFF2-40B4-BE49-F238E27FC236}">
                    <a16:creationId xmlns:a16="http://schemas.microsoft.com/office/drawing/2014/main" id="{5299E8ED-2AED-4DA0-A3AA-BDFC055CFA95}"/>
                  </a:ext>
                </a:extLst>
              </p:cNvPr>
              <p:cNvSpPr txBox="1"/>
              <p:nvPr/>
            </p:nvSpPr>
            <p:spPr>
              <a:xfrm>
                <a:off x="916105" y="3043560"/>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52" name="文本框 51">
                <a:extLst>
                  <a:ext uri="{FF2B5EF4-FFF2-40B4-BE49-F238E27FC236}">
                    <a16:creationId xmlns:a16="http://schemas.microsoft.com/office/drawing/2014/main" id="{D390975E-22B3-4A85-BAA0-161D2411CDFA}"/>
                  </a:ext>
                </a:extLst>
              </p:cNvPr>
              <p:cNvSpPr txBox="1"/>
              <p:nvPr/>
            </p:nvSpPr>
            <p:spPr>
              <a:xfrm>
                <a:off x="1142625" y="2573559"/>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grpSp>
        <p:sp>
          <p:nvSpPr>
            <p:cNvPr id="86" name="文本框 85">
              <a:extLst>
                <a:ext uri="{FF2B5EF4-FFF2-40B4-BE49-F238E27FC236}">
                  <a16:creationId xmlns:a16="http://schemas.microsoft.com/office/drawing/2014/main" id="{017F18C2-1C7F-4F78-943F-56C67635071E}"/>
                </a:ext>
              </a:extLst>
            </p:cNvPr>
            <p:cNvSpPr txBox="1"/>
            <p:nvPr/>
          </p:nvSpPr>
          <p:spPr>
            <a:xfrm>
              <a:off x="5156392" y="1429628"/>
              <a:ext cx="654346" cy="369332"/>
            </a:xfrm>
            <a:prstGeom prst="rect">
              <a:avLst/>
            </a:prstGeom>
            <a:noFill/>
          </p:spPr>
          <p:txBody>
            <a:bodyPr wrap="none" rtlCol="0">
              <a:spAutoFit/>
            </a:bodyPr>
            <a:lstStyle/>
            <a:p>
              <a:r>
                <a:rPr lang="en-US" altLang="zh-CN" b="1" dirty="0">
                  <a:solidFill>
                    <a:srgbClr val="FF0000"/>
                  </a:solidFill>
                </a:rPr>
                <a:t>PC2 </a:t>
              </a:r>
              <a:endParaRPr lang="zh-CN" altLang="en-US" b="1" dirty="0">
                <a:solidFill>
                  <a:srgbClr val="FF0000"/>
                </a:solidFill>
              </a:endParaRPr>
            </a:p>
          </p:txBody>
        </p:sp>
      </p:grpSp>
      <p:grpSp>
        <p:nvGrpSpPr>
          <p:cNvPr id="11" name="组合 10">
            <a:extLst>
              <a:ext uri="{FF2B5EF4-FFF2-40B4-BE49-F238E27FC236}">
                <a16:creationId xmlns:a16="http://schemas.microsoft.com/office/drawing/2014/main" id="{F472035E-0812-4E3D-85CA-8A41A6B51D72}"/>
              </a:ext>
            </a:extLst>
          </p:cNvPr>
          <p:cNvGrpSpPr/>
          <p:nvPr/>
        </p:nvGrpSpPr>
        <p:grpSpPr>
          <a:xfrm>
            <a:off x="3500169" y="3898869"/>
            <a:ext cx="2903220" cy="2606040"/>
            <a:chOff x="3500169" y="3898869"/>
            <a:chExt cx="2903220" cy="2606040"/>
          </a:xfrm>
        </p:grpSpPr>
        <p:grpSp>
          <p:nvGrpSpPr>
            <p:cNvPr id="6" name="组合 5">
              <a:extLst>
                <a:ext uri="{FF2B5EF4-FFF2-40B4-BE49-F238E27FC236}">
                  <a16:creationId xmlns:a16="http://schemas.microsoft.com/office/drawing/2014/main" id="{F8A2FB33-39E8-472C-923A-330DD806C784}"/>
                </a:ext>
              </a:extLst>
            </p:cNvPr>
            <p:cNvGrpSpPr/>
            <p:nvPr/>
          </p:nvGrpSpPr>
          <p:grpSpPr>
            <a:xfrm>
              <a:off x="3500169" y="3898869"/>
              <a:ext cx="2903220" cy="2606040"/>
              <a:chOff x="3655617" y="3880581"/>
              <a:chExt cx="2903220" cy="2606040"/>
            </a:xfrm>
          </p:grpSpPr>
          <p:pic>
            <p:nvPicPr>
              <p:cNvPr id="125" name="图片 124">
                <a:extLst>
                  <a:ext uri="{FF2B5EF4-FFF2-40B4-BE49-F238E27FC236}">
                    <a16:creationId xmlns:a16="http://schemas.microsoft.com/office/drawing/2014/main" id="{E4F136AE-853F-45E7-81F3-A43ACEADC186}"/>
                  </a:ext>
                </a:extLst>
              </p:cNvPr>
              <p:cNvPicPr/>
              <p:nvPr/>
            </p:nvPicPr>
            <p:blipFill>
              <a:blip r:embed="rId6"/>
              <a:stretch>
                <a:fillRect/>
              </a:stretch>
            </p:blipFill>
            <p:spPr>
              <a:xfrm>
                <a:off x="3655617" y="3880581"/>
                <a:ext cx="2903220" cy="2606040"/>
              </a:xfrm>
              <a:prstGeom prst="rect">
                <a:avLst/>
              </a:prstGeom>
            </p:spPr>
          </p:pic>
          <p:grpSp>
            <p:nvGrpSpPr>
              <p:cNvPr id="66" name="组合 65">
                <a:extLst>
                  <a:ext uri="{FF2B5EF4-FFF2-40B4-BE49-F238E27FC236}">
                    <a16:creationId xmlns:a16="http://schemas.microsoft.com/office/drawing/2014/main" id="{732C5F26-B9AF-4140-B60D-AEFBC290945D}"/>
                  </a:ext>
                </a:extLst>
              </p:cNvPr>
              <p:cNvGrpSpPr/>
              <p:nvPr/>
            </p:nvGrpSpPr>
            <p:grpSpPr>
              <a:xfrm>
                <a:off x="3891443" y="4014390"/>
                <a:ext cx="2250584" cy="2197916"/>
                <a:chOff x="916105" y="1214976"/>
                <a:chExt cx="2250584" cy="2197916"/>
              </a:xfrm>
            </p:grpSpPr>
            <p:grpSp>
              <p:nvGrpSpPr>
                <p:cNvPr id="67" name="组合 66">
                  <a:extLst>
                    <a:ext uri="{FF2B5EF4-FFF2-40B4-BE49-F238E27FC236}">
                      <a16:creationId xmlns:a16="http://schemas.microsoft.com/office/drawing/2014/main" id="{8A326311-8A1F-4251-BB32-2662FE58F5B5}"/>
                    </a:ext>
                  </a:extLst>
                </p:cNvPr>
                <p:cNvGrpSpPr/>
                <p:nvPr/>
              </p:nvGrpSpPr>
              <p:grpSpPr>
                <a:xfrm>
                  <a:off x="979749" y="1214976"/>
                  <a:ext cx="2186940" cy="2178160"/>
                  <a:chOff x="1752600" y="1859280"/>
                  <a:chExt cx="2186940" cy="2178160"/>
                </a:xfrm>
              </p:grpSpPr>
              <p:sp>
                <p:nvSpPr>
                  <p:cNvPr id="71" name="任意多边形: 形状 70">
                    <a:extLst>
                      <a:ext uri="{FF2B5EF4-FFF2-40B4-BE49-F238E27FC236}">
                        <a16:creationId xmlns:a16="http://schemas.microsoft.com/office/drawing/2014/main" id="{F00ABD15-E748-4495-83C3-63814A435D37}"/>
                      </a:ext>
                    </a:extLst>
                  </p:cNvPr>
                  <p:cNvSpPr/>
                  <p:nvPr/>
                </p:nvSpPr>
                <p:spPr>
                  <a:xfrm>
                    <a:off x="1760220" y="1859280"/>
                    <a:ext cx="2179320" cy="2171700"/>
                  </a:xfrm>
                  <a:custGeom>
                    <a:avLst/>
                    <a:gdLst>
                      <a:gd name="connsiteX0" fmla="*/ 0 w 2179320"/>
                      <a:gd name="connsiteY0" fmla="*/ 762000 h 2171700"/>
                      <a:gd name="connsiteX1" fmla="*/ 1478280 w 2179320"/>
                      <a:gd name="connsiteY1" fmla="*/ 2171700 h 2171700"/>
                      <a:gd name="connsiteX2" fmla="*/ 2179320 w 2179320"/>
                      <a:gd name="connsiteY2" fmla="*/ 2171700 h 2171700"/>
                      <a:gd name="connsiteX3" fmla="*/ 22860 w 2179320"/>
                      <a:gd name="connsiteY3" fmla="*/ 0 h 2171700"/>
                      <a:gd name="connsiteX4" fmla="*/ 7620 w 2179320"/>
                      <a:gd name="connsiteY4" fmla="*/ 7620 h 2171700"/>
                      <a:gd name="connsiteX5" fmla="*/ 0 w 2179320"/>
                      <a:gd name="connsiteY5" fmla="*/ 76200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9320" h="2171700">
                        <a:moveTo>
                          <a:pt x="0" y="762000"/>
                        </a:moveTo>
                        <a:lnTo>
                          <a:pt x="1478280" y="2171700"/>
                        </a:lnTo>
                        <a:lnTo>
                          <a:pt x="2179320" y="2171700"/>
                        </a:lnTo>
                        <a:lnTo>
                          <a:pt x="22860" y="0"/>
                        </a:lnTo>
                        <a:lnTo>
                          <a:pt x="7620" y="7620"/>
                        </a:lnTo>
                        <a:lnTo>
                          <a:pt x="0" y="76200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直角三角形 71">
                    <a:extLst>
                      <a:ext uri="{FF2B5EF4-FFF2-40B4-BE49-F238E27FC236}">
                        <a16:creationId xmlns:a16="http://schemas.microsoft.com/office/drawing/2014/main" id="{3FBE74B6-0E40-4F21-8ACD-746372778134}"/>
                      </a:ext>
                    </a:extLst>
                  </p:cNvPr>
                  <p:cNvSpPr/>
                  <p:nvPr/>
                </p:nvSpPr>
                <p:spPr>
                  <a:xfrm>
                    <a:off x="1760220" y="3508025"/>
                    <a:ext cx="653399" cy="529415"/>
                  </a:xfrm>
                  <a:prstGeom prst="rtTriangl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a:extLst>
                      <a:ext uri="{FF2B5EF4-FFF2-40B4-BE49-F238E27FC236}">
                        <a16:creationId xmlns:a16="http://schemas.microsoft.com/office/drawing/2014/main" id="{B23E0FAC-D7F7-43DF-88EC-80A6FD33473A}"/>
                      </a:ext>
                    </a:extLst>
                  </p:cNvPr>
                  <p:cNvSpPr/>
                  <p:nvPr/>
                </p:nvSpPr>
                <p:spPr>
                  <a:xfrm>
                    <a:off x="1752600" y="2636520"/>
                    <a:ext cx="1181100" cy="1120140"/>
                  </a:xfrm>
                  <a:custGeom>
                    <a:avLst/>
                    <a:gdLst>
                      <a:gd name="connsiteX0" fmla="*/ 0 w 1181100"/>
                      <a:gd name="connsiteY0" fmla="*/ 0 h 1120140"/>
                      <a:gd name="connsiteX1" fmla="*/ 7620 w 1181100"/>
                      <a:gd name="connsiteY1" fmla="*/ 868680 h 1120140"/>
                      <a:gd name="connsiteX2" fmla="*/ 289560 w 1181100"/>
                      <a:gd name="connsiteY2" fmla="*/ 1120140 h 1120140"/>
                      <a:gd name="connsiteX3" fmla="*/ 1181100 w 1181100"/>
                      <a:gd name="connsiteY3" fmla="*/ 1112520 h 1120140"/>
                      <a:gd name="connsiteX4" fmla="*/ 0 w 1181100"/>
                      <a:gd name="connsiteY4" fmla="*/ 0 h 1120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100" h="1120140">
                        <a:moveTo>
                          <a:pt x="0" y="0"/>
                        </a:moveTo>
                        <a:lnTo>
                          <a:pt x="7620" y="868680"/>
                        </a:lnTo>
                        <a:lnTo>
                          <a:pt x="289560" y="1120140"/>
                        </a:lnTo>
                        <a:lnTo>
                          <a:pt x="1181100" y="1112520"/>
                        </a:lnTo>
                        <a:lnTo>
                          <a:pt x="0" y="0"/>
                        </a:lnTo>
                        <a:close/>
                      </a:path>
                    </a:pathLst>
                  </a:custGeom>
                  <a:noFill/>
                  <a:ln w="28575">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文本框 67">
                  <a:extLst>
                    <a:ext uri="{FF2B5EF4-FFF2-40B4-BE49-F238E27FC236}">
                      <a16:creationId xmlns:a16="http://schemas.microsoft.com/office/drawing/2014/main" id="{D83033B1-DD5C-43A0-A178-CC796C18FD3D}"/>
                    </a:ext>
                  </a:extLst>
                </p:cNvPr>
                <p:cNvSpPr txBox="1"/>
                <p:nvPr/>
              </p:nvSpPr>
              <p:spPr>
                <a:xfrm>
                  <a:off x="1657076" y="2220782"/>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69" name="文本框 68">
                  <a:extLst>
                    <a:ext uri="{FF2B5EF4-FFF2-40B4-BE49-F238E27FC236}">
                      <a16:creationId xmlns:a16="http://schemas.microsoft.com/office/drawing/2014/main" id="{176B86C2-2BE0-4CF7-B512-47D2A550FDDD}"/>
                    </a:ext>
                  </a:extLst>
                </p:cNvPr>
                <p:cNvSpPr txBox="1"/>
                <p:nvPr/>
              </p:nvSpPr>
              <p:spPr>
                <a:xfrm>
                  <a:off x="916105" y="3043560"/>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70" name="文本框 69">
                  <a:extLst>
                    <a:ext uri="{FF2B5EF4-FFF2-40B4-BE49-F238E27FC236}">
                      <a16:creationId xmlns:a16="http://schemas.microsoft.com/office/drawing/2014/main" id="{4BE30B79-648B-42FD-B258-C6DBA9FD7831}"/>
                    </a:ext>
                  </a:extLst>
                </p:cNvPr>
                <p:cNvSpPr txBox="1"/>
                <p:nvPr/>
              </p:nvSpPr>
              <p:spPr>
                <a:xfrm>
                  <a:off x="1142625" y="2573559"/>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grpSp>
        </p:grpSp>
        <p:sp>
          <p:nvSpPr>
            <p:cNvPr id="87" name="文本框 86">
              <a:extLst>
                <a:ext uri="{FF2B5EF4-FFF2-40B4-BE49-F238E27FC236}">
                  <a16:creationId xmlns:a16="http://schemas.microsoft.com/office/drawing/2014/main" id="{3FA2CECF-969F-42F8-B877-957A64686517}"/>
                </a:ext>
              </a:extLst>
            </p:cNvPr>
            <p:cNvSpPr txBox="1"/>
            <p:nvPr/>
          </p:nvSpPr>
          <p:spPr>
            <a:xfrm>
              <a:off x="5169060" y="4263919"/>
              <a:ext cx="654346" cy="369332"/>
            </a:xfrm>
            <a:prstGeom prst="rect">
              <a:avLst/>
            </a:prstGeom>
            <a:noFill/>
          </p:spPr>
          <p:txBody>
            <a:bodyPr wrap="none" rtlCol="0">
              <a:spAutoFit/>
            </a:bodyPr>
            <a:lstStyle/>
            <a:p>
              <a:r>
                <a:rPr lang="en-US" altLang="zh-CN" b="1" dirty="0">
                  <a:solidFill>
                    <a:srgbClr val="FF0000"/>
                  </a:solidFill>
                </a:rPr>
                <a:t>PC3 </a:t>
              </a:r>
              <a:endParaRPr lang="zh-CN" altLang="en-US" b="1" dirty="0">
                <a:solidFill>
                  <a:srgbClr val="FF0000"/>
                </a:solidFill>
              </a:endParaRPr>
            </a:p>
          </p:txBody>
        </p:sp>
      </p:grpSp>
      <p:sp>
        <p:nvSpPr>
          <p:cNvPr id="78" name="文本框 77">
            <a:extLst>
              <a:ext uri="{FF2B5EF4-FFF2-40B4-BE49-F238E27FC236}">
                <a16:creationId xmlns:a16="http://schemas.microsoft.com/office/drawing/2014/main" id="{45C88856-DC97-48B0-B844-051F2100B86B}"/>
              </a:ext>
            </a:extLst>
          </p:cNvPr>
          <p:cNvSpPr txBox="1"/>
          <p:nvPr/>
        </p:nvSpPr>
        <p:spPr>
          <a:xfrm>
            <a:off x="6557102" y="1231261"/>
            <a:ext cx="1728159" cy="2585323"/>
          </a:xfrm>
          <a:prstGeom prst="rect">
            <a:avLst/>
          </a:prstGeom>
          <a:noFill/>
        </p:spPr>
        <p:txBody>
          <a:bodyPr wrap="square" rtlCol="0">
            <a:spAutoFit/>
          </a:bodyPr>
          <a:lstStyle/>
          <a:p>
            <a:r>
              <a:rPr lang="en-US" altLang="zh-CN" dirty="0">
                <a:solidFill>
                  <a:srgbClr val="FF0000"/>
                </a:solidFill>
              </a:rPr>
              <a:t>A5 region is extended to A6 region for PC2, and A6 region for 15MHz has larger AMPR than the value for 5MHz A6 region.</a:t>
            </a:r>
            <a:endParaRPr lang="zh-CN" altLang="en-US" dirty="0">
              <a:solidFill>
                <a:srgbClr val="FF0000"/>
              </a:solidFill>
            </a:endParaRPr>
          </a:p>
        </p:txBody>
      </p:sp>
    </p:spTree>
    <p:extLst>
      <p:ext uri="{BB962C8B-B14F-4D97-AF65-F5344CB8AC3E}">
        <p14:creationId xmlns:p14="http://schemas.microsoft.com/office/powerpoint/2010/main" val="41162785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0B4F20-DE86-468F-88A1-9A007F0ACC0C}"/>
              </a:ext>
            </a:extLst>
          </p:cNvPr>
          <p:cNvSpPr>
            <a:spLocks noGrp="1"/>
          </p:cNvSpPr>
          <p:nvPr>
            <p:ph type="title"/>
          </p:nvPr>
        </p:nvSpPr>
        <p:spPr>
          <a:xfrm>
            <a:off x="218270" y="60197"/>
            <a:ext cx="10515600" cy="725283"/>
          </a:xfrm>
        </p:spPr>
        <p:txBody>
          <a:bodyPr/>
          <a:lstStyle/>
          <a:p>
            <a:r>
              <a:rPr lang="en-US" altLang="zh-CN" dirty="0"/>
              <a:t>PC2 NS_24 20MHz-1995MHz</a:t>
            </a:r>
            <a:endParaRPr lang="zh-CN" altLang="en-US" dirty="0"/>
          </a:p>
        </p:txBody>
      </p:sp>
      <p:pic>
        <p:nvPicPr>
          <p:cNvPr id="65" name="图片 64">
            <a:extLst>
              <a:ext uri="{FF2B5EF4-FFF2-40B4-BE49-F238E27FC236}">
                <a16:creationId xmlns:a16="http://schemas.microsoft.com/office/drawing/2014/main" id="{70FEAB7D-7603-4953-B3F0-642E0B5B1F5B}"/>
              </a:ext>
            </a:extLst>
          </p:cNvPr>
          <p:cNvPicPr/>
          <p:nvPr/>
        </p:nvPicPr>
        <p:blipFill rotWithShape="1">
          <a:blip r:embed="rId2"/>
          <a:srcRect t="73973"/>
          <a:stretch/>
        </p:blipFill>
        <p:spPr>
          <a:xfrm>
            <a:off x="6584657" y="3960445"/>
            <a:ext cx="5058410" cy="337322"/>
          </a:xfrm>
          <a:prstGeom prst="rect">
            <a:avLst/>
          </a:prstGeom>
        </p:spPr>
      </p:pic>
      <p:grpSp>
        <p:nvGrpSpPr>
          <p:cNvPr id="68" name="组合 67">
            <a:extLst>
              <a:ext uri="{FF2B5EF4-FFF2-40B4-BE49-F238E27FC236}">
                <a16:creationId xmlns:a16="http://schemas.microsoft.com/office/drawing/2014/main" id="{323A4771-DF06-4895-9129-A63DE49A7210}"/>
              </a:ext>
            </a:extLst>
          </p:cNvPr>
          <p:cNvGrpSpPr/>
          <p:nvPr/>
        </p:nvGrpSpPr>
        <p:grpSpPr>
          <a:xfrm>
            <a:off x="8107537" y="525524"/>
            <a:ext cx="3427273" cy="2883305"/>
            <a:chOff x="61875" y="1425106"/>
            <a:chExt cx="3427273" cy="2883305"/>
          </a:xfrm>
        </p:grpSpPr>
        <p:sp>
          <p:nvSpPr>
            <p:cNvPr id="69" name="任意多边形: 形状 68">
              <a:extLst>
                <a:ext uri="{FF2B5EF4-FFF2-40B4-BE49-F238E27FC236}">
                  <a16:creationId xmlns:a16="http://schemas.microsoft.com/office/drawing/2014/main" id="{21FDB272-7ACF-48C0-A6E7-DB5C3454FBFE}"/>
                </a:ext>
              </a:extLst>
            </p:cNvPr>
            <p:cNvSpPr/>
            <p:nvPr/>
          </p:nvSpPr>
          <p:spPr>
            <a:xfrm>
              <a:off x="423066" y="1585659"/>
              <a:ext cx="2815166" cy="2451100"/>
            </a:xfrm>
            <a:custGeom>
              <a:avLst/>
              <a:gdLst>
                <a:gd name="connsiteX0" fmla="*/ 0 w 2815166"/>
                <a:gd name="connsiteY0" fmla="*/ 0 h 2451100"/>
                <a:gd name="connsiteX1" fmla="*/ 12700 w 2815166"/>
                <a:gd name="connsiteY1" fmla="*/ 863600 h 2451100"/>
                <a:gd name="connsiteX2" fmla="*/ 1816100 w 2815166"/>
                <a:gd name="connsiteY2" fmla="*/ 2451100 h 2451100"/>
                <a:gd name="connsiteX3" fmla="*/ 2815166 w 2815166"/>
                <a:gd name="connsiteY3" fmla="*/ 2442634 h 2451100"/>
                <a:gd name="connsiteX4" fmla="*/ 0 w 2815166"/>
                <a:gd name="connsiteY4" fmla="*/ 0 h 245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5166" h="2451100">
                  <a:moveTo>
                    <a:pt x="0" y="0"/>
                  </a:moveTo>
                  <a:lnTo>
                    <a:pt x="12700" y="863600"/>
                  </a:lnTo>
                  <a:lnTo>
                    <a:pt x="1816100" y="2451100"/>
                  </a:lnTo>
                  <a:lnTo>
                    <a:pt x="2815166" y="2442634"/>
                  </a:lnTo>
                  <a:lnTo>
                    <a:pt x="0" y="0"/>
                  </a:lnTo>
                  <a:close/>
                </a:path>
              </a:pathLst>
            </a:cu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直角三角形 69">
              <a:extLst>
                <a:ext uri="{FF2B5EF4-FFF2-40B4-BE49-F238E27FC236}">
                  <a16:creationId xmlns:a16="http://schemas.microsoft.com/office/drawing/2014/main" id="{ABA4008E-20F6-44F4-9A6D-05B4B3C4E27D}"/>
                </a:ext>
              </a:extLst>
            </p:cNvPr>
            <p:cNvSpPr/>
            <p:nvPr/>
          </p:nvSpPr>
          <p:spPr>
            <a:xfrm>
              <a:off x="436410" y="3244910"/>
              <a:ext cx="920211" cy="790546"/>
            </a:xfrm>
            <a:prstGeom prst="r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a:extLst>
                <a:ext uri="{FF2B5EF4-FFF2-40B4-BE49-F238E27FC236}">
                  <a16:creationId xmlns:a16="http://schemas.microsoft.com/office/drawing/2014/main" id="{9CE11A38-288A-4276-A593-6EE9994B609C}"/>
                </a:ext>
              </a:extLst>
            </p:cNvPr>
            <p:cNvSpPr/>
            <p:nvPr/>
          </p:nvSpPr>
          <p:spPr>
            <a:xfrm>
              <a:off x="426616" y="1595889"/>
              <a:ext cx="2797304" cy="2443800"/>
            </a:xfrm>
            <a:prstGeom prst="r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a:extLst>
                <a:ext uri="{FF2B5EF4-FFF2-40B4-BE49-F238E27FC236}">
                  <a16:creationId xmlns:a16="http://schemas.microsoft.com/office/drawing/2014/main" id="{76CB1EBB-394D-43DC-B9A6-D677BC563010}"/>
                </a:ext>
              </a:extLst>
            </p:cNvPr>
            <p:cNvSpPr txBox="1"/>
            <p:nvPr/>
          </p:nvSpPr>
          <p:spPr>
            <a:xfrm>
              <a:off x="61875" y="1425106"/>
              <a:ext cx="429926" cy="276999"/>
            </a:xfrm>
            <a:prstGeom prst="rect">
              <a:avLst/>
            </a:prstGeom>
            <a:noFill/>
          </p:spPr>
          <p:txBody>
            <a:bodyPr wrap="none" rtlCol="0">
              <a:spAutoFit/>
            </a:bodyPr>
            <a:lstStyle/>
            <a:p>
              <a:r>
                <a:rPr lang="en-US" altLang="zh-CN" sz="1200" dirty="0"/>
                <a:t>105</a:t>
              </a:r>
              <a:endParaRPr lang="zh-CN" altLang="en-US" sz="1200" dirty="0"/>
            </a:p>
          </p:txBody>
        </p:sp>
        <p:sp>
          <p:nvSpPr>
            <p:cNvPr id="73" name="文本框 72">
              <a:extLst>
                <a:ext uri="{FF2B5EF4-FFF2-40B4-BE49-F238E27FC236}">
                  <a16:creationId xmlns:a16="http://schemas.microsoft.com/office/drawing/2014/main" id="{3573C6E0-EE04-4AA5-970F-FBF380166715}"/>
                </a:ext>
              </a:extLst>
            </p:cNvPr>
            <p:cNvSpPr txBox="1"/>
            <p:nvPr/>
          </p:nvSpPr>
          <p:spPr>
            <a:xfrm>
              <a:off x="887025" y="4020861"/>
              <a:ext cx="348172" cy="276999"/>
            </a:xfrm>
            <a:prstGeom prst="rect">
              <a:avLst/>
            </a:prstGeom>
            <a:noFill/>
          </p:spPr>
          <p:txBody>
            <a:bodyPr wrap="none" rtlCol="0">
              <a:spAutoFit/>
            </a:bodyPr>
            <a:lstStyle/>
            <a:p>
              <a:r>
                <a:rPr lang="en-US" altLang="zh-CN" sz="1200" dirty="0"/>
                <a:t>23</a:t>
              </a:r>
              <a:endParaRPr lang="zh-CN" altLang="en-US" sz="1200" dirty="0"/>
            </a:p>
          </p:txBody>
        </p:sp>
        <p:sp>
          <p:nvSpPr>
            <p:cNvPr id="74" name="文本框 73">
              <a:extLst>
                <a:ext uri="{FF2B5EF4-FFF2-40B4-BE49-F238E27FC236}">
                  <a16:creationId xmlns:a16="http://schemas.microsoft.com/office/drawing/2014/main" id="{DBE9DB81-DDB0-4C6C-B52B-386915F4D337}"/>
                </a:ext>
              </a:extLst>
            </p:cNvPr>
            <p:cNvSpPr txBox="1"/>
            <p:nvPr/>
          </p:nvSpPr>
          <p:spPr>
            <a:xfrm>
              <a:off x="2081435" y="4028237"/>
              <a:ext cx="348172" cy="276999"/>
            </a:xfrm>
            <a:prstGeom prst="rect">
              <a:avLst/>
            </a:prstGeom>
            <a:noFill/>
          </p:spPr>
          <p:txBody>
            <a:bodyPr wrap="none" rtlCol="0">
              <a:spAutoFit/>
            </a:bodyPr>
            <a:lstStyle/>
            <a:p>
              <a:r>
                <a:rPr lang="en-US" altLang="zh-CN" sz="1200" dirty="0"/>
                <a:t>64</a:t>
              </a:r>
              <a:endParaRPr lang="zh-CN" altLang="en-US" sz="1200" dirty="0"/>
            </a:p>
          </p:txBody>
        </p:sp>
        <p:sp>
          <p:nvSpPr>
            <p:cNvPr id="75" name="文本框 74">
              <a:extLst>
                <a:ext uri="{FF2B5EF4-FFF2-40B4-BE49-F238E27FC236}">
                  <a16:creationId xmlns:a16="http://schemas.microsoft.com/office/drawing/2014/main" id="{B943EDB1-3143-41BF-973C-4DD6454BFACD}"/>
                </a:ext>
              </a:extLst>
            </p:cNvPr>
            <p:cNvSpPr txBox="1"/>
            <p:nvPr/>
          </p:nvSpPr>
          <p:spPr>
            <a:xfrm>
              <a:off x="1203332" y="4028236"/>
              <a:ext cx="386812" cy="276999"/>
            </a:xfrm>
            <a:prstGeom prst="rect">
              <a:avLst/>
            </a:prstGeom>
            <a:noFill/>
          </p:spPr>
          <p:txBody>
            <a:bodyPr wrap="square" rtlCol="0">
              <a:spAutoFit/>
            </a:bodyPr>
            <a:lstStyle/>
            <a:p>
              <a:r>
                <a:rPr lang="en-US" altLang="zh-CN" sz="1200" dirty="0"/>
                <a:t>31</a:t>
              </a:r>
              <a:endParaRPr lang="zh-CN" altLang="en-US" sz="1200" dirty="0"/>
            </a:p>
          </p:txBody>
        </p:sp>
        <p:sp>
          <p:nvSpPr>
            <p:cNvPr id="76" name="文本框 75">
              <a:extLst>
                <a:ext uri="{FF2B5EF4-FFF2-40B4-BE49-F238E27FC236}">
                  <a16:creationId xmlns:a16="http://schemas.microsoft.com/office/drawing/2014/main" id="{45745EFF-DE92-475F-8A91-58908AD53574}"/>
                </a:ext>
              </a:extLst>
            </p:cNvPr>
            <p:cNvSpPr txBox="1"/>
            <p:nvPr/>
          </p:nvSpPr>
          <p:spPr>
            <a:xfrm>
              <a:off x="122206" y="2255806"/>
              <a:ext cx="348172" cy="276999"/>
            </a:xfrm>
            <a:prstGeom prst="rect">
              <a:avLst/>
            </a:prstGeom>
            <a:noFill/>
          </p:spPr>
          <p:txBody>
            <a:bodyPr wrap="none" rtlCol="0">
              <a:spAutoFit/>
            </a:bodyPr>
            <a:lstStyle/>
            <a:p>
              <a:r>
                <a:rPr lang="en-US" altLang="zh-CN" sz="1200" dirty="0"/>
                <a:t>64</a:t>
              </a:r>
              <a:endParaRPr lang="zh-CN" altLang="en-US" sz="1200" dirty="0"/>
            </a:p>
          </p:txBody>
        </p:sp>
        <p:sp>
          <p:nvSpPr>
            <p:cNvPr id="77" name="文本框 76">
              <a:extLst>
                <a:ext uri="{FF2B5EF4-FFF2-40B4-BE49-F238E27FC236}">
                  <a16:creationId xmlns:a16="http://schemas.microsoft.com/office/drawing/2014/main" id="{81ED0D77-9135-4A52-8E94-EBE2BD96FE47}"/>
                </a:ext>
              </a:extLst>
            </p:cNvPr>
            <p:cNvSpPr txBox="1"/>
            <p:nvPr/>
          </p:nvSpPr>
          <p:spPr>
            <a:xfrm>
              <a:off x="1304934" y="2713793"/>
              <a:ext cx="453970" cy="369332"/>
            </a:xfrm>
            <a:prstGeom prst="rect">
              <a:avLst/>
            </a:prstGeom>
            <a:noFill/>
          </p:spPr>
          <p:txBody>
            <a:bodyPr wrap="none" rtlCol="0">
              <a:spAutoFit/>
            </a:bodyPr>
            <a:lstStyle/>
            <a:p>
              <a:r>
                <a:rPr lang="en-US" altLang="zh-CN" dirty="0"/>
                <a:t>A5</a:t>
              </a:r>
            </a:p>
          </p:txBody>
        </p:sp>
        <p:sp>
          <p:nvSpPr>
            <p:cNvPr id="78" name="文本框 77">
              <a:extLst>
                <a:ext uri="{FF2B5EF4-FFF2-40B4-BE49-F238E27FC236}">
                  <a16:creationId xmlns:a16="http://schemas.microsoft.com/office/drawing/2014/main" id="{D4B303D3-E531-42EB-9E77-ED16B452C419}"/>
                </a:ext>
              </a:extLst>
            </p:cNvPr>
            <p:cNvSpPr txBox="1"/>
            <p:nvPr/>
          </p:nvSpPr>
          <p:spPr>
            <a:xfrm>
              <a:off x="516207" y="3586124"/>
              <a:ext cx="516674" cy="369332"/>
            </a:xfrm>
            <a:prstGeom prst="rect">
              <a:avLst/>
            </a:prstGeom>
            <a:noFill/>
          </p:spPr>
          <p:txBody>
            <a:bodyPr wrap="square" rtlCol="0">
              <a:spAutoFit/>
            </a:bodyPr>
            <a:lstStyle/>
            <a:p>
              <a:r>
                <a:rPr lang="en-US" altLang="zh-CN" dirty="0"/>
                <a:t>A5</a:t>
              </a:r>
            </a:p>
          </p:txBody>
        </p:sp>
        <p:sp>
          <p:nvSpPr>
            <p:cNvPr id="79" name="文本框 78">
              <a:extLst>
                <a:ext uri="{FF2B5EF4-FFF2-40B4-BE49-F238E27FC236}">
                  <a16:creationId xmlns:a16="http://schemas.microsoft.com/office/drawing/2014/main" id="{C84874C2-7947-4073-886D-DE3CAD041100}"/>
                </a:ext>
              </a:extLst>
            </p:cNvPr>
            <p:cNvSpPr txBox="1"/>
            <p:nvPr/>
          </p:nvSpPr>
          <p:spPr>
            <a:xfrm>
              <a:off x="117936" y="3069981"/>
              <a:ext cx="386812" cy="276999"/>
            </a:xfrm>
            <a:prstGeom prst="rect">
              <a:avLst/>
            </a:prstGeom>
            <a:noFill/>
          </p:spPr>
          <p:txBody>
            <a:bodyPr wrap="square" rtlCol="0">
              <a:spAutoFit/>
            </a:bodyPr>
            <a:lstStyle/>
            <a:p>
              <a:r>
                <a:rPr lang="en-US" altLang="zh-CN" sz="1200" dirty="0"/>
                <a:t>31</a:t>
              </a:r>
              <a:endParaRPr lang="zh-CN" altLang="en-US" sz="1200" dirty="0"/>
            </a:p>
          </p:txBody>
        </p:sp>
        <p:sp>
          <p:nvSpPr>
            <p:cNvPr id="80" name="文本框 79">
              <a:extLst>
                <a:ext uri="{FF2B5EF4-FFF2-40B4-BE49-F238E27FC236}">
                  <a16:creationId xmlns:a16="http://schemas.microsoft.com/office/drawing/2014/main" id="{A2512531-4B2C-4BCB-B7BD-F62EA34E53AF}"/>
                </a:ext>
              </a:extLst>
            </p:cNvPr>
            <p:cNvSpPr txBox="1"/>
            <p:nvPr/>
          </p:nvSpPr>
          <p:spPr>
            <a:xfrm>
              <a:off x="788260" y="3150005"/>
              <a:ext cx="516674" cy="369332"/>
            </a:xfrm>
            <a:prstGeom prst="rect">
              <a:avLst/>
            </a:prstGeom>
            <a:noFill/>
          </p:spPr>
          <p:txBody>
            <a:bodyPr wrap="square" rtlCol="0">
              <a:spAutoFit/>
            </a:bodyPr>
            <a:lstStyle/>
            <a:p>
              <a:r>
                <a:rPr lang="en-US" altLang="zh-CN" dirty="0"/>
                <a:t>A6</a:t>
              </a:r>
            </a:p>
          </p:txBody>
        </p:sp>
        <p:sp>
          <p:nvSpPr>
            <p:cNvPr id="81" name="文本框 80">
              <a:extLst>
                <a:ext uri="{FF2B5EF4-FFF2-40B4-BE49-F238E27FC236}">
                  <a16:creationId xmlns:a16="http://schemas.microsoft.com/office/drawing/2014/main" id="{F840BF29-E993-4199-9E50-69E4115CF52E}"/>
                </a:ext>
              </a:extLst>
            </p:cNvPr>
            <p:cNvSpPr txBox="1"/>
            <p:nvPr/>
          </p:nvSpPr>
          <p:spPr>
            <a:xfrm>
              <a:off x="218213" y="3620609"/>
              <a:ext cx="386812" cy="276999"/>
            </a:xfrm>
            <a:prstGeom prst="rect">
              <a:avLst/>
            </a:prstGeom>
            <a:noFill/>
          </p:spPr>
          <p:txBody>
            <a:bodyPr wrap="square" rtlCol="0">
              <a:spAutoFit/>
            </a:bodyPr>
            <a:lstStyle/>
            <a:p>
              <a:r>
                <a:rPr lang="en-US" altLang="zh-CN" sz="1200" dirty="0"/>
                <a:t>9</a:t>
              </a:r>
              <a:endParaRPr lang="zh-CN" altLang="en-US" sz="1200" dirty="0"/>
            </a:p>
          </p:txBody>
        </p:sp>
        <p:cxnSp>
          <p:nvCxnSpPr>
            <p:cNvPr id="82" name="直接连接符 81">
              <a:extLst>
                <a:ext uri="{FF2B5EF4-FFF2-40B4-BE49-F238E27FC236}">
                  <a16:creationId xmlns:a16="http://schemas.microsoft.com/office/drawing/2014/main" id="{153D4D2D-872E-4902-A591-39926A78483C}"/>
                </a:ext>
              </a:extLst>
            </p:cNvPr>
            <p:cNvCxnSpPr>
              <a:cxnSpLocks/>
            </p:cNvCxnSpPr>
            <p:nvPr/>
          </p:nvCxnSpPr>
          <p:spPr>
            <a:xfrm flipV="1">
              <a:off x="1033127" y="3770790"/>
              <a:ext cx="0" cy="29981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99" name="文本框 98">
              <a:extLst>
                <a:ext uri="{FF2B5EF4-FFF2-40B4-BE49-F238E27FC236}">
                  <a16:creationId xmlns:a16="http://schemas.microsoft.com/office/drawing/2014/main" id="{83F61669-9F8E-4D82-878A-91D4DDD66880}"/>
                </a:ext>
              </a:extLst>
            </p:cNvPr>
            <p:cNvSpPr txBox="1"/>
            <p:nvPr/>
          </p:nvSpPr>
          <p:spPr>
            <a:xfrm>
              <a:off x="1802425" y="4028236"/>
              <a:ext cx="348172" cy="276999"/>
            </a:xfrm>
            <a:prstGeom prst="rect">
              <a:avLst/>
            </a:prstGeom>
            <a:noFill/>
          </p:spPr>
          <p:txBody>
            <a:bodyPr wrap="none" rtlCol="0">
              <a:spAutoFit/>
            </a:bodyPr>
            <a:lstStyle/>
            <a:p>
              <a:r>
                <a:rPr lang="en-US" altLang="zh-CN" sz="1200" dirty="0"/>
                <a:t>56</a:t>
              </a:r>
              <a:endParaRPr lang="zh-CN" altLang="en-US" sz="1200" dirty="0"/>
            </a:p>
          </p:txBody>
        </p:sp>
        <p:sp>
          <p:nvSpPr>
            <p:cNvPr id="100" name="文本框 99">
              <a:extLst>
                <a:ext uri="{FF2B5EF4-FFF2-40B4-BE49-F238E27FC236}">
                  <a16:creationId xmlns:a16="http://schemas.microsoft.com/office/drawing/2014/main" id="{700BEAA5-4030-4A34-93DB-2BD1C3AFD41E}"/>
                </a:ext>
              </a:extLst>
            </p:cNvPr>
            <p:cNvSpPr txBox="1"/>
            <p:nvPr/>
          </p:nvSpPr>
          <p:spPr>
            <a:xfrm>
              <a:off x="3059222" y="4031412"/>
              <a:ext cx="429926" cy="276999"/>
            </a:xfrm>
            <a:prstGeom prst="rect">
              <a:avLst/>
            </a:prstGeom>
            <a:noFill/>
          </p:spPr>
          <p:txBody>
            <a:bodyPr wrap="square" rtlCol="0">
              <a:spAutoFit/>
            </a:bodyPr>
            <a:lstStyle/>
            <a:p>
              <a:r>
                <a:rPr lang="en-US" altLang="zh-CN" sz="1200" dirty="0"/>
                <a:t>105</a:t>
              </a:r>
              <a:endParaRPr lang="zh-CN" altLang="en-US" sz="1200" dirty="0"/>
            </a:p>
          </p:txBody>
        </p:sp>
        <p:cxnSp>
          <p:nvCxnSpPr>
            <p:cNvPr id="101" name="直接连接符 100">
              <a:extLst>
                <a:ext uri="{FF2B5EF4-FFF2-40B4-BE49-F238E27FC236}">
                  <a16:creationId xmlns:a16="http://schemas.microsoft.com/office/drawing/2014/main" id="{57DF1B83-20F5-4394-AB9A-5A0A6E08FE7B}"/>
                </a:ext>
              </a:extLst>
            </p:cNvPr>
            <p:cNvCxnSpPr>
              <a:cxnSpLocks/>
            </p:cNvCxnSpPr>
            <p:nvPr/>
          </p:nvCxnSpPr>
          <p:spPr>
            <a:xfrm flipV="1">
              <a:off x="1926117" y="3659360"/>
              <a:ext cx="0" cy="382694"/>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02" name="任意多边形: 形状 101">
              <a:extLst>
                <a:ext uri="{FF2B5EF4-FFF2-40B4-BE49-F238E27FC236}">
                  <a16:creationId xmlns:a16="http://schemas.microsoft.com/office/drawing/2014/main" id="{F95A11E3-20AB-4DDB-B55C-C39C2C1A3B44}"/>
                </a:ext>
              </a:extLst>
            </p:cNvPr>
            <p:cNvSpPr/>
            <p:nvPr/>
          </p:nvSpPr>
          <p:spPr>
            <a:xfrm>
              <a:off x="419100" y="2453640"/>
              <a:ext cx="1516380" cy="1333500"/>
            </a:xfrm>
            <a:custGeom>
              <a:avLst/>
              <a:gdLst>
                <a:gd name="connsiteX0" fmla="*/ 0 w 1516380"/>
                <a:gd name="connsiteY0" fmla="*/ 0 h 1333500"/>
                <a:gd name="connsiteX1" fmla="*/ 7620 w 1516380"/>
                <a:gd name="connsiteY1" fmla="*/ 792480 h 1333500"/>
                <a:gd name="connsiteX2" fmla="*/ 632460 w 1516380"/>
                <a:gd name="connsiteY2" fmla="*/ 1310640 h 1333500"/>
                <a:gd name="connsiteX3" fmla="*/ 1516380 w 1516380"/>
                <a:gd name="connsiteY3" fmla="*/ 1333500 h 1333500"/>
                <a:gd name="connsiteX4" fmla="*/ 0 w 1516380"/>
                <a:gd name="connsiteY4" fmla="*/ 0 h 133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380" h="1333500">
                  <a:moveTo>
                    <a:pt x="0" y="0"/>
                  </a:moveTo>
                  <a:lnTo>
                    <a:pt x="7620" y="792480"/>
                  </a:lnTo>
                  <a:lnTo>
                    <a:pt x="632460" y="1310640"/>
                  </a:lnTo>
                  <a:lnTo>
                    <a:pt x="1516380" y="1333500"/>
                  </a:lnTo>
                  <a:lnTo>
                    <a:pt x="0" y="0"/>
                  </a:lnTo>
                  <a:close/>
                </a:path>
              </a:pathLst>
            </a:custGeom>
            <a:solidFill>
              <a:srgbClr val="FFF2CC"/>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3" name="文本框 102">
              <a:extLst>
                <a:ext uri="{FF2B5EF4-FFF2-40B4-BE49-F238E27FC236}">
                  <a16:creationId xmlns:a16="http://schemas.microsoft.com/office/drawing/2014/main" id="{CAE68C9A-BB7F-4C23-8DF0-DA557AFE5EF7}"/>
                </a:ext>
              </a:extLst>
            </p:cNvPr>
            <p:cNvSpPr txBox="1"/>
            <p:nvPr/>
          </p:nvSpPr>
          <p:spPr>
            <a:xfrm>
              <a:off x="750578" y="3125056"/>
              <a:ext cx="516674" cy="369332"/>
            </a:xfrm>
            <a:prstGeom prst="rect">
              <a:avLst/>
            </a:prstGeom>
            <a:noFill/>
          </p:spPr>
          <p:txBody>
            <a:bodyPr wrap="square" rtlCol="0">
              <a:spAutoFit/>
            </a:bodyPr>
            <a:lstStyle/>
            <a:p>
              <a:r>
                <a:rPr lang="en-US" altLang="zh-CN" dirty="0"/>
                <a:t>A6</a:t>
              </a:r>
            </a:p>
          </p:txBody>
        </p:sp>
      </p:grpSp>
      <p:sp>
        <p:nvSpPr>
          <p:cNvPr id="83" name="文本框 82">
            <a:extLst>
              <a:ext uri="{FF2B5EF4-FFF2-40B4-BE49-F238E27FC236}">
                <a16:creationId xmlns:a16="http://schemas.microsoft.com/office/drawing/2014/main" id="{4A6095B4-C2B6-48F5-9686-0C8E1F0AD0A7}"/>
              </a:ext>
            </a:extLst>
          </p:cNvPr>
          <p:cNvSpPr txBox="1"/>
          <p:nvPr/>
        </p:nvSpPr>
        <p:spPr>
          <a:xfrm>
            <a:off x="8533224" y="3504879"/>
            <a:ext cx="3337773" cy="369332"/>
          </a:xfrm>
          <a:prstGeom prst="rect">
            <a:avLst/>
          </a:prstGeom>
          <a:noFill/>
        </p:spPr>
        <p:txBody>
          <a:bodyPr wrap="none" rtlCol="0">
            <a:spAutoFit/>
          </a:bodyPr>
          <a:lstStyle/>
          <a:p>
            <a:r>
              <a:rPr lang="en-US" altLang="zh-CN" dirty="0"/>
              <a:t>Regions divided in Spec for PC3</a:t>
            </a:r>
            <a:endParaRPr lang="zh-CN" altLang="en-US" dirty="0"/>
          </a:p>
        </p:txBody>
      </p:sp>
      <p:graphicFrame>
        <p:nvGraphicFramePr>
          <p:cNvPr id="84" name="表格 83">
            <a:extLst>
              <a:ext uri="{FF2B5EF4-FFF2-40B4-BE49-F238E27FC236}">
                <a16:creationId xmlns:a16="http://schemas.microsoft.com/office/drawing/2014/main" id="{F8679645-F62B-41FA-B137-B21FEA65A67C}"/>
              </a:ext>
            </a:extLst>
          </p:cNvPr>
          <p:cNvGraphicFramePr>
            <a:graphicFrameLocks noGrp="1"/>
          </p:cNvGraphicFramePr>
          <p:nvPr>
            <p:extLst>
              <p:ext uri="{D42A27DB-BD31-4B8C-83A1-F6EECF244321}">
                <p14:modId xmlns:p14="http://schemas.microsoft.com/office/powerpoint/2010/main" val="3292637267"/>
              </p:ext>
            </p:extLst>
          </p:nvPr>
        </p:nvGraphicFramePr>
        <p:xfrm>
          <a:off x="6378083" y="4514288"/>
          <a:ext cx="5516253" cy="1803795"/>
        </p:xfrm>
        <a:graphic>
          <a:graphicData uri="http://schemas.openxmlformats.org/drawingml/2006/table">
            <a:tbl>
              <a:tblPr firstRow="1" bandRow="1">
                <a:tableStyleId>{5C22544A-7EE6-4342-B048-85BDC9FD1C3A}</a:tableStyleId>
              </a:tblPr>
              <a:tblGrid>
                <a:gridCol w="568452">
                  <a:extLst>
                    <a:ext uri="{9D8B030D-6E8A-4147-A177-3AD203B41FA5}">
                      <a16:colId xmlns:a16="http://schemas.microsoft.com/office/drawing/2014/main" val="2499830342"/>
                    </a:ext>
                  </a:extLst>
                </a:gridCol>
                <a:gridCol w="633966">
                  <a:extLst>
                    <a:ext uri="{9D8B030D-6E8A-4147-A177-3AD203B41FA5}">
                      <a16:colId xmlns:a16="http://schemas.microsoft.com/office/drawing/2014/main" val="2678701518"/>
                    </a:ext>
                  </a:extLst>
                </a:gridCol>
                <a:gridCol w="357801">
                  <a:extLst>
                    <a:ext uri="{9D8B030D-6E8A-4147-A177-3AD203B41FA5}">
                      <a16:colId xmlns:a16="http://schemas.microsoft.com/office/drawing/2014/main" val="2822274664"/>
                    </a:ext>
                  </a:extLst>
                </a:gridCol>
                <a:gridCol w="292379">
                  <a:extLst>
                    <a:ext uri="{9D8B030D-6E8A-4147-A177-3AD203B41FA5}">
                      <a16:colId xmlns:a16="http://schemas.microsoft.com/office/drawing/2014/main" val="460828064"/>
                    </a:ext>
                  </a:extLst>
                </a:gridCol>
                <a:gridCol w="291850">
                  <a:extLst>
                    <a:ext uri="{9D8B030D-6E8A-4147-A177-3AD203B41FA5}">
                      <a16:colId xmlns:a16="http://schemas.microsoft.com/office/drawing/2014/main" val="709989665"/>
                    </a:ext>
                  </a:extLst>
                </a:gridCol>
                <a:gridCol w="292379">
                  <a:extLst>
                    <a:ext uri="{9D8B030D-6E8A-4147-A177-3AD203B41FA5}">
                      <a16:colId xmlns:a16="http://schemas.microsoft.com/office/drawing/2014/main" val="126549461"/>
                    </a:ext>
                  </a:extLst>
                </a:gridCol>
                <a:gridCol w="273446">
                  <a:extLst>
                    <a:ext uri="{9D8B030D-6E8A-4147-A177-3AD203B41FA5}">
                      <a16:colId xmlns:a16="http://schemas.microsoft.com/office/drawing/2014/main" val="2890647020"/>
                    </a:ext>
                  </a:extLst>
                </a:gridCol>
                <a:gridCol w="310783">
                  <a:extLst>
                    <a:ext uri="{9D8B030D-6E8A-4147-A177-3AD203B41FA5}">
                      <a16:colId xmlns:a16="http://schemas.microsoft.com/office/drawing/2014/main" val="3002258904"/>
                    </a:ext>
                  </a:extLst>
                </a:gridCol>
                <a:gridCol w="326558">
                  <a:extLst>
                    <a:ext uri="{9D8B030D-6E8A-4147-A177-3AD203B41FA5}">
                      <a16:colId xmlns:a16="http://schemas.microsoft.com/office/drawing/2014/main" val="3112857939"/>
                    </a:ext>
                  </a:extLst>
                </a:gridCol>
                <a:gridCol w="282911">
                  <a:extLst>
                    <a:ext uri="{9D8B030D-6E8A-4147-A177-3AD203B41FA5}">
                      <a16:colId xmlns:a16="http://schemas.microsoft.com/office/drawing/2014/main" val="3866266192"/>
                    </a:ext>
                  </a:extLst>
                </a:gridCol>
                <a:gridCol w="312886">
                  <a:extLst>
                    <a:ext uri="{9D8B030D-6E8A-4147-A177-3AD203B41FA5}">
                      <a16:colId xmlns:a16="http://schemas.microsoft.com/office/drawing/2014/main" val="452259567"/>
                    </a:ext>
                  </a:extLst>
                </a:gridCol>
                <a:gridCol w="297636">
                  <a:extLst>
                    <a:ext uri="{9D8B030D-6E8A-4147-A177-3AD203B41FA5}">
                      <a16:colId xmlns:a16="http://schemas.microsoft.com/office/drawing/2014/main" val="1975035890"/>
                    </a:ext>
                  </a:extLst>
                </a:gridCol>
                <a:gridCol w="205610">
                  <a:extLst>
                    <a:ext uri="{9D8B030D-6E8A-4147-A177-3AD203B41FA5}">
                      <a16:colId xmlns:a16="http://schemas.microsoft.com/office/drawing/2014/main" val="4200239264"/>
                    </a:ext>
                  </a:extLst>
                </a:gridCol>
                <a:gridCol w="284489">
                  <a:extLst>
                    <a:ext uri="{9D8B030D-6E8A-4147-A177-3AD203B41FA5}">
                      <a16:colId xmlns:a16="http://schemas.microsoft.com/office/drawing/2014/main" val="1316214422"/>
                    </a:ext>
                  </a:extLst>
                </a:gridCol>
                <a:gridCol w="258196">
                  <a:extLst>
                    <a:ext uri="{9D8B030D-6E8A-4147-A177-3AD203B41FA5}">
                      <a16:colId xmlns:a16="http://schemas.microsoft.com/office/drawing/2014/main" val="1540329635"/>
                    </a:ext>
                  </a:extLst>
                </a:gridCol>
                <a:gridCol w="259775">
                  <a:extLst>
                    <a:ext uri="{9D8B030D-6E8A-4147-A177-3AD203B41FA5}">
                      <a16:colId xmlns:a16="http://schemas.microsoft.com/office/drawing/2014/main" val="507648367"/>
                    </a:ext>
                  </a:extLst>
                </a:gridCol>
                <a:gridCol w="267136">
                  <a:extLst>
                    <a:ext uri="{9D8B030D-6E8A-4147-A177-3AD203B41FA5}">
                      <a16:colId xmlns:a16="http://schemas.microsoft.com/office/drawing/2014/main" val="1770121584"/>
                    </a:ext>
                  </a:extLst>
                </a:gridCol>
              </a:tblGrid>
              <a:tr h="406756">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Modulation/ Waveform</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gridSpan="2">
                  <a:txBody>
                    <a:bodyPr/>
                    <a:lstStyle/>
                    <a:p>
                      <a:pPr algn="ctr" hangingPunct="0"/>
                      <a:r>
                        <a:rPr lang="en-GB" sz="900" kern="100">
                          <a:effectLst/>
                        </a:rPr>
                        <a:t>A1</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zh-CN" altLang="en-US"/>
                    </a:p>
                  </a:txBody>
                  <a:tcPr/>
                </a:tc>
                <a:tc gridSpan="2">
                  <a:txBody>
                    <a:bodyPr/>
                    <a:lstStyle/>
                    <a:p>
                      <a:pPr algn="ctr" hangingPunct="0"/>
                      <a:r>
                        <a:rPr lang="en-GB" sz="900" kern="100" dirty="0">
                          <a:effectLst/>
                        </a:rPr>
                        <a:t>A2</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dirty="0">
                          <a:effectLst/>
                        </a:rPr>
                        <a:t>A3</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A4</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dirty="0">
                          <a:effectLst/>
                        </a:rPr>
                        <a:t>A5</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dirty="0">
                          <a:effectLst/>
                        </a:rPr>
                        <a:t>A6</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A7</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419718907"/>
                  </a:ext>
                </a:extLst>
              </a:tr>
              <a:tr h="278463">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 </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zh-CN" altLang="en-US"/>
                    </a:p>
                  </a:txBody>
                  <a:tcP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Outer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a:effectLst/>
                        </a:rPr>
                        <a:t>Outer/Inner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dirty="0">
                          <a:effectLst/>
                        </a:rPr>
                        <a:t>Outer/Inner</a:t>
                      </a:r>
                      <a:endParaRPr lang="zh-CN" sz="9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Outer</a:t>
                      </a:r>
                      <a:endParaRPr lang="zh-CN" sz="900" b="1"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2619480107"/>
                  </a:ext>
                </a:extLst>
              </a:tr>
              <a:tr h="278463">
                <a:tc>
                  <a:txBody>
                    <a:bodyPr/>
                    <a:lstStyle/>
                    <a:p>
                      <a:pPr algn="ctr" hangingPunct="0"/>
                      <a:r>
                        <a:rPr lang="en-GB" sz="900" kern="100">
                          <a:effectLst/>
                        </a:rPr>
                        <a:t>PC3 in Spec</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2">
                  <a:txBody>
                    <a:bodyPr/>
                    <a:lstStyle/>
                    <a:p>
                      <a:pPr algn="ctr" hangingPunct="0"/>
                      <a:r>
                        <a:rPr lang="en-GB" sz="900" kern="100">
                          <a:effectLst/>
                        </a:rPr>
                        <a:t>≤ 13</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 6.5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gridSpan="2">
                  <a:txBody>
                    <a:bodyPr/>
                    <a:lstStyle/>
                    <a:p>
                      <a:pPr algn="ctr" hangingPunct="0"/>
                      <a:r>
                        <a:rPr lang="en-GB" sz="900" kern="100">
                          <a:effectLst/>
                        </a:rPr>
                        <a:t>≤ 4</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a:txBody>
                    <a:bodyPr/>
                    <a:lstStyle/>
                    <a:p>
                      <a:pPr algn="ctr" hangingPunct="0"/>
                      <a:r>
                        <a:rPr lang="en-GB" sz="900" kern="100">
                          <a:effectLst/>
                        </a:rPr>
                        <a:t>≤ 8.5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gridSpan="3">
                  <a:txBody>
                    <a:bodyPr/>
                    <a:lstStyle/>
                    <a:p>
                      <a:pPr algn="ctr" hangingPunct="0"/>
                      <a:r>
                        <a:rPr lang="en-GB" sz="900" kern="100">
                          <a:effectLst/>
                        </a:rPr>
                        <a:t>≤ 19</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gridSpan="4">
                  <a:txBody>
                    <a:bodyPr/>
                    <a:lstStyle/>
                    <a:p>
                      <a:pPr algn="ctr" hangingPunct="0"/>
                      <a:r>
                        <a:rPr lang="en-GB" sz="900" kern="100" dirty="0">
                          <a:effectLst/>
                        </a:rPr>
                        <a:t>≤ 12</a:t>
                      </a:r>
                      <a:endParaRPr lang="zh-CN" sz="9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hangingPunct="0"/>
                      <a:r>
                        <a:rPr lang="en-GB" sz="900" kern="100">
                          <a:effectLst/>
                        </a:rPr>
                        <a:t>≤ 5.5</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618878128"/>
                  </a:ext>
                </a:extLst>
              </a:tr>
              <a:tr h="278463">
                <a:tc>
                  <a:txBody>
                    <a:bodyPr/>
                    <a:lstStyle/>
                    <a:p>
                      <a:pPr algn="ctr" hangingPunct="0"/>
                      <a:r>
                        <a:rPr lang="en-GB" sz="900" kern="100">
                          <a:effectLst/>
                        </a:rPr>
                        <a:t> </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CBW(MHz)</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20M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10M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effectLst/>
                        </a:rPr>
                        <a:t>15M</a:t>
                      </a:r>
                      <a:endParaRPr lang="zh-CN" sz="9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20M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5M</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401461846"/>
                  </a:ext>
                </a:extLst>
              </a:tr>
              <a:tr h="278463">
                <a:tc>
                  <a:txBody>
                    <a:bodyPr/>
                    <a:lstStyle/>
                    <a:p>
                      <a:pPr algn="ctr" hangingPunct="0"/>
                      <a:r>
                        <a:rPr lang="en-GB" sz="900" kern="100">
                          <a:effectLst/>
                        </a:rPr>
                        <a:t>PC3 from OPPO</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10.5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9.5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6</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3</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4 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3.5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16.5 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18</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18</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6</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9/5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12</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11</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0 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277793431"/>
                  </a:ext>
                </a:extLst>
              </a:tr>
              <a:tr h="278463">
                <a:tc>
                  <a:txBody>
                    <a:bodyPr/>
                    <a:lstStyle/>
                    <a:p>
                      <a:pPr algn="ctr" hangingPunct="0"/>
                      <a:r>
                        <a:rPr lang="en-GB" sz="900" kern="100">
                          <a:effectLst/>
                        </a:rPr>
                        <a:t>PC2 from OPPO</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a:effectLst/>
                        </a:rPr>
                        <a:t>CP-OFDM QPSK</a:t>
                      </a:r>
                      <a:endParaRPr lang="zh-CN" sz="90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11</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11 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7</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7</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5</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6 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4.5 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20.5 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19 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 21</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7 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10/7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16 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15 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hangingPunct="0"/>
                      <a:r>
                        <a:rPr lang="en-GB" sz="900" kern="100" dirty="0">
                          <a:solidFill>
                            <a:srgbClr val="FF0000"/>
                          </a:solidFill>
                          <a:effectLst/>
                        </a:rPr>
                        <a:t>3.5 </a:t>
                      </a:r>
                      <a:endParaRPr lang="zh-CN" sz="900"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tc>
                <a:extLst>
                  <a:ext uri="{0D108BD9-81ED-4DB2-BD59-A6C34878D82A}">
                    <a16:rowId xmlns:a16="http://schemas.microsoft.com/office/drawing/2014/main" val="1257410137"/>
                  </a:ext>
                </a:extLst>
              </a:tr>
            </a:tbl>
          </a:graphicData>
        </a:graphic>
      </p:graphicFrame>
      <p:grpSp>
        <p:nvGrpSpPr>
          <p:cNvPr id="5" name="组合 4">
            <a:extLst>
              <a:ext uri="{FF2B5EF4-FFF2-40B4-BE49-F238E27FC236}">
                <a16:creationId xmlns:a16="http://schemas.microsoft.com/office/drawing/2014/main" id="{D6BF253D-44A7-4A1D-B454-DD1F4CDD0B58}"/>
              </a:ext>
            </a:extLst>
          </p:cNvPr>
          <p:cNvGrpSpPr/>
          <p:nvPr/>
        </p:nvGrpSpPr>
        <p:grpSpPr>
          <a:xfrm>
            <a:off x="443561" y="1140862"/>
            <a:ext cx="2838450" cy="2559050"/>
            <a:chOff x="443561" y="1140862"/>
            <a:chExt cx="2838450" cy="2559050"/>
          </a:xfrm>
        </p:grpSpPr>
        <p:grpSp>
          <p:nvGrpSpPr>
            <p:cNvPr id="3" name="组合 2">
              <a:extLst>
                <a:ext uri="{FF2B5EF4-FFF2-40B4-BE49-F238E27FC236}">
                  <a16:creationId xmlns:a16="http://schemas.microsoft.com/office/drawing/2014/main" id="{2BD3C943-CBFE-47E9-98F4-E2AF511E64AD}"/>
                </a:ext>
              </a:extLst>
            </p:cNvPr>
            <p:cNvGrpSpPr/>
            <p:nvPr/>
          </p:nvGrpSpPr>
          <p:grpSpPr>
            <a:xfrm>
              <a:off x="443561" y="1140862"/>
              <a:ext cx="2838450" cy="2559050"/>
              <a:chOff x="260681" y="1259734"/>
              <a:chExt cx="2838450" cy="2559050"/>
            </a:xfrm>
          </p:grpSpPr>
          <p:grpSp>
            <p:nvGrpSpPr>
              <p:cNvPr id="15" name="组合 14">
                <a:extLst>
                  <a:ext uri="{FF2B5EF4-FFF2-40B4-BE49-F238E27FC236}">
                    <a16:creationId xmlns:a16="http://schemas.microsoft.com/office/drawing/2014/main" id="{6258C800-69CB-43BE-BAB0-7EB4496875EB}"/>
                  </a:ext>
                </a:extLst>
              </p:cNvPr>
              <p:cNvGrpSpPr/>
              <p:nvPr/>
            </p:nvGrpSpPr>
            <p:grpSpPr>
              <a:xfrm>
                <a:off x="260681" y="1259734"/>
                <a:ext cx="2838450" cy="2559050"/>
                <a:chOff x="260681" y="1259734"/>
                <a:chExt cx="2838450" cy="2559050"/>
              </a:xfrm>
            </p:grpSpPr>
            <p:pic>
              <p:nvPicPr>
                <p:cNvPr id="58" name="图片 57">
                  <a:extLst>
                    <a:ext uri="{FF2B5EF4-FFF2-40B4-BE49-F238E27FC236}">
                      <a16:creationId xmlns:a16="http://schemas.microsoft.com/office/drawing/2014/main" id="{01931606-3385-4E5B-B21F-53938EAC02AE}"/>
                    </a:ext>
                  </a:extLst>
                </p:cNvPr>
                <p:cNvPicPr/>
                <p:nvPr/>
              </p:nvPicPr>
              <p:blipFill>
                <a:blip r:embed="rId3"/>
                <a:stretch>
                  <a:fillRect/>
                </a:stretch>
              </p:blipFill>
              <p:spPr>
                <a:xfrm>
                  <a:off x="260681" y="1259734"/>
                  <a:ext cx="2838450" cy="2559050"/>
                </a:xfrm>
                <a:prstGeom prst="rect">
                  <a:avLst/>
                </a:prstGeom>
              </p:spPr>
            </p:pic>
            <p:sp>
              <p:nvSpPr>
                <p:cNvPr id="8" name="任意多边形: 形状 7">
                  <a:extLst>
                    <a:ext uri="{FF2B5EF4-FFF2-40B4-BE49-F238E27FC236}">
                      <a16:creationId xmlns:a16="http://schemas.microsoft.com/office/drawing/2014/main" id="{7DB4CBCB-00E4-44F2-8D1F-C99C2A58F231}"/>
                    </a:ext>
                  </a:extLst>
                </p:cNvPr>
                <p:cNvSpPr/>
                <p:nvPr/>
              </p:nvSpPr>
              <p:spPr>
                <a:xfrm>
                  <a:off x="539234" y="1395723"/>
                  <a:ext cx="2194560" cy="2164080"/>
                </a:xfrm>
                <a:custGeom>
                  <a:avLst/>
                  <a:gdLst>
                    <a:gd name="connsiteX0" fmla="*/ 7620 w 2194560"/>
                    <a:gd name="connsiteY0" fmla="*/ 800100 h 2164080"/>
                    <a:gd name="connsiteX1" fmla="*/ 1424940 w 2194560"/>
                    <a:gd name="connsiteY1" fmla="*/ 2164080 h 2164080"/>
                    <a:gd name="connsiteX2" fmla="*/ 2194560 w 2194560"/>
                    <a:gd name="connsiteY2" fmla="*/ 2164080 h 2164080"/>
                    <a:gd name="connsiteX3" fmla="*/ 0 w 2194560"/>
                    <a:gd name="connsiteY3" fmla="*/ 0 h 2164080"/>
                    <a:gd name="connsiteX4" fmla="*/ 7620 w 2194560"/>
                    <a:gd name="connsiteY4" fmla="*/ 800100 h 2164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4560" h="2164080">
                      <a:moveTo>
                        <a:pt x="7620" y="800100"/>
                      </a:moveTo>
                      <a:lnTo>
                        <a:pt x="1424940" y="2164080"/>
                      </a:lnTo>
                      <a:lnTo>
                        <a:pt x="2194560" y="2164080"/>
                      </a:lnTo>
                      <a:lnTo>
                        <a:pt x="0" y="0"/>
                      </a:lnTo>
                      <a:lnTo>
                        <a:pt x="7620" y="80010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6B7A4578-00F6-4589-B253-CF1D27E7C37B}"/>
                    </a:ext>
                  </a:extLst>
                </p:cNvPr>
                <p:cNvSpPr/>
                <p:nvPr/>
              </p:nvSpPr>
              <p:spPr>
                <a:xfrm>
                  <a:off x="541890" y="2845659"/>
                  <a:ext cx="693420" cy="731520"/>
                </a:xfrm>
                <a:custGeom>
                  <a:avLst/>
                  <a:gdLst>
                    <a:gd name="connsiteX0" fmla="*/ 0 w 693420"/>
                    <a:gd name="connsiteY0" fmla="*/ 0 h 731520"/>
                    <a:gd name="connsiteX1" fmla="*/ 15240 w 693420"/>
                    <a:gd name="connsiteY1" fmla="*/ 723900 h 731520"/>
                    <a:gd name="connsiteX2" fmla="*/ 693420 w 693420"/>
                    <a:gd name="connsiteY2" fmla="*/ 731520 h 731520"/>
                    <a:gd name="connsiteX3" fmla="*/ 0 w 693420"/>
                    <a:gd name="connsiteY3" fmla="*/ 0 h 731520"/>
                  </a:gdLst>
                  <a:ahLst/>
                  <a:cxnLst>
                    <a:cxn ang="0">
                      <a:pos x="connsiteX0" y="connsiteY0"/>
                    </a:cxn>
                    <a:cxn ang="0">
                      <a:pos x="connsiteX1" y="connsiteY1"/>
                    </a:cxn>
                    <a:cxn ang="0">
                      <a:pos x="connsiteX2" y="connsiteY2"/>
                    </a:cxn>
                    <a:cxn ang="0">
                      <a:pos x="connsiteX3" y="connsiteY3"/>
                    </a:cxn>
                  </a:cxnLst>
                  <a:rect l="l" t="t" r="r" b="b"/>
                  <a:pathLst>
                    <a:path w="693420" h="731520">
                      <a:moveTo>
                        <a:pt x="0" y="0"/>
                      </a:moveTo>
                      <a:lnTo>
                        <a:pt x="15240" y="723900"/>
                      </a:lnTo>
                      <a:lnTo>
                        <a:pt x="693420" y="731520"/>
                      </a:lnTo>
                      <a:lnTo>
                        <a:pt x="0" y="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449ABE5F-0BDB-49EB-8FDF-8AA3F2709912}"/>
                    </a:ext>
                  </a:extLst>
                </p:cNvPr>
                <p:cNvSpPr/>
                <p:nvPr/>
              </p:nvSpPr>
              <p:spPr>
                <a:xfrm>
                  <a:off x="533400" y="2194560"/>
                  <a:ext cx="1226820" cy="1165860"/>
                </a:xfrm>
                <a:custGeom>
                  <a:avLst/>
                  <a:gdLst>
                    <a:gd name="connsiteX0" fmla="*/ 0 w 1226820"/>
                    <a:gd name="connsiteY0" fmla="*/ 0 h 1165860"/>
                    <a:gd name="connsiteX1" fmla="*/ 0 w 1226820"/>
                    <a:gd name="connsiteY1" fmla="*/ 624840 h 1165860"/>
                    <a:gd name="connsiteX2" fmla="*/ 495300 w 1226820"/>
                    <a:gd name="connsiteY2" fmla="*/ 1165860 h 1165860"/>
                    <a:gd name="connsiteX3" fmla="*/ 1226820 w 1226820"/>
                    <a:gd name="connsiteY3" fmla="*/ 1165860 h 1165860"/>
                    <a:gd name="connsiteX4" fmla="*/ 0 w 1226820"/>
                    <a:gd name="connsiteY4" fmla="*/ 0 h 1165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820" h="1165860">
                      <a:moveTo>
                        <a:pt x="0" y="0"/>
                      </a:moveTo>
                      <a:lnTo>
                        <a:pt x="0" y="624840"/>
                      </a:lnTo>
                      <a:lnTo>
                        <a:pt x="495300" y="1165860"/>
                      </a:lnTo>
                      <a:lnTo>
                        <a:pt x="1226820" y="1165860"/>
                      </a:lnTo>
                      <a:lnTo>
                        <a:pt x="0" y="0"/>
                      </a:lnTo>
                      <a:close/>
                    </a:path>
                  </a:pathLst>
                </a:custGeom>
                <a:noFill/>
                <a:ln w="28575">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a:extLst>
                  <a:ext uri="{FF2B5EF4-FFF2-40B4-BE49-F238E27FC236}">
                    <a16:creationId xmlns:a16="http://schemas.microsoft.com/office/drawing/2014/main" id="{D8AD93E2-BE70-4888-B423-0E7FADA1BBFB}"/>
                  </a:ext>
                </a:extLst>
              </p:cNvPr>
              <p:cNvSpPr txBox="1"/>
              <p:nvPr/>
            </p:nvSpPr>
            <p:spPr>
              <a:xfrm>
                <a:off x="1090301" y="2392830"/>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39" name="文本框 38">
                <a:extLst>
                  <a:ext uri="{FF2B5EF4-FFF2-40B4-BE49-F238E27FC236}">
                    <a16:creationId xmlns:a16="http://schemas.microsoft.com/office/drawing/2014/main" id="{BD4A5530-3E39-4721-99BC-5947966D8F28}"/>
                  </a:ext>
                </a:extLst>
              </p:cNvPr>
              <p:cNvSpPr txBox="1"/>
              <p:nvPr/>
            </p:nvSpPr>
            <p:spPr>
              <a:xfrm>
                <a:off x="529378" y="3174189"/>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40" name="文本框 39">
                <a:extLst>
                  <a:ext uri="{FF2B5EF4-FFF2-40B4-BE49-F238E27FC236}">
                    <a16:creationId xmlns:a16="http://schemas.microsoft.com/office/drawing/2014/main" id="{4B46FB2F-A589-4A4E-A16D-419B7316E5AD}"/>
                  </a:ext>
                </a:extLst>
              </p:cNvPr>
              <p:cNvSpPr txBox="1"/>
              <p:nvPr/>
            </p:nvSpPr>
            <p:spPr>
              <a:xfrm>
                <a:off x="781639" y="2797348"/>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grpSp>
        <p:sp>
          <p:nvSpPr>
            <p:cNvPr id="85" name="文本框 84">
              <a:extLst>
                <a:ext uri="{FF2B5EF4-FFF2-40B4-BE49-F238E27FC236}">
                  <a16:creationId xmlns:a16="http://schemas.microsoft.com/office/drawing/2014/main" id="{0B7BDF2A-B1CA-4F60-B2E6-4F27019A4016}"/>
                </a:ext>
              </a:extLst>
            </p:cNvPr>
            <p:cNvSpPr txBox="1"/>
            <p:nvPr/>
          </p:nvSpPr>
          <p:spPr>
            <a:xfrm>
              <a:off x="2299056" y="1446489"/>
              <a:ext cx="654346" cy="369332"/>
            </a:xfrm>
            <a:prstGeom prst="rect">
              <a:avLst/>
            </a:prstGeom>
            <a:noFill/>
          </p:spPr>
          <p:txBody>
            <a:bodyPr wrap="none" rtlCol="0">
              <a:spAutoFit/>
            </a:bodyPr>
            <a:lstStyle/>
            <a:p>
              <a:r>
                <a:rPr lang="en-US" altLang="zh-CN" b="1" dirty="0">
                  <a:solidFill>
                    <a:srgbClr val="FF0000"/>
                  </a:solidFill>
                </a:rPr>
                <a:t>PC2 </a:t>
              </a:r>
              <a:endParaRPr lang="zh-CN" altLang="en-US" b="1" dirty="0">
                <a:solidFill>
                  <a:srgbClr val="FF0000"/>
                </a:solidFill>
              </a:endParaRPr>
            </a:p>
          </p:txBody>
        </p:sp>
      </p:grpSp>
      <p:grpSp>
        <p:nvGrpSpPr>
          <p:cNvPr id="7" name="组合 6">
            <a:extLst>
              <a:ext uri="{FF2B5EF4-FFF2-40B4-BE49-F238E27FC236}">
                <a16:creationId xmlns:a16="http://schemas.microsoft.com/office/drawing/2014/main" id="{CC51D657-CDC7-403F-95D6-2788298092B4}"/>
              </a:ext>
            </a:extLst>
          </p:cNvPr>
          <p:cNvGrpSpPr/>
          <p:nvPr/>
        </p:nvGrpSpPr>
        <p:grpSpPr>
          <a:xfrm>
            <a:off x="439505" y="3694377"/>
            <a:ext cx="2842506" cy="2598645"/>
            <a:chOff x="439505" y="3694377"/>
            <a:chExt cx="2842506" cy="2598645"/>
          </a:xfrm>
        </p:grpSpPr>
        <p:grpSp>
          <p:nvGrpSpPr>
            <p:cNvPr id="4" name="组合 3">
              <a:extLst>
                <a:ext uri="{FF2B5EF4-FFF2-40B4-BE49-F238E27FC236}">
                  <a16:creationId xmlns:a16="http://schemas.microsoft.com/office/drawing/2014/main" id="{2BE266BA-02E0-43DC-9167-DDAB1D7BB4E2}"/>
                </a:ext>
              </a:extLst>
            </p:cNvPr>
            <p:cNvGrpSpPr/>
            <p:nvPr/>
          </p:nvGrpSpPr>
          <p:grpSpPr>
            <a:xfrm>
              <a:off x="439505" y="3694377"/>
              <a:ext cx="2842506" cy="2598645"/>
              <a:chOff x="256625" y="3813249"/>
              <a:chExt cx="2842506" cy="2598645"/>
            </a:xfrm>
          </p:grpSpPr>
          <p:grpSp>
            <p:nvGrpSpPr>
              <p:cNvPr id="16" name="组合 15">
                <a:extLst>
                  <a:ext uri="{FF2B5EF4-FFF2-40B4-BE49-F238E27FC236}">
                    <a16:creationId xmlns:a16="http://schemas.microsoft.com/office/drawing/2014/main" id="{D40548DE-9B76-4A1C-BF1E-7386AD9506C7}"/>
                  </a:ext>
                </a:extLst>
              </p:cNvPr>
              <p:cNvGrpSpPr/>
              <p:nvPr/>
            </p:nvGrpSpPr>
            <p:grpSpPr>
              <a:xfrm>
                <a:off x="256625" y="3813249"/>
                <a:ext cx="2842506" cy="2598645"/>
                <a:chOff x="256625" y="3813249"/>
                <a:chExt cx="2842506" cy="2598645"/>
              </a:xfrm>
            </p:grpSpPr>
            <p:pic>
              <p:nvPicPr>
                <p:cNvPr id="14" name="图片 13">
                  <a:extLst>
                    <a:ext uri="{FF2B5EF4-FFF2-40B4-BE49-F238E27FC236}">
                      <a16:creationId xmlns:a16="http://schemas.microsoft.com/office/drawing/2014/main" id="{B2703762-5829-4CEA-9DC0-65BF26019948}"/>
                    </a:ext>
                  </a:extLst>
                </p:cNvPr>
                <p:cNvPicPr>
                  <a:picLocks noChangeAspect="1"/>
                </p:cNvPicPr>
                <p:nvPr/>
              </p:nvPicPr>
              <p:blipFill>
                <a:blip r:embed="rId4"/>
                <a:stretch>
                  <a:fillRect/>
                </a:stretch>
              </p:blipFill>
              <p:spPr>
                <a:xfrm>
                  <a:off x="256625" y="3813249"/>
                  <a:ext cx="2842506" cy="2598645"/>
                </a:xfrm>
                <a:prstGeom prst="rect">
                  <a:avLst/>
                </a:prstGeom>
              </p:spPr>
            </p:pic>
            <p:grpSp>
              <p:nvGrpSpPr>
                <p:cNvPr id="105" name="组合 104">
                  <a:extLst>
                    <a:ext uri="{FF2B5EF4-FFF2-40B4-BE49-F238E27FC236}">
                      <a16:creationId xmlns:a16="http://schemas.microsoft.com/office/drawing/2014/main" id="{6EFAA974-27D6-4754-8B66-1F69CD2B9E7E}"/>
                    </a:ext>
                  </a:extLst>
                </p:cNvPr>
                <p:cNvGrpSpPr/>
                <p:nvPr/>
              </p:nvGrpSpPr>
              <p:grpSpPr>
                <a:xfrm>
                  <a:off x="531180" y="3942939"/>
                  <a:ext cx="2200394" cy="2181456"/>
                  <a:chOff x="533400" y="1395723"/>
                  <a:chExt cx="2200394" cy="2181456"/>
                </a:xfrm>
              </p:grpSpPr>
              <p:sp>
                <p:nvSpPr>
                  <p:cNvPr id="107" name="任意多边形: 形状 106">
                    <a:extLst>
                      <a:ext uri="{FF2B5EF4-FFF2-40B4-BE49-F238E27FC236}">
                        <a16:creationId xmlns:a16="http://schemas.microsoft.com/office/drawing/2014/main" id="{31B04204-6285-464B-B94D-FE44AFDFA1CE}"/>
                      </a:ext>
                    </a:extLst>
                  </p:cNvPr>
                  <p:cNvSpPr/>
                  <p:nvPr/>
                </p:nvSpPr>
                <p:spPr>
                  <a:xfrm>
                    <a:off x="539234" y="1395723"/>
                    <a:ext cx="2194560" cy="2164080"/>
                  </a:xfrm>
                  <a:custGeom>
                    <a:avLst/>
                    <a:gdLst>
                      <a:gd name="connsiteX0" fmla="*/ 7620 w 2194560"/>
                      <a:gd name="connsiteY0" fmla="*/ 800100 h 2164080"/>
                      <a:gd name="connsiteX1" fmla="*/ 1424940 w 2194560"/>
                      <a:gd name="connsiteY1" fmla="*/ 2164080 h 2164080"/>
                      <a:gd name="connsiteX2" fmla="*/ 2194560 w 2194560"/>
                      <a:gd name="connsiteY2" fmla="*/ 2164080 h 2164080"/>
                      <a:gd name="connsiteX3" fmla="*/ 0 w 2194560"/>
                      <a:gd name="connsiteY3" fmla="*/ 0 h 2164080"/>
                      <a:gd name="connsiteX4" fmla="*/ 7620 w 2194560"/>
                      <a:gd name="connsiteY4" fmla="*/ 800100 h 2164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4560" h="2164080">
                        <a:moveTo>
                          <a:pt x="7620" y="800100"/>
                        </a:moveTo>
                        <a:lnTo>
                          <a:pt x="1424940" y="2164080"/>
                        </a:lnTo>
                        <a:lnTo>
                          <a:pt x="2194560" y="2164080"/>
                        </a:lnTo>
                        <a:lnTo>
                          <a:pt x="0" y="0"/>
                        </a:lnTo>
                        <a:lnTo>
                          <a:pt x="7620" y="80010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形状 107">
                    <a:extLst>
                      <a:ext uri="{FF2B5EF4-FFF2-40B4-BE49-F238E27FC236}">
                        <a16:creationId xmlns:a16="http://schemas.microsoft.com/office/drawing/2014/main" id="{78A14D62-E62F-4AD4-B66D-99A4EADACCD9}"/>
                      </a:ext>
                    </a:extLst>
                  </p:cNvPr>
                  <p:cNvSpPr/>
                  <p:nvPr/>
                </p:nvSpPr>
                <p:spPr>
                  <a:xfrm>
                    <a:off x="541890" y="2845659"/>
                    <a:ext cx="693420" cy="731520"/>
                  </a:xfrm>
                  <a:custGeom>
                    <a:avLst/>
                    <a:gdLst>
                      <a:gd name="connsiteX0" fmla="*/ 0 w 693420"/>
                      <a:gd name="connsiteY0" fmla="*/ 0 h 731520"/>
                      <a:gd name="connsiteX1" fmla="*/ 15240 w 693420"/>
                      <a:gd name="connsiteY1" fmla="*/ 723900 h 731520"/>
                      <a:gd name="connsiteX2" fmla="*/ 693420 w 693420"/>
                      <a:gd name="connsiteY2" fmla="*/ 731520 h 731520"/>
                      <a:gd name="connsiteX3" fmla="*/ 0 w 693420"/>
                      <a:gd name="connsiteY3" fmla="*/ 0 h 731520"/>
                    </a:gdLst>
                    <a:ahLst/>
                    <a:cxnLst>
                      <a:cxn ang="0">
                        <a:pos x="connsiteX0" y="connsiteY0"/>
                      </a:cxn>
                      <a:cxn ang="0">
                        <a:pos x="connsiteX1" y="connsiteY1"/>
                      </a:cxn>
                      <a:cxn ang="0">
                        <a:pos x="connsiteX2" y="connsiteY2"/>
                      </a:cxn>
                      <a:cxn ang="0">
                        <a:pos x="connsiteX3" y="connsiteY3"/>
                      </a:cxn>
                    </a:cxnLst>
                    <a:rect l="l" t="t" r="r" b="b"/>
                    <a:pathLst>
                      <a:path w="693420" h="731520">
                        <a:moveTo>
                          <a:pt x="0" y="0"/>
                        </a:moveTo>
                        <a:lnTo>
                          <a:pt x="15240" y="723900"/>
                        </a:lnTo>
                        <a:lnTo>
                          <a:pt x="693420" y="731520"/>
                        </a:lnTo>
                        <a:lnTo>
                          <a:pt x="0" y="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形状 108">
                    <a:extLst>
                      <a:ext uri="{FF2B5EF4-FFF2-40B4-BE49-F238E27FC236}">
                        <a16:creationId xmlns:a16="http://schemas.microsoft.com/office/drawing/2014/main" id="{B052C88E-9034-42D7-996E-CDEA1A41B9B6}"/>
                      </a:ext>
                    </a:extLst>
                  </p:cNvPr>
                  <p:cNvSpPr/>
                  <p:nvPr/>
                </p:nvSpPr>
                <p:spPr>
                  <a:xfrm>
                    <a:off x="533400" y="2194560"/>
                    <a:ext cx="1226820" cy="1165860"/>
                  </a:xfrm>
                  <a:custGeom>
                    <a:avLst/>
                    <a:gdLst>
                      <a:gd name="connsiteX0" fmla="*/ 0 w 1226820"/>
                      <a:gd name="connsiteY0" fmla="*/ 0 h 1165860"/>
                      <a:gd name="connsiteX1" fmla="*/ 0 w 1226820"/>
                      <a:gd name="connsiteY1" fmla="*/ 624840 h 1165860"/>
                      <a:gd name="connsiteX2" fmla="*/ 495300 w 1226820"/>
                      <a:gd name="connsiteY2" fmla="*/ 1165860 h 1165860"/>
                      <a:gd name="connsiteX3" fmla="*/ 1226820 w 1226820"/>
                      <a:gd name="connsiteY3" fmla="*/ 1165860 h 1165860"/>
                      <a:gd name="connsiteX4" fmla="*/ 0 w 1226820"/>
                      <a:gd name="connsiteY4" fmla="*/ 0 h 1165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820" h="1165860">
                        <a:moveTo>
                          <a:pt x="0" y="0"/>
                        </a:moveTo>
                        <a:lnTo>
                          <a:pt x="0" y="624840"/>
                        </a:lnTo>
                        <a:lnTo>
                          <a:pt x="495300" y="1165860"/>
                        </a:lnTo>
                        <a:lnTo>
                          <a:pt x="1226820" y="1165860"/>
                        </a:lnTo>
                        <a:lnTo>
                          <a:pt x="0" y="0"/>
                        </a:lnTo>
                        <a:close/>
                      </a:path>
                    </a:pathLst>
                  </a:custGeom>
                  <a:noFill/>
                  <a:ln w="28575">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1" name="文本框 40">
                <a:extLst>
                  <a:ext uri="{FF2B5EF4-FFF2-40B4-BE49-F238E27FC236}">
                    <a16:creationId xmlns:a16="http://schemas.microsoft.com/office/drawing/2014/main" id="{18D1FDEF-003C-4828-B413-DD9FE74C3C2A}"/>
                  </a:ext>
                </a:extLst>
              </p:cNvPr>
              <p:cNvSpPr txBox="1"/>
              <p:nvPr/>
            </p:nvSpPr>
            <p:spPr>
              <a:xfrm>
                <a:off x="1090301" y="4962618"/>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42" name="文本框 41">
                <a:extLst>
                  <a:ext uri="{FF2B5EF4-FFF2-40B4-BE49-F238E27FC236}">
                    <a16:creationId xmlns:a16="http://schemas.microsoft.com/office/drawing/2014/main" id="{0D8AFD53-BA5D-4B21-9B51-50FFAFD75653}"/>
                  </a:ext>
                </a:extLst>
              </p:cNvPr>
              <p:cNvSpPr txBox="1"/>
              <p:nvPr/>
            </p:nvSpPr>
            <p:spPr>
              <a:xfrm>
                <a:off x="529378" y="5743977"/>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43" name="文本框 42">
                <a:extLst>
                  <a:ext uri="{FF2B5EF4-FFF2-40B4-BE49-F238E27FC236}">
                    <a16:creationId xmlns:a16="http://schemas.microsoft.com/office/drawing/2014/main" id="{A8BBAE8F-AE4C-4B04-88F2-14EBAF55FCEC}"/>
                  </a:ext>
                </a:extLst>
              </p:cNvPr>
              <p:cNvSpPr txBox="1"/>
              <p:nvPr/>
            </p:nvSpPr>
            <p:spPr>
              <a:xfrm>
                <a:off x="781639" y="5367136"/>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grpSp>
        <p:sp>
          <p:nvSpPr>
            <p:cNvPr id="86" name="文本框 85">
              <a:extLst>
                <a:ext uri="{FF2B5EF4-FFF2-40B4-BE49-F238E27FC236}">
                  <a16:creationId xmlns:a16="http://schemas.microsoft.com/office/drawing/2014/main" id="{B9235388-E9AF-4F7A-B2ED-78F32DE22DF2}"/>
                </a:ext>
              </a:extLst>
            </p:cNvPr>
            <p:cNvSpPr txBox="1"/>
            <p:nvPr/>
          </p:nvSpPr>
          <p:spPr>
            <a:xfrm>
              <a:off x="2275148" y="4015604"/>
              <a:ext cx="654346" cy="369332"/>
            </a:xfrm>
            <a:prstGeom prst="rect">
              <a:avLst/>
            </a:prstGeom>
            <a:noFill/>
          </p:spPr>
          <p:txBody>
            <a:bodyPr wrap="none" rtlCol="0">
              <a:spAutoFit/>
            </a:bodyPr>
            <a:lstStyle/>
            <a:p>
              <a:r>
                <a:rPr lang="en-US" altLang="zh-CN" b="1" dirty="0">
                  <a:solidFill>
                    <a:srgbClr val="FF0000"/>
                  </a:solidFill>
                </a:rPr>
                <a:t>PC3 </a:t>
              </a:r>
              <a:endParaRPr lang="zh-CN" altLang="en-US" b="1" dirty="0">
                <a:solidFill>
                  <a:srgbClr val="FF0000"/>
                </a:solidFill>
              </a:endParaRPr>
            </a:p>
          </p:txBody>
        </p:sp>
      </p:grpSp>
      <p:grpSp>
        <p:nvGrpSpPr>
          <p:cNvPr id="6" name="组合 5">
            <a:extLst>
              <a:ext uri="{FF2B5EF4-FFF2-40B4-BE49-F238E27FC236}">
                <a16:creationId xmlns:a16="http://schemas.microsoft.com/office/drawing/2014/main" id="{32054AA1-B98A-422A-AB03-C81359A593BA}"/>
              </a:ext>
            </a:extLst>
          </p:cNvPr>
          <p:cNvGrpSpPr/>
          <p:nvPr/>
        </p:nvGrpSpPr>
        <p:grpSpPr>
          <a:xfrm>
            <a:off x="3464261" y="1123561"/>
            <a:ext cx="2901950" cy="2578100"/>
            <a:chOff x="3464261" y="1123561"/>
            <a:chExt cx="2901950" cy="2578100"/>
          </a:xfrm>
        </p:grpSpPr>
        <p:pic>
          <p:nvPicPr>
            <p:cNvPr id="113" name="图片 112">
              <a:extLst>
                <a:ext uri="{FF2B5EF4-FFF2-40B4-BE49-F238E27FC236}">
                  <a16:creationId xmlns:a16="http://schemas.microsoft.com/office/drawing/2014/main" id="{BF56CBD3-C3CA-41DA-A452-0234AE36688F}"/>
                </a:ext>
              </a:extLst>
            </p:cNvPr>
            <p:cNvPicPr/>
            <p:nvPr/>
          </p:nvPicPr>
          <p:blipFill>
            <a:blip r:embed="rId5"/>
            <a:stretch>
              <a:fillRect/>
            </a:stretch>
          </p:blipFill>
          <p:spPr>
            <a:xfrm>
              <a:off x="3464261" y="1123561"/>
              <a:ext cx="2901950" cy="2578100"/>
            </a:xfrm>
            <a:prstGeom prst="rect">
              <a:avLst/>
            </a:prstGeom>
          </p:spPr>
        </p:pic>
        <p:grpSp>
          <p:nvGrpSpPr>
            <p:cNvPr id="46" name="组合 45">
              <a:extLst>
                <a:ext uri="{FF2B5EF4-FFF2-40B4-BE49-F238E27FC236}">
                  <a16:creationId xmlns:a16="http://schemas.microsoft.com/office/drawing/2014/main" id="{FEF1F996-676F-4F53-83C8-91EB3A809A16}"/>
                </a:ext>
              </a:extLst>
            </p:cNvPr>
            <p:cNvGrpSpPr/>
            <p:nvPr/>
          </p:nvGrpSpPr>
          <p:grpSpPr>
            <a:xfrm>
              <a:off x="3801482" y="1264866"/>
              <a:ext cx="2204416" cy="2181456"/>
              <a:chOff x="529378" y="1395723"/>
              <a:chExt cx="2204416" cy="2181456"/>
            </a:xfrm>
          </p:grpSpPr>
          <p:grpSp>
            <p:nvGrpSpPr>
              <p:cNvPr id="47" name="组合 46">
                <a:extLst>
                  <a:ext uri="{FF2B5EF4-FFF2-40B4-BE49-F238E27FC236}">
                    <a16:creationId xmlns:a16="http://schemas.microsoft.com/office/drawing/2014/main" id="{B91808F8-FFDB-41FC-9092-0EA664F0BF43}"/>
                  </a:ext>
                </a:extLst>
              </p:cNvPr>
              <p:cNvGrpSpPr/>
              <p:nvPr/>
            </p:nvGrpSpPr>
            <p:grpSpPr>
              <a:xfrm>
                <a:off x="533400" y="1395723"/>
                <a:ext cx="2200394" cy="2181456"/>
                <a:chOff x="533400" y="1395723"/>
                <a:chExt cx="2200394" cy="2181456"/>
              </a:xfrm>
            </p:grpSpPr>
            <p:sp>
              <p:nvSpPr>
                <p:cNvPr id="52" name="任意多边形: 形状 51">
                  <a:extLst>
                    <a:ext uri="{FF2B5EF4-FFF2-40B4-BE49-F238E27FC236}">
                      <a16:creationId xmlns:a16="http://schemas.microsoft.com/office/drawing/2014/main" id="{DD985815-298F-4DDC-8FDE-8D575612E642}"/>
                    </a:ext>
                  </a:extLst>
                </p:cNvPr>
                <p:cNvSpPr/>
                <p:nvPr/>
              </p:nvSpPr>
              <p:spPr>
                <a:xfrm>
                  <a:off x="539234" y="1395723"/>
                  <a:ext cx="2194560" cy="2164080"/>
                </a:xfrm>
                <a:custGeom>
                  <a:avLst/>
                  <a:gdLst>
                    <a:gd name="connsiteX0" fmla="*/ 7620 w 2194560"/>
                    <a:gd name="connsiteY0" fmla="*/ 800100 h 2164080"/>
                    <a:gd name="connsiteX1" fmla="*/ 1424940 w 2194560"/>
                    <a:gd name="connsiteY1" fmla="*/ 2164080 h 2164080"/>
                    <a:gd name="connsiteX2" fmla="*/ 2194560 w 2194560"/>
                    <a:gd name="connsiteY2" fmla="*/ 2164080 h 2164080"/>
                    <a:gd name="connsiteX3" fmla="*/ 0 w 2194560"/>
                    <a:gd name="connsiteY3" fmla="*/ 0 h 2164080"/>
                    <a:gd name="connsiteX4" fmla="*/ 7620 w 2194560"/>
                    <a:gd name="connsiteY4" fmla="*/ 800100 h 2164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4560" h="2164080">
                      <a:moveTo>
                        <a:pt x="7620" y="800100"/>
                      </a:moveTo>
                      <a:lnTo>
                        <a:pt x="1424940" y="2164080"/>
                      </a:lnTo>
                      <a:lnTo>
                        <a:pt x="2194560" y="2164080"/>
                      </a:lnTo>
                      <a:lnTo>
                        <a:pt x="0" y="0"/>
                      </a:lnTo>
                      <a:lnTo>
                        <a:pt x="7620" y="80010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A3910096-5851-4D78-A676-F03975741D20}"/>
                    </a:ext>
                  </a:extLst>
                </p:cNvPr>
                <p:cNvSpPr/>
                <p:nvPr/>
              </p:nvSpPr>
              <p:spPr>
                <a:xfrm>
                  <a:off x="541890" y="2845659"/>
                  <a:ext cx="693420" cy="731520"/>
                </a:xfrm>
                <a:custGeom>
                  <a:avLst/>
                  <a:gdLst>
                    <a:gd name="connsiteX0" fmla="*/ 0 w 693420"/>
                    <a:gd name="connsiteY0" fmla="*/ 0 h 731520"/>
                    <a:gd name="connsiteX1" fmla="*/ 15240 w 693420"/>
                    <a:gd name="connsiteY1" fmla="*/ 723900 h 731520"/>
                    <a:gd name="connsiteX2" fmla="*/ 693420 w 693420"/>
                    <a:gd name="connsiteY2" fmla="*/ 731520 h 731520"/>
                    <a:gd name="connsiteX3" fmla="*/ 0 w 693420"/>
                    <a:gd name="connsiteY3" fmla="*/ 0 h 731520"/>
                  </a:gdLst>
                  <a:ahLst/>
                  <a:cxnLst>
                    <a:cxn ang="0">
                      <a:pos x="connsiteX0" y="connsiteY0"/>
                    </a:cxn>
                    <a:cxn ang="0">
                      <a:pos x="connsiteX1" y="connsiteY1"/>
                    </a:cxn>
                    <a:cxn ang="0">
                      <a:pos x="connsiteX2" y="connsiteY2"/>
                    </a:cxn>
                    <a:cxn ang="0">
                      <a:pos x="connsiteX3" y="connsiteY3"/>
                    </a:cxn>
                  </a:cxnLst>
                  <a:rect l="l" t="t" r="r" b="b"/>
                  <a:pathLst>
                    <a:path w="693420" h="731520">
                      <a:moveTo>
                        <a:pt x="0" y="0"/>
                      </a:moveTo>
                      <a:lnTo>
                        <a:pt x="15240" y="723900"/>
                      </a:lnTo>
                      <a:lnTo>
                        <a:pt x="693420" y="731520"/>
                      </a:lnTo>
                      <a:lnTo>
                        <a:pt x="0" y="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id="{58EAB8A9-15A9-48BE-A42A-62D3025378F7}"/>
                    </a:ext>
                  </a:extLst>
                </p:cNvPr>
                <p:cNvSpPr/>
                <p:nvPr/>
              </p:nvSpPr>
              <p:spPr>
                <a:xfrm>
                  <a:off x="533400" y="2194560"/>
                  <a:ext cx="1226820" cy="1165860"/>
                </a:xfrm>
                <a:custGeom>
                  <a:avLst/>
                  <a:gdLst>
                    <a:gd name="connsiteX0" fmla="*/ 0 w 1226820"/>
                    <a:gd name="connsiteY0" fmla="*/ 0 h 1165860"/>
                    <a:gd name="connsiteX1" fmla="*/ 0 w 1226820"/>
                    <a:gd name="connsiteY1" fmla="*/ 624840 h 1165860"/>
                    <a:gd name="connsiteX2" fmla="*/ 495300 w 1226820"/>
                    <a:gd name="connsiteY2" fmla="*/ 1165860 h 1165860"/>
                    <a:gd name="connsiteX3" fmla="*/ 1226820 w 1226820"/>
                    <a:gd name="connsiteY3" fmla="*/ 1165860 h 1165860"/>
                    <a:gd name="connsiteX4" fmla="*/ 0 w 1226820"/>
                    <a:gd name="connsiteY4" fmla="*/ 0 h 1165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820" h="1165860">
                      <a:moveTo>
                        <a:pt x="0" y="0"/>
                      </a:moveTo>
                      <a:lnTo>
                        <a:pt x="0" y="624840"/>
                      </a:lnTo>
                      <a:lnTo>
                        <a:pt x="495300" y="1165860"/>
                      </a:lnTo>
                      <a:lnTo>
                        <a:pt x="1226820" y="1165860"/>
                      </a:lnTo>
                      <a:lnTo>
                        <a:pt x="0" y="0"/>
                      </a:lnTo>
                      <a:close/>
                    </a:path>
                  </a:pathLst>
                </a:custGeom>
                <a:noFill/>
                <a:ln w="28575">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文本框 47">
                <a:extLst>
                  <a:ext uri="{FF2B5EF4-FFF2-40B4-BE49-F238E27FC236}">
                    <a16:creationId xmlns:a16="http://schemas.microsoft.com/office/drawing/2014/main" id="{15496057-75D5-4AE7-A873-EE5692A17490}"/>
                  </a:ext>
                </a:extLst>
              </p:cNvPr>
              <p:cNvSpPr txBox="1"/>
              <p:nvPr/>
            </p:nvSpPr>
            <p:spPr>
              <a:xfrm>
                <a:off x="1090301" y="2392830"/>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49" name="文本框 48">
                <a:extLst>
                  <a:ext uri="{FF2B5EF4-FFF2-40B4-BE49-F238E27FC236}">
                    <a16:creationId xmlns:a16="http://schemas.microsoft.com/office/drawing/2014/main" id="{DF77D894-5244-4B81-9D97-8A90204AAB0E}"/>
                  </a:ext>
                </a:extLst>
              </p:cNvPr>
              <p:cNvSpPr txBox="1"/>
              <p:nvPr/>
            </p:nvSpPr>
            <p:spPr>
              <a:xfrm>
                <a:off x="529378" y="3174189"/>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50" name="文本框 49">
                <a:extLst>
                  <a:ext uri="{FF2B5EF4-FFF2-40B4-BE49-F238E27FC236}">
                    <a16:creationId xmlns:a16="http://schemas.microsoft.com/office/drawing/2014/main" id="{87056901-714C-44BF-B47C-9429301111CD}"/>
                  </a:ext>
                </a:extLst>
              </p:cNvPr>
              <p:cNvSpPr txBox="1"/>
              <p:nvPr/>
            </p:nvSpPr>
            <p:spPr>
              <a:xfrm>
                <a:off x="781639" y="2797348"/>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grpSp>
        <p:sp>
          <p:nvSpPr>
            <p:cNvPr id="87" name="文本框 86">
              <a:extLst>
                <a:ext uri="{FF2B5EF4-FFF2-40B4-BE49-F238E27FC236}">
                  <a16:creationId xmlns:a16="http://schemas.microsoft.com/office/drawing/2014/main" id="{DA6A0F05-103D-44F3-A701-928504912883}"/>
                </a:ext>
              </a:extLst>
            </p:cNvPr>
            <p:cNvSpPr txBox="1"/>
            <p:nvPr/>
          </p:nvSpPr>
          <p:spPr>
            <a:xfrm>
              <a:off x="5277369" y="1398948"/>
              <a:ext cx="654346" cy="369332"/>
            </a:xfrm>
            <a:prstGeom prst="rect">
              <a:avLst/>
            </a:prstGeom>
            <a:noFill/>
          </p:spPr>
          <p:txBody>
            <a:bodyPr wrap="none" rtlCol="0">
              <a:spAutoFit/>
            </a:bodyPr>
            <a:lstStyle/>
            <a:p>
              <a:r>
                <a:rPr lang="en-US" altLang="zh-CN" b="1" dirty="0">
                  <a:solidFill>
                    <a:srgbClr val="FF0000"/>
                  </a:solidFill>
                </a:rPr>
                <a:t>PC2 </a:t>
              </a:r>
              <a:endParaRPr lang="zh-CN" altLang="en-US" b="1" dirty="0">
                <a:solidFill>
                  <a:srgbClr val="FF0000"/>
                </a:solidFill>
              </a:endParaRPr>
            </a:p>
          </p:txBody>
        </p:sp>
      </p:grpSp>
      <p:grpSp>
        <p:nvGrpSpPr>
          <p:cNvPr id="9" name="组合 8">
            <a:extLst>
              <a:ext uri="{FF2B5EF4-FFF2-40B4-BE49-F238E27FC236}">
                <a16:creationId xmlns:a16="http://schemas.microsoft.com/office/drawing/2014/main" id="{36F0BD95-88E4-451F-864C-691A344EA662}"/>
              </a:ext>
            </a:extLst>
          </p:cNvPr>
          <p:cNvGrpSpPr/>
          <p:nvPr/>
        </p:nvGrpSpPr>
        <p:grpSpPr>
          <a:xfrm>
            <a:off x="3449372" y="3694377"/>
            <a:ext cx="2910840" cy="2628900"/>
            <a:chOff x="3449372" y="3694377"/>
            <a:chExt cx="2910840" cy="2628900"/>
          </a:xfrm>
        </p:grpSpPr>
        <p:pic>
          <p:nvPicPr>
            <p:cNvPr id="110" name="图片 109">
              <a:extLst>
                <a:ext uri="{FF2B5EF4-FFF2-40B4-BE49-F238E27FC236}">
                  <a16:creationId xmlns:a16="http://schemas.microsoft.com/office/drawing/2014/main" id="{8B72AD87-B5D5-4012-AEB4-3AB860C15C3F}"/>
                </a:ext>
              </a:extLst>
            </p:cNvPr>
            <p:cNvPicPr/>
            <p:nvPr/>
          </p:nvPicPr>
          <p:blipFill>
            <a:blip r:embed="rId6"/>
            <a:stretch>
              <a:fillRect/>
            </a:stretch>
          </p:blipFill>
          <p:spPr>
            <a:xfrm>
              <a:off x="3449372" y="3694377"/>
              <a:ext cx="2910840" cy="2628900"/>
            </a:xfrm>
            <a:prstGeom prst="rect">
              <a:avLst/>
            </a:prstGeom>
          </p:spPr>
        </p:pic>
        <p:grpSp>
          <p:nvGrpSpPr>
            <p:cNvPr id="55" name="组合 54">
              <a:extLst>
                <a:ext uri="{FF2B5EF4-FFF2-40B4-BE49-F238E27FC236}">
                  <a16:creationId xmlns:a16="http://schemas.microsoft.com/office/drawing/2014/main" id="{1346B710-DA05-4A2E-B7A2-972AB2C2EF47}"/>
                </a:ext>
              </a:extLst>
            </p:cNvPr>
            <p:cNvGrpSpPr/>
            <p:nvPr/>
          </p:nvGrpSpPr>
          <p:grpSpPr>
            <a:xfrm>
              <a:off x="3758365" y="3844079"/>
              <a:ext cx="2204416" cy="2181456"/>
              <a:chOff x="529378" y="1395723"/>
              <a:chExt cx="2204416" cy="2181456"/>
            </a:xfrm>
          </p:grpSpPr>
          <p:grpSp>
            <p:nvGrpSpPr>
              <p:cNvPr id="56" name="组合 55">
                <a:extLst>
                  <a:ext uri="{FF2B5EF4-FFF2-40B4-BE49-F238E27FC236}">
                    <a16:creationId xmlns:a16="http://schemas.microsoft.com/office/drawing/2014/main" id="{283AAC57-C0C9-4782-A094-559ADDF91405}"/>
                  </a:ext>
                </a:extLst>
              </p:cNvPr>
              <p:cNvGrpSpPr/>
              <p:nvPr/>
            </p:nvGrpSpPr>
            <p:grpSpPr>
              <a:xfrm>
                <a:off x="533400" y="1395723"/>
                <a:ext cx="2200394" cy="2181456"/>
                <a:chOff x="533400" y="1395723"/>
                <a:chExt cx="2200394" cy="2181456"/>
              </a:xfrm>
            </p:grpSpPr>
            <p:sp>
              <p:nvSpPr>
                <p:cNvPr id="61" name="任意多边形: 形状 60">
                  <a:extLst>
                    <a:ext uri="{FF2B5EF4-FFF2-40B4-BE49-F238E27FC236}">
                      <a16:creationId xmlns:a16="http://schemas.microsoft.com/office/drawing/2014/main" id="{251B1768-D306-4CD5-BC7A-3E18D4CB3CC3}"/>
                    </a:ext>
                  </a:extLst>
                </p:cNvPr>
                <p:cNvSpPr/>
                <p:nvPr/>
              </p:nvSpPr>
              <p:spPr>
                <a:xfrm>
                  <a:off x="539234" y="1395723"/>
                  <a:ext cx="2194560" cy="2164080"/>
                </a:xfrm>
                <a:custGeom>
                  <a:avLst/>
                  <a:gdLst>
                    <a:gd name="connsiteX0" fmla="*/ 7620 w 2194560"/>
                    <a:gd name="connsiteY0" fmla="*/ 800100 h 2164080"/>
                    <a:gd name="connsiteX1" fmla="*/ 1424940 w 2194560"/>
                    <a:gd name="connsiteY1" fmla="*/ 2164080 h 2164080"/>
                    <a:gd name="connsiteX2" fmla="*/ 2194560 w 2194560"/>
                    <a:gd name="connsiteY2" fmla="*/ 2164080 h 2164080"/>
                    <a:gd name="connsiteX3" fmla="*/ 0 w 2194560"/>
                    <a:gd name="connsiteY3" fmla="*/ 0 h 2164080"/>
                    <a:gd name="connsiteX4" fmla="*/ 7620 w 2194560"/>
                    <a:gd name="connsiteY4" fmla="*/ 800100 h 2164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4560" h="2164080">
                      <a:moveTo>
                        <a:pt x="7620" y="800100"/>
                      </a:moveTo>
                      <a:lnTo>
                        <a:pt x="1424940" y="2164080"/>
                      </a:lnTo>
                      <a:lnTo>
                        <a:pt x="2194560" y="2164080"/>
                      </a:lnTo>
                      <a:lnTo>
                        <a:pt x="0" y="0"/>
                      </a:lnTo>
                      <a:lnTo>
                        <a:pt x="7620" y="80010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形状 61">
                  <a:extLst>
                    <a:ext uri="{FF2B5EF4-FFF2-40B4-BE49-F238E27FC236}">
                      <a16:creationId xmlns:a16="http://schemas.microsoft.com/office/drawing/2014/main" id="{624F6C16-53E6-4813-91C7-A4F4202F41F2}"/>
                    </a:ext>
                  </a:extLst>
                </p:cNvPr>
                <p:cNvSpPr/>
                <p:nvPr/>
              </p:nvSpPr>
              <p:spPr>
                <a:xfrm>
                  <a:off x="541890" y="2845659"/>
                  <a:ext cx="693420" cy="731520"/>
                </a:xfrm>
                <a:custGeom>
                  <a:avLst/>
                  <a:gdLst>
                    <a:gd name="connsiteX0" fmla="*/ 0 w 693420"/>
                    <a:gd name="connsiteY0" fmla="*/ 0 h 731520"/>
                    <a:gd name="connsiteX1" fmla="*/ 15240 w 693420"/>
                    <a:gd name="connsiteY1" fmla="*/ 723900 h 731520"/>
                    <a:gd name="connsiteX2" fmla="*/ 693420 w 693420"/>
                    <a:gd name="connsiteY2" fmla="*/ 731520 h 731520"/>
                    <a:gd name="connsiteX3" fmla="*/ 0 w 693420"/>
                    <a:gd name="connsiteY3" fmla="*/ 0 h 731520"/>
                  </a:gdLst>
                  <a:ahLst/>
                  <a:cxnLst>
                    <a:cxn ang="0">
                      <a:pos x="connsiteX0" y="connsiteY0"/>
                    </a:cxn>
                    <a:cxn ang="0">
                      <a:pos x="connsiteX1" y="connsiteY1"/>
                    </a:cxn>
                    <a:cxn ang="0">
                      <a:pos x="connsiteX2" y="connsiteY2"/>
                    </a:cxn>
                    <a:cxn ang="0">
                      <a:pos x="connsiteX3" y="connsiteY3"/>
                    </a:cxn>
                  </a:cxnLst>
                  <a:rect l="l" t="t" r="r" b="b"/>
                  <a:pathLst>
                    <a:path w="693420" h="731520">
                      <a:moveTo>
                        <a:pt x="0" y="0"/>
                      </a:moveTo>
                      <a:lnTo>
                        <a:pt x="15240" y="723900"/>
                      </a:lnTo>
                      <a:lnTo>
                        <a:pt x="693420" y="731520"/>
                      </a:lnTo>
                      <a:lnTo>
                        <a:pt x="0" y="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id="{13370BBE-B292-40A9-997C-BA7BA29A73A8}"/>
                    </a:ext>
                  </a:extLst>
                </p:cNvPr>
                <p:cNvSpPr/>
                <p:nvPr/>
              </p:nvSpPr>
              <p:spPr>
                <a:xfrm>
                  <a:off x="533400" y="2194560"/>
                  <a:ext cx="1226820" cy="1165860"/>
                </a:xfrm>
                <a:custGeom>
                  <a:avLst/>
                  <a:gdLst>
                    <a:gd name="connsiteX0" fmla="*/ 0 w 1226820"/>
                    <a:gd name="connsiteY0" fmla="*/ 0 h 1165860"/>
                    <a:gd name="connsiteX1" fmla="*/ 0 w 1226820"/>
                    <a:gd name="connsiteY1" fmla="*/ 624840 h 1165860"/>
                    <a:gd name="connsiteX2" fmla="*/ 495300 w 1226820"/>
                    <a:gd name="connsiteY2" fmla="*/ 1165860 h 1165860"/>
                    <a:gd name="connsiteX3" fmla="*/ 1226820 w 1226820"/>
                    <a:gd name="connsiteY3" fmla="*/ 1165860 h 1165860"/>
                    <a:gd name="connsiteX4" fmla="*/ 0 w 1226820"/>
                    <a:gd name="connsiteY4" fmla="*/ 0 h 1165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820" h="1165860">
                      <a:moveTo>
                        <a:pt x="0" y="0"/>
                      </a:moveTo>
                      <a:lnTo>
                        <a:pt x="0" y="624840"/>
                      </a:lnTo>
                      <a:lnTo>
                        <a:pt x="495300" y="1165860"/>
                      </a:lnTo>
                      <a:lnTo>
                        <a:pt x="1226820" y="1165860"/>
                      </a:lnTo>
                      <a:lnTo>
                        <a:pt x="0" y="0"/>
                      </a:lnTo>
                      <a:close/>
                    </a:path>
                  </a:pathLst>
                </a:custGeom>
                <a:noFill/>
                <a:ln w="28575">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a:extLst>
                  <a:ext uri="{FF2B5EF4-FFF2-40B4-BE49-F238E27FC236}">
                    <a16:creationId xmlns:a16="http://schemas.microsoft.com/office/drawing/2014/main" id="{E14FB0CD-FE59-415E-A70C-D2393CCA6903}"/>
                  </a:ext>
                </a:extLst>
              </p:cNvPr>
              <p:cNvSpPr txBox="1"/>
              <p:nvPr/>
            </p:nvSpPr>
            <p:spPr>
              <a:xfrm>
                <a:off x="1090301" y="2392830"/>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59" name="文本框 58">
                <a:extLst>
                  <a:ext uri="{FF2B5EF4-FFF2-40B4-BE49-F238E27FC236}">
                    <a16:creationId xmlns:a16="http://schemas.microsoft.com/office/drawing/2014/main" id="{A17ECFAE-922B-448C-9B89-B60B3C257A5E}"/>
                  </a:ext>
                </a:extLst>
              </p:cNvPr>
              <p:cNvSpPr txBox="1"/>
              <p:nvPr/>
            </p:nvSpPr>
            <p:spPr>
              <a:xfrm>
                <a:off x="529378" y="3174189"/>
                <a:ext cx="468398" cy="369332"/>
              </a:xfrm>
              <a:prstGeom prst="rect">
                <a:avLst/>
              </a:prstGeom>
              <a:noFill/>
            </p:spPr>
            <p:txBody>
              <a:bodyPr wrap="none" rtlCol="0">
                <a:spAutoFit/>
              </a:bodyPr>
              <a:lstStyle/>
              <a:p>
                <a:r>
                  <a:rPr lang="en-US" altLang="zh-CN" b="1" dirty="0">
                    <a:solidFill>
                      <a:srgbClr val="FF0000"/>
                    </a:solidFill>
                  </a:rPr>
                  <a:t>A5</a:t>
                </a:r>
                <a:endParaRPr lang="zh-CN" altLang="en-US" b="1" dirty="0">
                  <a:solidFill>
                    <a:srgbClr val="FF0000"/>
                  </a:solidFill>
                </a:endParaRPr>
              </a:p>
            </p:txBody>
          </p:sp>
          <p:sp>
            <p:nvSpPr>
              <p:cNvPr id="60" name="文本框 59">
                <a:extLst>
                  <a:ext uri="{FF2B5EF4-FFF2-40B4-BE49-F238E27FC236}">
                    <a16:creationId xmlns:a16="http://schemas.microsoft.com/office/drawing/2014/main" id="{BC25B162-1448-4B20-B7C2-5C2EDF0AAF08}"/>
                  </a:ext>
                </a:extLst>
              </p:cNvPr>
              <p:cNvSpPr txBox="1"/>
              <p:nvPr/>
            </p:nvSpPr>
            <p:spPr>
              <a:xfrm>
                <a:off x="781639" y="2797348"/>
                <a:ext cx="468398" cy="369332"/>
              </a:xfrm>
              <a:prstGeom prst="rect">
                <a:avLst/>
              </a:prstGeom>
              <a:noFill/>
            </p:spPr>
            <p:txBody>
              <a:bodyPr wrap="none" rtlCol="0">
                <a:spAutoFit/>
              </a:bodyPr>
              <a:lstStyle/>
              <a:p>
                <a:r>
                  <a:rPr lang="en-US" altLang="zh-CN" b="1" dirty="0">
                    <a:solidFill>
                      <a:srgbClr val="FF0000"/>
                    </a:solidFill>
                  </a:rPr>
                  <a:t>A6</a:t>
                </a:r>
                <a:endParaRPr lang="zh-CN" altLang="en-US" b="1" dirty="0">
                  <a:solidFill>
                    <a:srgbClr val="FF0000"/>
                  </a:solidFill>
                </a:endParaRPr>
              </a:p>
            </p:txBody>
          </p:sp>
        </p:grpSp>
        <p:sp>
          <p:nvSpPr>
            <p:cNvPr id="88" name="文本框 87">
              <a:extLst>
                <a:ext uri="{FF2B5EF4-FFF2-40B4-BE49-F238E27FC236}">
                  <a16:creationId xmlns:a16="http://schemas.microsoft.com/office/drawing/2014/main" id="{061C05F0-53A4-4201-AA6B-3588346A74B1}"/>
                </a:ext>
              </a:extLst>
            </p:cNvPr>
            <p:cNvSpPr txBox="1"/>
            <p:nvPr/>
          </p:nvSpPr>
          <p:spPr>
            <a:xfrm>
              <a:off x="5253461" y="4013783"/>
              <a:ext cx="654346" cy="369332"/>
            </a:xfrm>
            <a:prstGeom prst="rect">
              <a:avLst/>
            </a:prstGeom>
            <a:noFill/>
          </p:spPr>
          <p:txBody>
            <a:bodyPr wrap="none" rtlCol="0">
              <a:spAutoFit/>
            </a:bodyPr>
            <a:lstStyle/>
            <a:p>
              <a:r>
                <a:rPr lang="en-US" altLang="zh-CN" b="1" dirty="0">
                  <a:solidFill>
                    <a:srgbClr val="FF0000"/>
                  </a:solidFill>
                </a:rPr>
                <a:t>PC3 </a:t>
              </a:r>
              <a:endParaRPr lang="zh-CN" altLang="en-US" b="1" dirty="0">
                <a:solidFill>
                  <a:srgbClr val="FF0000"/>
                </a:solidFill>
              </a:endParaRPr>
            </a:p>
          </p:txBody>
        </p:sp>
      </p:grpSp>
      <p:sp>
        <p:nvSpPr>
          <p:cNvPr id="89" name="文本框 88">
            <a:extLst>
              <a:ext uri="{FF2B5EF4-FFF2-40B4-BE49-F238E27FC236}">
                <a16:creationId xmlns:a16="http://schemas.microsoft.com/office/drawing/2014/main" id="{5587B4D2-6BF9-4F93-8F71-8CC24D5763D5}"/>
              </a:ext>
            </a:extLst>
          </p:cNvPr>
          <p:cNvSpPr txBox="1"/>
          <p:nvPr/>
        </p:nvSpPr>
        <p:spPr>
          <a:xfrm>
            <a:off x="6503051" y="957761"/>
            <a:ext cx="1728159" cy="2585323"/>
          </a:xfrm>
          <a:prstGeom prst="rect">
            <a:avLst/>
          </a:prstGeom>
          <a:noFill/>
        </p:spPr>
        <p:txBody>
          <a:bodyPr wrap="square" rtlCol="0">
            <a:spAutoFit/>
          </a:bodyPr>
          <a:lstStyle/>
          <a:p>
            <a:r>
              <a:rPr lang="en-US" altLang="zh-CN" dirty="0">
                <a:solidFill>
                  <a:srgbClr val="FF0000"/>
                </a:solidFill>
              </a:rPr>
              <a:t>A5 region is extended to A6 region for PC2, and A6 region for 20 MHz has larger AMPR than the value for 5MHz A6 region.</a:t>
            </a:r>
            <a:endParaRPr lang="zh-CN" altLang="en-US" dirty="0">
              <a:solidFill>
                <a:srgbClr val="FF0000"/>
              </a:solidFill>
            </a:endParaRPr>
          </a:p>
        </p:txBody>
      </p:sp>
    </p:spTree>
    <p:extLst>
      <p:ext uri="{BB962C8B-B14F-4D97-AF65-F5344CB8AC3E}">
        <p14:creationId xmlns:p14="http://schemas.microsoft.com/office/powerpoint/2010/main" val="325835638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13168</TotalTime>
  <Words>2666</Words>
  <Application>Microsoft Office PowerPoint</Application>
  <PresentationFormat>宽屏</PresentationFormat>
  <Paragraphs>1555</Paragraphs>
  <Slides>18</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18</vt:i4>
      </vt:variant>
    </vt:vector>
  </HeadingPairs>
  <TitlesOfParts>
    <vt:vector size="25" baseType="lpstr">
      <vt:lpstr>等线</vt:lpstr>
      <vt:lpstr>等线 Light</vt:lpstr>
      <vt:lpstr>Arial</vt:lpstr>
      <vt:lpstr>Calibri</vt:lpstr>
      <vt:lpstr>Times New Roman</vt:lpstr>
      <vt:lpstr>Tw Cen MT</vt:lpstr>
      <vt:lpstr>Office 主题​​</vt:lpstr>
      <vt:lpstr>Analysis on NTN AMPR  for n256 NS_24/n255 NS_02N</vt:lpstr>
      <vt:lpstr>n256 NS_24 (Using fixed bias PA)</vt:lpstr>
      <vt:lpstr>PC2 NS_24 5MHz-2002.5MHz</vt:lpstr>
      <vt:lpstr>PC2 NS_24 5MHz-1997.5MHz</vt:lpstr>
      <vt:lpstr>PC2 NS_24 5MHz-1992.5MHz</vt:lpstr>
      <vt:lpstr>PC2 NS_24 10MHz-2000MHz</vt:lpstr>
      <vt:lpstr>PC2 NS_24 10MHz-1995MHz</vt:lpstr>
      <vt:lpstr>PC2 NS_24 15MHz-1997.5MHz</vt:lpstr>
      <vt:lpstr>PC2 NS_24 20MHz-1995MHz</vt:lpstr>
      <vt:lpstr>Observations for NS_24 (using fixed bias PA)</vt:lpstr>
      <vt:lpstr>PowerPoint 演示文稿</vt:lpstr>
      <vt:lpstr>PC2 NS_24 AMPR based on region ranges modification</vt:lpstr>
      <vt:lpstr>PC2 1T NS_24 AMPR values using PC3 regions</vt:lpstr>
      <vt:lpstr>PC2 1T NS_24 AMPR values with modifying regions</vt:lpstr>
      <vt:lpstr>PC1.5 2T NS_24 AMPR values using PC3 regions</vt:lpstr>
      <vt:lpstr>PC1.5 2T NS_24 AMPR values with modifying regions</vt:lpstr>
      <vt:lpstr>PC1 4T NS_24 AMPR values using PC3 regions</vt:lpstr>
      <vt:lpstr>PC1 4T NS_24 AMPR values with modifying regions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OPPO Jinqiang</dc:creator>
  <cp:lastModifiedBy>OPPO-Juan 2</cp:lastModifiedBy>
  <cp:revision>267</cp:revision>
  <dcterms:created xsi:type="dcterms:W3CDTF">2025-06-19T07:32:02Z</dcterms:created>
  <dcterms:modified xsi:type="dcterms:W3CDTF">2025-08-15T08:26:12Z</dcterms:modified>
</cp:coreProperties>
</file>