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85" r:id="rId2"/>
    <p:sldId id="293" r:id="rId3"/>
    <p:sldId id="290" r:id="rId4"/>
  </p:sldIdLst>
  <p:sldSz cx="12192000" cy="6858000"/>
  <p:notesSz cx="6858000" cy="9144000"/>
  <p:embeddedFontLst>
    <p:embeddedFont>
      <p:font typeface="맑은 고딕" panose="020B0503020000020004" pitchFamily="34" charset="-127"/>
      <p:regular r:id="rId6"/>
      <p:bold r:id="rId7"/>
    </p:embeddedFont>
    <p:embeddedFont>
      <p:font typeface="Cambria" panose="02040503050406030204" pitchFamily="18" charset="0"/>
      <p:regular r:id="rId8"/>
      <p:bold r:id="rId9"/>
      <p:italic r:id="rId10"/>
      <p:boldItalic r:id="rId11"/>
    </p:embeddedFont>
    <p:embeddedFont>
      <p:font typeface="Cinzel SemiBold" panose="02010600030101010101" charset="0"/>
      <p:regular r:id="rId12"/>
      <p:bold r:id="rId13"/>
    </p:embeddedFont>
    <p:embeddedFont>
      <p:font typeface="Noto Sans" panose="020B0502040504020204" pitchFamily="34" charset="0"/>
      <p:regular r:id="rId14"/>
      <p:bold r:id="rId15"/>
      <p:italic r:id="rId16"/>
      <p:boldItalic r:id="rId1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82" userDrawn="1">
          <p15:clr>
            <a:srgbClr val="A4A3A4"/>
          </p15:clr>
        </p15:guide>
        <p15:guide id="4" pos="7092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40" autoAdjust="0"/>
    <p:restoredTop sz="96681" autoAdjust="0"/>
  </p:normalViewPr>
  <p:slideViewPr>
    <p:cSldViewPr snapToGrid="0">
      <p:cViewPr varScale="1">
        <p:scale>
          <a:sx n="97" d="100"/>
          <a:sy n="97" d="100"/>
        </p:scale>
        <p:origin x="514" y="72"/>
      </p:cViewPr>
      <p:guideLst>
        <p:guide pos="3840"/>
        <p:guide pos="582"/>
        <p:guide pos="7092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4002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2620C-9C1A-4D6A-8538-BA350D18804C}" type="datetimeFigureOut">
              <a:rPr lang="ko-KR" altLang="en-US" smtClean="0"/>
              <a:t>2025-05-19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1B896-EF31-4012-B5EF-9DCE1DDAD8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8702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1B896-EF31-4012-B5EF-9DCE1DDAD8AD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6691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75562-AFE5-2C52-C06B-81F337190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C8105D4-2FE3-2707-582C-2E8CAE9CCD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84CBC80-BC91-6B2F-917C-A85628BFBE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9FF900E-6820-A71C-630F-4703171C68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1B896-EF31-4012-B5EF-9DCE1DDAD8AD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5174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62425-CF0F-21F2-D852-EEBD7A694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21ED640-84D9-CC14-69E2-66A64E03AD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D2ED8EC-05CF-01EC-A160-E3D13CDF8B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B32C837-5E6C-7771-CE19-1CD840EB2B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1B896-EF31-4012-B5EF-9DCE1DDAD8AD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169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7">
            <a:extLst>
              <a:ext uri="{FF2B5EF4-FFF2-40B4-BE49-F238E27FC236}">
                <a16:creationId xmlns:a16="http://schemas.microsoft.com/office/drawing/2014/main" id="{719329C9-546C-A36F-1BCB-78672684DD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D9B2620-4E6D-2FC3-B29B-C0F78D6D3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7057" y="1691822"/>
            <a:ext cx="6177886" cy="2679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ko-KR" altLang="en-US" sz="7200" b="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pPr lvl="0" algn="ctr"/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86267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7">
            <a:extLst>
              <a:ext uri="{FF2B5EF4-FFF2-40B4-BE49-F238E27FC236}">
                <a16:creationId xmlns:a16="http://schemas.microsoft.com/office/drawing/2014/main" id="{FEADCD71-66D0-705F-1154-3E2DC5A8D66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4930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30DAC447-8DA3-683F-303E-851D9C43C4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그림 개체 틀 7">
            <a:extLst>
              <a:ext uri="{FF2B5EF4-FFF2-40B4-BE49-F238E27FC236}">
                <a16:creationId xmlns:a16="http://schemas.microsoft.com/office/drawing/2014/main" id="{4B926A78-1A1F-5B0A-CDE0-40A9738135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03350" y="1447800"/>
            <a:ext cx="4006850" cy="4603749"/>
          </a:xfrm>
          <a:prstGeom prst="snip2DiagRect">
            <a:avLst>
              <a:gd name="adj1" fmla="val 0"/>
              <a:gd name="adj2" fmla="val 13256"/>
            </a:avLst>
          </a:prstGeom>
          <a:ln w="12700"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54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1523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30DAC447-8DA3-683F-303E-851D9C43C4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그림 개체 틀 7">
            <a:extLst>
              <a:ext uri="{FF2B5EF4-FFF2-40B4-BE49-F238E27FC236}">
                <a16:creationId xmlns:a16="http://schemas.microsoft.com/office/drawing/2014/main" id="{9F0A137F-FD50-3DC9-1E89-193107F98E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46200" y="1485900"/>
            <a:ext cx="4324350" cy="2559050"/>
          </a:xfrm>
          <a:prstGeom prst="snip2DiagRect">
            <a:avLst>
              <a:gd name="adj1" fmla="val 0"/>
              <a:gd name="adj2" fmla="val 0"/>
            </a:avLst>
          </a:prstGeom>
          <a:ln w="12700"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54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그림 개체 틀 7">
            <a:extLst>
              <a:ext uri="{FF2B5EF4-FFF2-40B4-BE49-F238E27FC236}">
                <a16:creationId xmlns:a16="http://schemas.microsoft.com/office/drawing/2014/main" id="{5D73E3DF-F4BA-DEFD-0DFA-23466E468F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21452" y="1485900"/>
            <a:ext cx="4324350" cy="2559050"/>
          </a:xfrm>
          <a:prstGeom prst="snip2DiagRect">
            <a:avLst>
              <a:gd name="adj1" fmla="val 0"/>
              <a:gd name="adj2" fmla="val 0"/>
            </a:avLst>
          </a:prstGeom>
          <a:ln w="12700"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54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808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30DAC447-8DA3-683F-303E-851D9C43C4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그림 개체 틀 7">
            <a:extLst>
              <a:ext uri="{FF2B5EF4-FFF2-40B4-BE49-F238E27FC236}">
                <a16:creationId xmlns:a16="http://schemas.microsoft.com/office/drawing/2014/main" id="{9F0A137F-FD50-3DC9-1E89-193107F98E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46200" y="1295400"/>
            <a:ext cx="3848100" cy="2133600"/>
          </a:xfrm>
          <a:prstGeom prst="snip2DiagRect">
            <a:avLst>
              <a:gd name="adj1" fmla="val 0"/>
              <a:gd name="adj2" fmla="val 0"/>
            </a:avLst>
          </a:prstGeom>
          <a:ln w="12700"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54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그림 개체 틀 7">
            <a:extLst>
              <a:ext uri="{FF2B5EF4-FFF2-40B4-BE49-F238E27FC236}">
                <a16:creationId xmlns:a16="http://schemas.microsoft.com/office/drawing/2014/main" id="{5D73E3DF-F4BA-DEFD-0DFA-23466E468F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6200" y="3911600"/>
            <a:ext cx="3848100" cy="2133600"/>
          </a:xfrm>
          <a:prstGeom prst="snip2DiagRect">
            <a:avLst>
              <a:gd name="adj1" fmla="val 0"/>
              <a:gd name="adj2" fmla="val 0"/>
            </a:avLst>
          </a:prstGeom>
          <a:ln w="12700"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54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1869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01502F4-C4FB-7FDB-221D-826603327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E3057F6-4544-F423-7D06-A6F8BA013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1B8F421-5ACE-A370-A99D-F42A47BC63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3626B1-FB56-488C-B1CD-530A7ECE21CF}" type="datetimeFigureOut">
              <a:rPr lang="ko-KR" altLang="en-US" smtClean="0"/>
              <a:t>2025-05-19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F1D30B1-F164-3390-AF5D-79000C0B4C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2B30EAD-A5F6-BDCF-CA4E-5FCA8D1C3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8B628A-A799-4454-BF53-DB5C62A552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779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422DF-36B2-DF68-01AE-4D745987D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>
            <a:extLst>
              <a:ext uri="{FF2B5EF4-FFF2-40B4-BE49-F238E27FC236}">
                <a16:creationId xmlns:a16="http://schemas.microsoft.com/office/drawing/2014/main" id="{8BB3F9FB-BD34-CAD5-2AFF-46D20139A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7057" y="1262281"/>
            <a:ext cx="6177886" cy="2679699"/>
          </a:xfrm>
        </p:spPr>
        <p:txBody>
          <a:bodyPr>
            <a:noAutofit/>
          </a:bodyPr>
          <a:lstStyle/>
          <a:p>
            <a:pPr algn="ctr"/>
            <a:br>
              <a:rPr lang="en-US" altLang="ko-KR" sz="8800" dirty="0">
                <a:solidFill>
                  <a:schemeClr val="tx1"/>
                </a:solidFill>
                <a:latin typeface="+mj-lt"/>
              </a:rPr>
            </a:br>
            <a:r>
              <a:rPr lang="en-US" altLang="ko-KR" dirty="0">
                <a:solidFill>
                  <a:schemeClr val="tx1"/>
                </a:solidFill>
                <a:latin typeface="+mj-lt"/>
              </a:rPr>
              <a:t>3GPP </a:t>
            </a:r>
            <a:br>
              <a:rPr lang="en-US" altLang="ko-KR" sz="3600" dirty="0">
                <a:solidFill>
                  <a:schemeClr val="tx1"/>
                </a:solidFill>
                <a:latin typeface="+mj-lt"/>
              </a:rPr>
            </a:br>
            <a:r>
              <a:rPr lang="en-US" altLang="ko-KR" sz="3600" dirty="0">
                <a:solidFill>
                  <a:schemeClr val="tx1"/>
                </a:solidFill>
                <a:latin typeface="+mj-lt"/>
              </a:rPr>
              <a:t>EXCELLENCE AWARDS</a:t>
            </a:r>
            <a:br>
              <a:rPr lang="en-US" altLang="ko-KR" sz="3600" dirty="0">
                <a:solidFill>
                  <a:schemeClr val="tx1"/>
                </a:solidFill>
                <a:latin typeface="+mj-lt"/>
              </a:rPr>
            </a:br>
            <a:endParaRPr lang="ko-KR" altLang="en-US" sz="5400" dirty="0">
              <a:solidFill>
                <a:schemeClr val="tx1"/>
              </a:solidFill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F6A4B9B7-22DC-7B26-E9B2-A242080895EE}"/>
              </a:ext>
            </a:extLst>
          </p:cNvPr>
          <p:cNvGrpSpPr/>
          <p:nvPr/>
        </p:nvGrpSpPr>
        <p:grpSpPr>
          <a:xfrm>
            <a:off x="4429362" y="5678778"/>
            <a:ext cx="3333276" cy="589611"/>
            <a:chOff x="4199573" y="-73742"/>
            <a:chExt cx="3333276" cy="58961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2EA1537D-D6C2-9716-AD08-4925A45DBFD7}"/>
                </a:ext>
              </a:extLst>
            </p:cNvPr>
            <p:cNvSpPr/>
            <p:nvPr/>
          </p:nvSpPr>
          <p:spPr>
            <a:xfrm>
              <a:off x="4956876" y="254259"/>
              <a:ext cx="163328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ore-KR" sz="1100" spc="3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  <a:cs typeface="Calibri" panose="02000000000000000000" pitchFamily="2" charset="0"/>
                </a:rPr>
                <a:t>2025.05.19</a:t>
              </a:r>
              <a:endParaRPr lang="ko-Kore-KR" altLang="en-US" sz="700" spc="3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121122D4-11E6-05E5-3AAB-36A1998A3619}"/>
                </a:ext>
              </a:extLst>
            </p:cNvPr>
            <p:cNvSpPr/>
            <p:nvPr/>
          </p:nvSpPr>
          <p:spPr>
            <a:xfrm>
              <a:off x="4199573" y="-73742"/>
              <a:ext cx="3333276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ko-Kore-KR" altLang="en-US" sz="700" spc="3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4F026C4E-4993-6412-03AA-C9A3E6A8C88B}"/>
              </a:ext>
            </a:extLst>
          </p:cNvPr>
          <p:cNvGrpSpPr/>
          <p:nvPr/>
        </p:nvGrpSpPr>
        <p:grpSpPr>
          <a:xfrm>
            <a:off x="1977788" y="6091483"/>
            <a:ext cx="8236424" cy="0"/>
            <a:chOff x="1931158" y="6043715"/>
            <a:chExt cx="8236424" cy="0"/>
          </a:xfrm>
        </p:grpSpPr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1E1600C4-8DF5-C2FD-B624-A8DF9576810E}"/>
                </a:ext>
              </a:extLst>
            </p:cNvPr>
            <p:cNvCxnSpPr>
              <a:cxnSpLocks/>
            </p:cNvCxnSpPr>
            <p:nvPr/>
          </p:nvCxnSpPr>
          <p:spPr>
            <a:xfrm>
              <a:off x="1931158" y="6043715"/>
              <a:ext cx="3036627" cy="0"/>
            </a:xfrm>
            <a:prstGeom prst="line">
              <a:avLst/>
            </a:prstGeom>
            <a:ln w="3175">
              <a:solidFill>
                <a:schemeClr val="accent1">
                  <a:lumMod val="20000"/>
                  <a:lumOff val="80000"/>
                  <a:alpha val="77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EB198051-9CF2-6DBF-F81C-57009BCF82BF}"/>
                </a:ext>
              </a:extLst>
            </p:cNvPr>
            <p:cNvCxnSpPr>
              <a:cxnSpLocks/>
            </p:cNvCxnSpPr>
            <p:nvPr/>
          </p:nvCxnSpPr>
          <p:spPr>
            <a:xfrm>
              <a:off x="7130955" y="6043715"/>
              <a:ext cx="3036627" cy="0"/>
            </a:xfrm>
            <a:prstGeom prst="line">
              <a:avLst/>
            </a:prstGeom>
            <a:ln w="3175">
              <a:solidFill>
                <a:schemeClr val="accent1">
                  <a:lumMod val="20000"/>
                  <a:lumOff val="80000"/>
                  <a:alpha val="77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그래픽 43">
            <a:extLst>
              <a:ext uri="{FF2B5EF4-FFF2-40B4-BE49-F238E27FC236}">
                <a16:creationId xmlns:a16="http://schemas.microsoft.com/office/drawing/2014/main" id="{2F2A91DA-9C53-032F-BBB4-B9902D90C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47688" y="4556579"/>
            <a:ext cx="2896625" cy="45719"/>
          </a:xfrm>
          <a:prstGeom prst="rect">
            <a:avLst/>
          </a:prstGeom>
        </p:spPr>
      </p:pic>
      <p:pic>
        <p:nvPicPr>
          <p:cNvPr id="4" name="Picture 2" descr="Image">
            <a:extLst>
              <a:ext uri="{FF2B5EF4-FFF2-40B4-BE49-F238E27FC236}">
                <a16:creationId xmlns:a16="http://schemas.microsoft.com/office/drawing/2014/main" id="{7159C505-D5F1-A6AC-3370-385A07002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82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brightnessContrast bright="1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402" y="1"/>
            <a:ext cx="1536598" cy="115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729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3868A-BEC2-1DF2-9DA5-0329EE1AA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57">
            <a:extLst>
              <a:ext uri="{FF2B5EF4-FFF2-40B4-BE49-F238E27FC236}">
                <a16:creationId xmlns:a16="http://schemas.microsoft.com/office/drawing/2014/main" id="{43E4E940-2E41-6ED1-EA1C-2209F149C537}"/>
              </a:ext>
            </a:extLst>
          </p:cNvPr>
          <p:cNvSpPr/>
          <p:nvPr/>
        </p:nvSpPr>
        <p:spPr>
          <a:xfrm>
            <a:off x="1133980" y="1428431"/>
            <a:ext cx="9949179" cy="3818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latinLnBrk="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en-US" i="1" dirty="0">
                <a:latin typeface="Cambria" panose="02040503050406030204" pitchFamily="18" charset="0"/>
                <a:ea typeface="Cambria" panose="02040503050406030204" pitchFamily="18" charset="0"/>
                <a:cs typeface="Noto Sans" panose="020B0502040504020204" pitchFamily="34" charset="0"/>
              </a:rPr>
              <a:t>It is widely recognized </a:t>
            </a:r>
            <a:r>
              <a:rPr lang="en-US" altLang="zh-CN" i="1" dirty="0">
                <a:latin typeface="Cambria" panose="02040503050406030204" pitchFamily="18" charset="0"/>
                <a:ea typeface="Cambria" panose="02040503050406030204" pitchFamily="18" charset="0"/>
                <a:cs typeface="Noto Sans" panose="020B0502040504020204" pitchFamily="34" charset="0"/>
              </a:rPr>
              <a:t>that t</a:t>
            </a:r>
            <a:r>
              <a:rPr lang="en-US" altLang="en-US" i="1" dirty="0">
                <a:latin typeface="Cambria" panose="02040503050406030204" pitchFamily="18" charset="0"/>
                <a:ea typeface="Cambria" panose="02040503050406030204" pitchFamily="18" charset="0"/>
                <a:cs typeface="Noto Sans" panose="020B0502040504020204" pitchFamily="34" charset="0"/>
              </a:rPr>
              <a:t>he OTA requirement is one of the most challenging topics in RAN4. </a:t>
            </a:r>
          </a:p>
          <a:p>
            <a:pPr marL="742950" lvl="1" indent="-285750" eaLnBrk="0" latinLnBrk="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en-US" i="1" dirty="0">
                <a:latin typeface="Cambria" panose="02040503050406030204" pitchFamily="18" charset="0"/>
                <a:ea typeface="Cambria" panose="02040503050406030204" pitchFamily="18" charset="0"/>
                <a:cs typeface="Noto Sans" panose="020B0502040504020204" pitchFamily="34" charset="0"/>
              </a:rPr>
              <a:t> During LTE phase, more than 8-years debates and huge efforts of measurements failed to yield consensus, and made OTA WI as the only </a:t>
            </a:r>
            <a:r>
              <a:rPr lang="zh-CN" altLang="en-US" i="1" dirty="0">
                <a:latin typeface="Cambria" panose="02040503050406030204" pitchFamily="18" charset="0"/>
                <a:ea typeface="Cambria" panose="02040503050406030204" pitchFamily="18" charset="0"/>
                <a:cs typeface="Noto Sans" panose="020B0502040504020204" pitchFamily="34" charset="0"/>
              </a:rPr>
              <a:t>“</a:t>
            </a:r>
            <a:r>
              <a:rPr lang="en-US" altLang="en-US" i="1" dirty="0">
                <a:latin typeface="Cambria" panose="02040503050406030204" pitchFamily="18" charset="0"/>
                <a:ea typeface="Cambria" panose="02040503050406030204" pitchFamily="18" charset="0"/>
                <a:cs typeface="Noto Sans" panose="020B0502040504020204" pitchFamily="34" charset="0"/>
              </a:rPr>
              <a:t>TSG stopped</a:t>
            </a:r>
            <a:r>
              <a:rPr lang="zh-CN" altLang="en-US" i="1" dirty="0">
                <a:latin typeface="Cambria" panose="02040503050406030204" pitchFamily="18" charset="0"/>
                <a:ea typeface="Cambria" panose="02040503050406030204" pitchFamily="18" charset="0"/>
                <a:cs typeface="Noto Sans" panose="020B0502040504020204" pitchFamily="34" charset="0"/>
              </a:rPr>
              <a:t>“ </a:t>
            </a:r>
            <a:r>
              <a:rPr lang="en-US" altLang="zh-CN" i="1" dirty="0">
                <a:latin typeface="Cambria" panose="02040503050406030204" pitchFamily="18" charset="0"/>
                <a:ea typeface="Cambria" panose="02040503050406030204" pitchFamily="18" charset="0"/>
                <a:cs typeface="Noto Sans" panose="020B0502040504020204" pitchFamily="34" charset="0"/>
              </a:rPr>
              <a:t>RAN4 WI in RAN plenary</a:t>
            </a:r>
            <a:r>
              <a:rPr lang="en-US" altLang="en-US" i="1" dirty="0">
                <a:latin typeface="Cambria" panose="02040503050406030204" pitchFamily="18" charset="0"/>
                <a:ea typeface="Cambria" panose="02040503050406030204" pitchFamily="18" charset="0"/>
                <a:cs typeface="Noto Sans" panose="020B0502040504020204" pitchFamily="34" charset="0"/>
              </a:rPr>
              <a:t>.</a:t>
            </a:r>
          </a:p>
          <a:p>
            <a:pPr marL="285750" indent="-285750" eaLnBrk="0" latinLnBrk="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en-US" i="1" dirty="0">
                <a:latin typeface="Cambria" panose="02040503050406030204" pitchFamily="18" charset="0"/>
                <a:ea typeface="Cambria" panose="02040503050406030204" pitchFamily="18" charset="0"/>
                <a:cs typeface="Noto Sans" panose="020B0502040504020204" pitchFamily="34" charset="0"/>
              </a:rPr>
              <a:t>Global OTA requirements are</a:t>
            </a:r>
            <a:r>
              <a:rPr lang="zh-CN" altLang="en-US" i="1" dirty="0">
                <a:latin typeface="Cambria" panose="02040503050406030204" pitchFamily="18" charset="0"/>
                <a:ea typeface="Cambria" panose="02040503050406030204" pitchFamily="18" charset="0"/>
                <a:cs typeface="Noto Sans" panose="020B0502040504020204" pitchFamily="34" charset="0"/>
              </a:rPr>
              <a:t> </a:t>
            </a:r>
            <a:r>
              <a:rPr lang="en-US" altLang="zh-CN" i="1" dirty="0">
                <a:latin typeface="Cambria" panose="02040503050406030204" pitchFamily="18" charset="0"/>
                <a:ea typeface="Cambria" panose="02040503050406030204" pitchFamily="18" charset="0"/>
                <a:cs typeface="Noto Sans" panose="020B0502040504020204" pitchFamily="34" charset="0"/>
              </a:rPr>
              <a:t>challenging due to the facts they are highly related</a:t>
            </a:r>
            <a:r>
              <a:rPr lang="zh-CN" altLang="en-US" i="1" dirty="0">
                <a:latin typeface="Cambria" panose="02040503050406030204" pitchFamily="18" charset="0"/>
                <a:ea typeface="Cambria" panose="02040503050406030204" pitchFamily="18" charset="0"/>
                <a:cs typeface="Noto Sans" panose="020B0502040504020204" pitchFamily="34" charset="0"/>
              </a:rPr>
              <a:t> </a:t>
            </a:r>
            <a:r>
              <a:rPr lang="en-US" altLang="zh-CN" i="1" dirty="0">
                <a:latin typeface="Cambria" panose="02040503050406030204" pitchFamily="18" charset="0"/>
                <a:ea typeface="Cambria" panose="02040503050406030204" pitchFamily="18" charset="0"/>
                <a:cs typeface="Noto Sans" panose="020B0502040504020204" pitchFamily="34" charset="0"/>
              </a:rPr>
              <a:t>to</a:t>
            </a:r>
            <a:r>
              <a:rPr lang="zh-CN" altLang="en-US" i="1" dirty="0">
                <a:latin typeface="Cambria" panose="02040503050406030204" pitchFamily="18" charset="0"/>
                <a:ea typeface="Cambria" panose="02040503050406030204" pitchFamily="18" charset="0"/>
                <a:cs typeface="Noto Sans" panose="020B0502040504020204" pitchFamily="34" charset="0"/>
              </a:rPr>
              <a:t> </a:t>
            </a:r>
            <a:r>
              <a:rPr lang="en-US" altLang="zh-CN" i="1" dirty="0">
                <a:latin typeface="Cambria" panose="02040503050406030204" pitchFamily="18" charset="0"/>
                <a:ea typeface="Cambria" panose="02040503050406030204" pitchFamily="18" charset="0"/>
                <a:cs typeface="Noto Sans" panose="020B0502040504020204" pitchFamily="34" charset="0"/>
              </a:rPr>
              <a:t>UE</a:t>
            </a:r>
            <a:r>
              <a:rPr lang="zh-CN" altLang="en-US" i="1" dirty="0">
                <a:latin typeface="Cambria" panose="02040503050406030204" pitchFamily="18" charset="0"/>
                <a:ea typeface="Cambria" panose="02040503050406030204" pitchFamily="18" charset="0"/>
                <a:cs typeface="Noto Sans" panose="020B0502040504020204" pitchFamily="34" charset="0"/>
              </a:rPr>
              <a:t> </a:t>
            </a:r>
            <a:r>
              <a:rPr lang="en-US" altLang="zh-CN" i="1" dirty="0">
                <a:latin typeface="Cambria" panose="02040503050406030204" pitchFamily="18" charset="0"/>
                <a:ea typeface="Cambria" panose="02040503050406030204" pitchFamily="18" charset="0"/>
                <a:cs typeface="Noto Sans" panose="020B0502040504020204" pitchFamily="34" charset="0"/>
              </a:rPr>
              <a:t>design,</a:t>
            </a:r>
            <a:r>
              <a:rPr lang="zh-CN" altLang="en-US" i="1" dirty="0">
                <a:latin typeface="Cambria" panose="02040503050406030204" pitchFamily="18" charset="0"/>
                <a:ea typeface="Cambria" panose="02040503050406030204" pitchFamily="18" charset="0"/>
                <a:cs typeface="Noto Sans" panose="020B0502040504020204" pitchFamily="34" charset="0"/>
              </a:rPr>
              <a:t> </a:t>
            </a:r>
            <a:r>
              <a:rPr lang="en-US" altLang="zh-CN" i="1" dirty="0">
                <a:latin typeface="Cambria" panose="02040503050406030204" pitchFamily="18" charset="0"/>
                <a:ea typeface="Cambria" panose="02040503050406030204" pitchFamily="18" charset="0"/>
                <a:cs typeface="Noto Sans" panose="020B0502040504020204" pitchFamily="34" charset="0"/>
              </a:rPr>
              <a:t>custom experience, and real network performance.</a:t>
            </a:r>
          </a:p>
          <a:p>
            <a:pPr marL="285750" indent="-285750" eaLnBrk="0" latinLnBrk="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en-US" i="1" dirty="0">
                <a:latin typeface="Cambria" panose="02040503050406030204" pitchFamily="18" charset="0"/>
                <a:ea typeface="Cambria" panose="02040503050406030204" pitchFamily="18" charset="0"/>
                <a:cs typeface="Noto Sans" panose="020B0502040504020204" pitchFamily="34" charset="0"/>
              </a:rPr>
              <a:t>This achievement has filled the over-10-years gap in OTA industry</a:t>
            </a:r>
          </a:p>
          <a:p>
            <a:pPr marL="285750" indent="-285750" eaLnBrk="0" latinLnBrk="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en-US" i="1" dirty="0">
                <a:latin typeface="Cambria" panose="02040503050406030204" pitchFamily="18" charset="0"/>
                <a:ea typeface="Cambria" panose="02040503050406030204" pitchFamily="18" charset="0"/>
                <a:cs typeface="Noto Sans" panose="020B0502040504020204" pitchFamily="34" charset="0"/>
              </a:rPr>
              <a:t>Thanks to the efforts, dedications and collaboration to all OTA colleagues and</a:t>
            </a:r>
            <a:r>
              <a:rPr lang="zh-CN" altLang="en-US" i="1" dirty="0">
                <a:latin typeface="Cambria" panose="02040503050406030204" pitchFamily="18" charset="0"/>
                <a:ea typeface="Cambria" panose="02040503050406030204" pitchFamily="18" charset="0"/>
                <a:cs typeface="Noto Sans" panose="020B0502040504020204" pitchFamily="34" charset="0"/>
              </a:rPr>
              <a:t> </a:t>
            </a:r>
            <a:r>
              <a:rPr lang="en-US" altLang="zh-CN" i="1" dirty="0">
                <a:latin typeface="Cambria" panose="02040503050406030204" pitchFamily="18" charset="0"/>
                <a:ea typeface="Cambria" panose="02040503050406030204" pitchFamily="18" charset="0"/>
                <a:cs typeface="Noto Sans" panose="020B0502040504020204" pitchFamily="34" charset="0"/>
              </a:rPr>
              <a:t>especially to rapporteur and topic leader(moderator).</a:t>
            </a:r>
            <a:endParaRPr lang="en-US" altLang="en-US" i="1" dirty="0">
              <a:latin typeface="Cambria" panose="02040503050406030204" pitchFamily="18" charset="0"/>
              <a:ea typeface="Cambria" panose="02040503050406030204" pitchFamily="18" charset="0"/>
              <a:cs typeface="Noto Sans" panose="020B0502040504020204" pitchFamily="34" charset="0"/>
            </a:endParaRPr>
          </a:p>
          <a:p>
            <a:pPr eaLnBrk="0" latinLnBrk="0">
              <a:spcAft>
                <a:spcPts val="500"/>
              </a:spcAft>
            </a:pPr>
            <a:endParaRPr lang="en-US" altLang="en-US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Noto Sans" panose="020B0502040504020204" pitchFamily="34" charset="0"/>
            </a:endParaRPr>
          </a:p>
          <a:p>
            <a:pPr eaLnBrk="0" latinLnBrk="0">
              <a:spcAft>
                <a:spcPts val="500"/>
              </a:spcAft>
            </a:pPr>
            <a:endParaRPr lang="en-US" altLang="en-US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Noto Sans" panose="020B0502040504020204" pitchFamily="34" charset="0"/>
            </a:endParaRPr>
          </a:p>
          <a:p>
            <a:pPr>
              <a:lnSpc>
                <a:spcPct val="130000"/>
              </a:lnSpc>
            </a:pPr>
            <a:endParaRPr lang="ko-Kore-KR" altLang="en-US" sz="1400" i="1" dirty="0">
              <a:gradFill>
                <a:gsLst>
                  <a:gs pos="25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atin typeface="Cambria" panose="02040503050406030204" pitchFamily="18" charset="0"/>
            </a:endParaRPr>
          </a:p>
        </p:txBody>
      </p:sp>
      <p:pic>
        <p:nvPicPr>
          <p:cNvPr id="30" name="Picture 2" descr="Image">
            <a:extLst>
              <a:ext uri="{FF2B5EF4-FFF2-40B4-BE49-F238E27FC236}">
                <a16:creationId xmlns:a16="http://schemas.microsoft.com/office/drawing/2014/main" id="{5CA78B27-E392-D403-BB64-D9AC8D3E2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8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1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798" y="36176"/>
            <a:ext cx="1096964" cy="82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251FFF9B-6E8F-44C5-3F7F-4A06F8F91196}"/>
              </a:ext>
            </a:extLst>
          </p:cNvPr>
          <p:cNvSpPr txBox="1"/>
          <p:nvPr/>
        </p:nvSpPr>
        <p:spPr>
          <a:xfrm>
            <a:off x="247828" y="403740"/>
            <a:ext cx="10989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600" dirty="0">
                <a:latin typeface="+mj-lt"/>
              </a:rPr>
              <a:t>Completion of OTA requirements</a:t>
            </a:r>
          </a:p>
        </p:txBody>
      </p:sp>
    </p:spTree>
    <p:extLst>
      <p:ext uri="{BB962C8B-B14F-4D97-AF65-F5344CB8AC3E}">
        <p14:creationId xmlns:p14="http://schemas.microsoft.com/office/powerpoint/2010/main" val="644754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079A42-9F9A-6EDC-1B41-210637681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9">
            <a:extLst>
              <a:ext uri="{FF2B5EF4-FFF2-40B4-BE49-F238E27FC236}">
                <a16:creationId xmlns:a16="http://schemas.microsoft.com/office/drawing/2014/main" id="{919C6FF9-8B3C-6E75-F9C2-484C933F802B}"/>
              </a:ext>
            </a:extLst>
          </p:cNvPr>
          <p:cNvSpPr txBox="1"/>
          <p:nvPr/>
        </p:nvSpPr>
        <p:spPr>
          <a:xfrm>
            <a:off x="4106578" y="1432202"/>
            <a:ext cx="35263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dirty="0">
                <a:latin typeface="+mj-lt"/>
              </a:rPr>
              <a:t>Dr. </a:t>
            </a:r>
            <a:r>
              <a:rPr lang="en-US" altLang="ko-KR" sz="2800" dirty="0" err="1">
                <a:latin typeface="+mj-lt"/>
              </a:rPr>
              <a:t>Ruixin</a:t>
            </a:r>
            <a:r>
              <a:rPr lang="en-US" altLang="ko-KR" sz="2800" dirty="0">
                <a:latin typeface="+mj-lt"/>
              </a:rPr>
              <a:t> Wang</a:t>
            </a:r>
            <a:endParaRPr lang="ko-KR" altLang="en-US" sz="400" dirty="0"/>
          </a:p>
        </p:txBody>
      </p:sp>
      <p:sp>
        <p:nvSpPr>
          <p:cNvPr id="26" name="직사각형 57">
            <a:extLst>
              <a:ext uri="{FF2B5EF4-FFF2-40B4-BE49-F238E27FC236}">
                <a16:creationId xmlns:a16="http://schemas.microsoft.com/office/drawing/2014/main" id="{ADC49271-AF13-1D0D-C265-6535531BC525}"/>
              </a:ext>
            </a:extLst>
          </p:cNvPr>
          <p:cNvSpPr/>
          <p:nvPr/>
        </p:nvSpPr>
        <p:spPr>
          <a:xfrm>
            <a:off x="4106578" y="2138716"/>
            <a:ext cx="6755864" cy="333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latinLnBrk="0">
              <a:lnSpc>
                <a:spcPct val="120000"/>
              </a:lnSpc>
              <a:spcAft>
                <a:spcPts val="500"/>
              </a:spcAft>
            </a:pPr>
            <a:r>
              <a:rPr lang="en-US" altLang="en-US" sz="1600" i="1" dirty="0">
                <a:latin typeface="Cambria" panose="02040503050406030204" pitchFamily="18" charset="0"/>
              </a:rPr>
              <a:t>This 3GPP excellence award is in recognition of  Dr. Ruixin Wang’s outstanding contributions to RAN4.</a:t>
            </a:r>
          </a:p>
          <a:p>
            <a:pPr marL="285750" indent="-285750" eaLnBrk="0" latinLnBrk="0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altLang="en-US" sz="1500" i="1" dirty="0">
                <a:latin typeface="Cambria" panose="02040503050406030204" pitchFamily="18" charset="0"/>
              </a:rPr>
              <a:t>Efficiently drive OTA topics as rapporteurs of multiple Study/Work Items cross 4G and 5G. </a:t>
            </a:r>
          </a:p>
          <a:p>
            <a:pPr marL="285750" indent="-285750" eaLnBrk="0" latinLnBrk="0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altLang="en-US" sz="1500" i="1" dirty="0">
                <a:latin typeface="Cambria" panose="02040503050406030204" pitchFamily="18" charset="0"/>
              </a:rPr>
              <a:t>Demonstrate strong leadership and professionalism on the development of the 5G OTA requirements. </a:t>
            </a:r>
          </a:p>
          <a:p>
            <a:pPr marL="742950" lvl="1" indent="-285750" eaLnBrk="0" latinLnBrk="0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altLang="en-US" sz="1500" i="1" dirty="0">
                <a:latin typeface="Cambria" panose="02040503050406030204" pitchFamily="18" charset="0"/>
              </a:rPr>
              <a:t>Actively drive consensus and resolve the long-standing controversial issues as the moderator and ad-hoc session chair of several topics.</a:t>
            </a:r>
          </a:p>
          <a:p>
            <a:pPr marL="285750" indent="-285750" eaLnBrk="0" latinLnBrk="0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altLang="en-US" sz="1500" i="1" dirty="0">
                <a:latin typeface="Cambria" panose="02040503050406030204" pitchFamily="18" charset="0"/>
              </a:rPr>
              <a:t>Successfully deliver multiple high-quality specs as spec editor, e.g., TS 38.161 and TR 38.870, which have been broadly regarded as the foundational standard and the definitive reference across the ecosystem around the world.</a:t>
            </a:r>
          </a:p>
          <a:p>
            <a:pPr>
              <a:lnSpc>
                <a:spcPct val="130000"/>
              </a:lnSpc>
            </a:pPr>
            <a:endParaRPr lang="ko-Kore-KR" altLang="en-US" sz="1400" i="1" dirty="0">
              <a:latin typeface="Cambria" panose="02040503050406030204" pitchFamily="18" charset="0"/>
            </a:endParaRPr>
          </a:p>
        </p:txBody>
      </p:sp>
      <p:pic>
        <p:nvPicPr>
          <p:cNvPr id="30" name="Picture 2" descr="Image">
            <a:extLst>
              <a:ext uri="{FF2B5EF4-FFF2-40B4-BE49-F238E27FC236}">
                <a16:creationId xmlns:a16="http://schemas.microsoft.com/office/drawing/2014/main" id="{F6D7477C-6830-FD83-0BB9-4AE32831C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8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1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798" y="36176"/>
            <a:ext cx="1096964" cy="82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8568C6F-F89A-336F-05D7-E87D73375747}"/>
              </a:ext>
            </a:extLst>
          </p:cNvPr>
          <p:cNvSpPr txBox="1"/>
          <p:nvPr/>
        </p:nvSpPr>
        <p:spPr>
          <a:xfrm>
            <a:off x="727504" y="5772324"/>
            <a:ext cx="10907448" cy="987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latinLnBrk="0">
              <a:spcBef>
                <a:spcPts val="500"/>
              </a:spcBef>
            </a:pPr>
            <a:r>
              <a:rPr lang="en-US" altLang="en-US" b="1" i="1" dirty="0">
                <a:latin typeface="Cambria" panose="02040503050406030204" pitchFamily="18" charset="0"/>
              </a:rPr>
              <a:t>“His strong technical expertise, dedication and excellent leader</a:t>
            </a:r>
            <a:r>
              <a:rPr lang="en-US" altLang="zh-CN" b="1" i="1" dirty="0">
                <a:latin typeface="Cambria" panose="02040503050406030204" pitchFamily="18" charset="0"/>
              </a:rPr>
              <a:t>s</a:t>
            </a:r>
            <a:r>
              <a:rPr lang="en-US" altLang="en-US" b="1" i="1" dirty="0">
                <a:latin typeface="Cambria" panose="02040503050406030204" pitchFamily="18" charset="0"/>
              </a:rPr>
              <a:t>hip has made him a successful and outstanding delegate in 3GPP RAN4. Many thanks for </a:t>
            </a:r>
            <a:r>
              <a:rPr lang="en-US" altLang="en-US" b="1" i="1" dirty="0" err="1">
                <a:latin typeface="Cambria" panose="02040503050406030204" pitchFamily="18" charset="0"/>
              </a:rPr>
              <a:t>Ruixin’s</a:t>
            </a:r>
            <a:r>
              <a:rPr lang="en-US" altLang="en-US" b="1" i="1" dirty="0">
                <a:latin typeface="Cambria" panose="02040503050406030204" pitchFamily="18" charset="0"/>
              </a:rPr>
              <a:t> excellent work and contribution!”</a:t>
            </a:r>
          </a:p>
          <a:p>
            <a:pPr eaLnBrk="0" latinLnBrk="0">
              <a:spcBef>
                <a:spcPts val="500"/>
              </a:spcBef>
            </a:pPr>
            <a:r>
              <a:rPr lang="en-US" altLang="en-US" i="1" dirty="0">
                <a:latin typeface="Cambria" panose="02040503050406030204" pitchFamily="18" charset="0"/>
              </a:rPr>
              <a:t>							                          - RAN4 Leadership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084E1FA0-09EB-D728-B258-647B4A587AFA}"/>
              </a:ext>
            </a:extLst>
          </p:cNvPr>
          <p:cNvSpPr txBox="1"/>
          <p:nvPr/>
        </p:nvSpPr>
        <p:spPr>
          <a:xfrm>
            <a:off x="1398494" y="140913"/>
            <a:ext cx="946394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>
                <a:latin typeface="+mj-lt"/>
              </a:rPr>
              <a:t>2024</a:t>
            </a:r>
          </a:p>
          <a:p>
            <a:pPr algn="ctr"/>
            <a:r>
              <a:rPr lang="en-US" altLang="ko-KR" sz="3600" dirty="0">
                <a:latin typeface="+mj-lt"/>
              </a:rPr>
              <a:t>3GPP EXCELLENCE Award</a:t>
            </a:r>
          </a:p>
        </p:txBody>
      </p:sp>
      <p:pic>
        <p:nvPicPr>
          <p:cNvPr id="32" name="图片 31" descr="穿着西装笔挺的男子&#10;&#10;AI 生成的内容可能不正确。">
            <a:extLst>
              <a:ext uri="{FF2B5EF4-FFF2-40B4-BE49-F238E27FC236}">
                <a16:creationId xmlns:a16="http://schemas.microsoft.com/office/drawing/2014/main" id="{2B09786B-C998-FD9B-0472-8E68DFD937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" t="2847" r="2907" b="2612"/>
          <a:stretch/>
        </p:blipFill>
        <p:spPr>
          <a:xfrm>
            <a:off x="849042" y="1533964"/>
            <a:ext cx="2683627" cy="40935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5A9D61-E8E9-A587-BDC0-8E420EFA9C0C}"/>
              </a:ext>
            </a:extLst>
          </p:cNvPr>
          <p:cNvSpPr txBox="1"/>
          <p:nvPr/>
        </p:nvSpPr>
        <p:spPr>
          <a:xfrm>
            <a:off x="7348018" y="1401425"/>
            <a:ext cx="1317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(vivo)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393784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사용자 지정 1">
      <a:dk1>
        <a:sysClr val="windowText" lastClr="000000"/>
      </a:dk1>
      <a:lt1>
        <a:sysClr val="window" lastClr="FFFFFF"/>
      </a:lt1>
      <a:dk2>
        <a:srgbClr val="44546A"/>
      </a:dk2>
      <a:lt2>
        <a:srgbClr val="EDEEF3"/>
      </a:lt2>
      <a:accent1>
        <a:srgbClr val="CDA047"/>
      </a:accent1>
      <a:accent2>
        <a:srgbClr val="A36547"/>
      </a:accent2>
      <a:accent3>
        <a:srgbClr val="50B848"/>
      </a:accent3>
      <a:accent4>
        <a:srgbClr val="F2E058"/>
      </a:accent4>
      <a:accent5>
        <a:srgbClr val="92D050"/>
      </a:accent5>
      <a:accent6>
        <a:srgbClr val="0070C0"/>
      </a:accent6>
      <a:hlink>
        <a:srgbClr val="0563C1"/>
      </a:hlink>
      <a:folHlink>
        <a:srgbClr val="954F72"/>
      </a:folHlink>
    </a:clrScheme>
    <a:fontScheme name="사용자 지정 1">
      <a:majorFont>
        <a:latin typeface="Cinzel SemiBold"/>
        <a:ea typeface="맑은 고딕"/>
        <a:cs typeface=""/>
      </a:majorFont>
      <a:minorFont>
        <a:latin typeface="Noto Sans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3838</TotalTime>
  <Words>285</Words>
  <Application>Microsoft Office PowerPoint</Application>
  <PresentationFormat>宽屏</PresentationFormat>
  <Paragraphs>23</Paragraphs>
  <Slides>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0" baseType="lpstr">
      <vt:lpstr>Arial</vt:lpstr>
      <vt:lpstr>맑은 고딕</vt:lpstr>
      <vt:lpstr>Cinzel SemiBold</vt:lpstr>
      <vt:lpstr>Cambria</vt:lpstr>
      <vt:lpstr>Wingdings</vt:lpstr>
      <vt:lpstr>Noto Sans</vt:lpstr>
      <vt:lpstr>Office 테마</vt:lpstr>
      <vt:lpstr> 3GPP  EXCELLENCE AWARDS </vt:lpstr>
      <vt:lpstr>PowerPoint 演示文稿</vt:lpstr>
      <vt:lpstr>PowerPoint 演示文稿</vt:lpstr>
    </vt:vector>
  </TitlesOfParts>
  <Manager>Slide Members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3GPP Excellence Award</dc:title>
  <dc:subject>Award</dc:subject>
  <dc:creator>3GPP</dc:creator>
  <cp:keywords>MCC</cp:keywords>
  <dc:description>The copyright of this document is at Slide Members. Unauthorized copying may result in legal sanctions.</dc:description>
  <cp:lastModifiedBy>Ruixin Wang (vivo)</cp:lastModifiedBy>
  <cp:revision>84</cp:revision>
  <dcterms:created xsi:type="dcterms:W3CDTF">2024-10-14T09:05:00Z</dcterms:created>
  <dcterms:modified xsi:type="dcterms:W3CDTF">2025-05-19T12:29:30Z</dcterms:modified>
  <cp:category/>
</cp:coreProperties>
</file>