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30"/>
  </p:notesMasterIdLst>
  <p:handoutMasterIdLst>
    <p:handoutMasterId r:id="rId31"/>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1016" r:id="rId27"/>
    <p:sldId id="1017" r:id="rId28"/>
    <p:sldId id="977" r:id="rId29"/>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79" d="100"/>
          <a:sy n="79" d="100"/>
        </p:scale>
        <p:origin x="456" y="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4756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720635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24</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23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4/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3/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RAN4#114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#114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Athens, Greece, 17</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21</a:t>
            </a:r>
            <a:r>
              <a:rPr lang="en-US" sz="1400" b="1" baseline="30000" dirty="0">
                <a:latin typeface="微软雅黑" panose="020B0503020204020204" pitchFamily="34" charset="-122"/>
                <a:ea typeface="微软雅黑" panose="020B0503020204020204" pitchFamily="34" charset="-122"/>
              </a:rPr>
              <a:t>st</a:t>
            </a:r>
            <a:r>
              <a:rPr lang="en-US" sz="1400" b="1" dirty="0">
                <a:latin typeface="微软雅黑" panose="020B0503020204020204" pitchFamily="34" charset="-122"/>
                <a:ea typeface="微软雅黑" panose="020B0503020204020204" pitchFamily="34" charset="-122"/>
              </a:rPr>
              <a:t> February, 2025</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R4-2500003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2025</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RAN4#114)</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21 Feb 2025 17:30 (GMT+02:00) Athens, Beirut, Istanbul, Minsk</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February 24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February </a:t>
            </a:r>
            <a:r>
              <a:rPr lang="en-US" sz="1200" dirty="0">
                <a:solidFill>
                  <a:srgbClr val="FF0000"/>
                </a:solidFill>
              </a:rPr>
              <a:t>25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February 27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February 27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February 21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February 27 (Thursday)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2025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February 25 (Tuesday) </a:t>
            </a:r>
            <a:r>
              <a:rPr lang="en-US" altLang="zh-CN" sz="1400" dirty="0"/>
              <a:t>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February 16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February 18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a:p>
            <a:pPr marL="342882" lvl="2" indent="-342882">
              <a:spcBef>
                <a:spcPts val="0"/>
              </a:spcBef>
              <a:spcAft>
                <a:spcPts val="600"/>
              </a:spcAft>
              <a:buBlip>
                <a:blip r:embed="rId2"/>
              </a:buBlip>
            </a:pPr>
            <a:r>
              <a:rPr lang="en-US" altLang="zh-CN" sz="1200" dirty="0"/>
              <a:t>Please refer to the following document for NWM tool </a:t>
            </a:r>
            <a:r>
              <a:rPr lang="en-US" altLang="zh-CN" sz="1200"/>
              <a:t>at </a:t>
            </a:r>
            <a:r>
              <a:rPr lang="en-US" altLang="zh-CN" sz="120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937032558"/>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https://www.3gpp.org/ftp/tsg_ran/WG4_Radio/TSGR4_114/Inbox/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February 17</a:t>
            </a:r>
            <a:r>
              <a:rPr lang="en-US" sz="1400" baseline="30000" dirty="0">
                <a:solidFill>
                  <a:srgbClr val="FF0000"/>
                </a:solidFill>
              </a:rPr>
              <a:t>th</a:t>
            </a:r>
            <a:r>
              <a:rPr lang="en-US" sz="1400" dirty="0">
                <a:solidFill>
                  <a:srgbClr val="FF0000"/>
                </a:solidFill>
              </a:rPr>
              <a:t> ~ 21</a:t>
            </a:r>
            <a:r>
              <a:rPr lang="en-US" sz="1400" baseline="30000" dirty="0">
                <a:solidFill>
                  <a:srgbClr val="FF0000"/>
                </a:solidFill>
              </a:rPr>
              <a:t>st</a:t>
            </a:r>
            <a:r>
              <a:rPr lang="en-US" sz="1400" dirty="0">
                <a:solidFill>
                  <a:srgbClr val="FF0000"/>
                </a:solidFill>
              </a:rPr>
              <a:t>, 2025</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in the best effort way.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February 7</a:t>
            </a:r>
            <a:r>
              <a:rPr lang="en-US" sz="1400" baseline="30000" dirty="0">
                <a:solidFill>
                  <a:srgbClr val="FF0000"/>
                </a:solidFill>
                <a:cs typeface="+mn-cs"/>
              </a:rPr>
              <a:t>th</a:t>
            </a:r>
            <a:r>
              <a:rPr lang="en-US" sz="1400" dirty="0">
                <a:solidFill>
                  <a:srgbClr val="FF0000"/>
                </a:solidFill>
                <a:cs typeface="+mn-cs"/>
              </a:rPr>
              <a:t> (Friday) 2025,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sz="800" kern="0" dirty="0">
                <a:solidFill>
                  <a:srgbClr val="FFFFFF"/>
                </a:solidFill>
                <a:latin typeface="微软雅黑" panose="020B0503020204020204" pitchFamily="34" charset="-122"/>
                <a:ea typeface="微软雅黑" panose="020B0503020204020204" pitchFamily="34" charset="-122"/>
              </a:rPr>
              <a:t>February</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10</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~14</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February</a:t>
            </a:r>
            <a:r>
              <a:rPr lang="en-GB" sz="800" kern="0" dirty="0">
                <a:solidFill>
                  <a:srgbClr val="FFFFFF"/>
                </a:solidFill>
                <a:latin typeface="微软雅黑" panose="020B0503020204020204" pitchFamily="34" charset="-122"/>
                <a:ea typeface="微软雅黑" panose="020B0503020204020204" pitchFamily="34" charset="-122"/>
              </a:rPr>
              <a:t> 17~20)</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(February 24~27)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9343"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9"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Feb 20</a:t>
            </a:r>
            <a:r>
              <a:rPr lang="en-GB" sz="800" kern="0" dirty="0">
                <a:solidFill>
                  <a:srgbClr val="FFFFFF"/>
                </a:solidFill>
                <a:latin typeface="微软雅黑" panose="020B0503020204020204" pitchFamily="34" charset="-122"/>
                <a:ea typeface="微软雅黑" panose="020B0503020204020204" pitchFamily="34" charset="-122"/>
              </a:rPr>
              <a:t>, 21)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1046" y="5812565"/>
            <a:ext cx="95250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#3/4/23/24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1046"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marL="457176" lvl="1" indent="0">
              <a:spcBef>
                <a:spcPts val="0"/>
              </a:spcBef>
              <a:spcAft>
                <a:spcPts val="600"/>
              </a:spcAft>
              <a:buNone/>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zh-CN" altLang="zh-CN" sz="1200" dirty="0"/>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RAN4#114</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4611457"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a:t>
            </a:r>
            <a:r>
              <a:rPr lang="zh-CN" altLang="en-US" sz="1200" dirty="0"/>
              <a:t>（</a:t>
            </a:r>
            <a:r>
              <a:rPr lang="en-US" altLang="zh-CN" sz="1200" dirty="0"/>
              <a:t>250 persons</a:t>
            </a:r>
            <a:r>
              <a:rPr lang="zh-CN" altLang="en-US" sz="1200" dirty="0"/>
              <a:t>）</a:t>
            </a:r>
            <a:endParaRPr lang="en-US" altLang="zh-CN" sz="1200" dirty="0"/>
          </a:p>
          <a:p>
            <a:pPr lvl="1">
              <a:spcBef>
                <a:spcPts val="0"/>
              </a:spcBef>
              <a:spcAft>
                <a:spcPts val="600"/>
              </a:spcAft>
            </a:pPr>
            <a:r>
              <a:rPr lang="en-US" altLang="zh-CN" sz="1200" dirty="0"/>
              <a:t>RRM session: </a:t>
            </a:r>
            <a:r>
              <a:rPr lang="zh-CN" altLang="en-US" sz="1200" dirty="0"/>
              <a:t>（</a:t>
            </a:r>
            <a:r>
              <a:rPr lang="en-US" altLang="zh-CN" sz="1200" dirty="0"/>
              <a:t>100</a:t>
            </a:r>
            <a:r>
              <a:rPr lang="zh-CN" altLang="en-US" sz="1200" dirty="0"/>
              <a:t>）</a:t>
            </a:r>
            <a:endParaRPr lang="en-US" altLang="zh-CN" sz="1200" dirty="0"/>
          </a:p>
          <a:p>
            <a:pPr lvl="1">
              <a:spcBef>
                <a:spcPts val="0"/>
              </a:spcBef>
              <a:spcAft>
                <a:spcPts val="600"/>
              </a:spcAft>
            </a:pPr>
            <a:r>
              <a:rPr lang="en-US" altLang="zh-CN" sz="1200" dirty="0" err="1"/>
              <a:t>BDaT</a:t>
            </a:r>
            <a:r>
              <a:rPr lang="en-US" altLang="zh-CN" sz="1200" dirty="0"/>
              <a:t>:</a:t>
            </a:r>
            <a:r>
              <a:rPr lang="zh-CN" altLang="en-US" sz="1200" dirty="0"/>
              <a:t>（</a:t>
            </a:r>
            <a:r>
              <a:rPr lang="en-US" altLang="zh-CN" sz="1200" dirty="0"/>
              <a:t>100</a:t>
            </a:r>
            <a:r>
              <a:rPr lang="zh-CN" altLang="en-US" sz="1200" dirty="0"/>
              <a:t>）</a:t>
            </a:r>
            <a:endParaRPr lang="it-IT" altLang="zh-CN" sz="1200" dirty="0"/>
          </a:p>
          <a:p>
            <a:pPr lvl="1">
              <a:spcBef>
                <a:spcPts val="0"/>
              </a:spcBef>
              <a:spcAft>
                <a:spcPts val="600"/>
              </a:spcAft>
            </a:pPr>
            <a:r>
              <a:rPr lang="it-IT" altLang="zh-CN" sz="1200" dirty="0"/>
              <a:t>Ad hoc session:</a:t>
            </a:r>
            <a:r>
              <a:rPr lang="zh-CN" altLang="en-US" sz="1200" dirty="0"/>
              <a:t>（</a:t>
            </a:r>
            <a:r>
              <a:rPr lang="en-US" altLang="zh-CN" sz="1200" dirty="0"/>
              <a:t>50</a:t>
            </a:r>
            <a:r>
              <a:rPr lang="zh-CN" altLang="en-US" sz="1200" dirty="0"/>
              <a:t>）</a:t>
            </a:r>
            <a:endParaRPr lang="en-US" altLang="zh-CN" sz="1200" dirty="0"/>
          </a:p>
        </p:txBody>
      </p:sp>
      <p:sp>
        <p:nvSpPr>
          <p:cNvPr id="2" name="文本框 1">
            <a:extLst>
              <a:ext uri="{FF2B5EF4-FFF2-40B4-BE49-F238E27FC236}">
                <a16:creationId xmlns:a16="http://schemas.microsoft.com/office/drawing/2014/main" id="{1295C32A-E1D4-4567-8537-128EDFF45C03}"/>
              </a:ext>
            </a:extLst>
          </p:cNvPr>
          <p:cNvSpPr txBox="1"/>
          <p:nvPr/>
        </p:nvSpPr>
        <p:spPr>
          <a:xfrm rot="18807097">
            <a:off x="4151512" y="3675888"/>
            <a:ext cx="3156057"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To be updated</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CR/draft CR submissions for RAN#114</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016599"/>
          </a:xfrm>
        </p:spPr>
        <p:txBody>
          <a:bodyPr/>
          <a:lstStyle/>
          <a:p>
            <a:pPr marL="342882" lvl="2" indent="-342882">
              <a:spcBef>
                <a:spcPts val="0"/>
              </a:spcBef>
              <a:spcAft>
                <a:spcPts val="600"/>
              </a:spcAft>
              <a:buBlip>
                <a:blip r:embed="rId3"/>
              </a:buBlip>
            </a:pPr>
            <a:r>
              <a:rPr lang="en-US" altLang="zh-CN" sz="1400" dirty="0">
                <a:cs typeface="+mn-cs"/>
              </a:rPr>
              <a:t>Please follow the agreement below in RAN4#112bis for CR/draft submissions considering the availability of Rel-19 specs</a:t>
            </a:r>
          </a:p>
        </p:txBody>
      </p:sp>
      <p:pic>
        <p:nvPicPr>
          <p:cNvPr id="3" name="图片 2">
            <a:extLst>
              <a:ext uri="{FF2B5EF4-FFF2-40B4-BE49-F238E27FC236}">
                <a16:creationId xmlns:a16="http://schemas.microsoft.com/office/drawing/2014/main" id="{CF015321-6A59-4E68-A219-17B5DDDFB1FA}"/>
              </a:ext>
            </a:extLst>
          </p:cNvPr>
          <p:cNvPicPr>
            <a:picLocks noChangeAspect="1"/>
          </p:cNvPicPr>
          <p:nvPr/>
        </p:nvPicPr>
        <p:blipFill>
          <a:blip r:embed="rId4"/>
          <a:stretch>
            <a:fillRect/>
          </a:stretch>
        </p:blipFill>
        <p:spPr>
          <a:xfrm>
            <a:off x="750015" y="1594470"/>
            <a:ext cx="8839200" cy="3390900"/>
          </a:xfrm>
          <a:prstGeom prst="rect">
            <a:avLst/>
          </a:prstGeom>
        </p:spPr>
      </p:pic>
    </p:spTree>
    <p:extLst>
      <p:ext uri="{BB962C8B-B14F-4D97-AF65-F5344CB8AC3E}">
        <p14:creationId xmlns:p14="http://schemas.microsoft.com/office/powerpoint/2010/main" val="3048877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essential corrections of a CR</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996927"/>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a:p>
            <a:pPr marL="342882" lvl="2" indent="-342882">
              <a:spcBef>
                <a:spcPts val="0"/>
              </a:spcBef>
              <a:spcAft>
                <a:spcPts val="600"/>
              </a:spcAft>
              <a:buBlip>
                <a:blip r:embed="rId3"/>
              </a:buBlip>
            </a:pPr>
            <a:endParaRPr lang="en-US" altLang="zh-CN" sz="1400" dirty="0">
              <a:cs typeface="+mn-cs"/>
            </a:endParaRPr>
          </a:p>
          <a:p>
            <a:pPr marL="342882" lvl="2" indent="-342882">
              <a:spcBef>
                <a:spcPts val="0"/>
              </a:spcBef>
              <a:spcAft>
                <a:spcPts val="600"/>
              </a:spcAft>
              <a:buBlip>
                <a:blip r:embed="rId3"/>
              </a:buBlip>
            </a:pPr>
            <a:r>
              <a:rPr lang="en-US" altLang="zh-CN" sz="1400" dirty="0">
                <a:cs typeface="+mn-cs"/>
              </a:rPr>
              <a:t>NOTE: the guidance above is published late for Athens meeting and company can provide feedback for it, and if agreeable, the formal guidance will be provided in the future meetings. </a:t>
            </a:r>
          </a:p>
        </p:txBody>
      </p:sp>
    </p:spTree>
    <p:extLst>
      <p:ext uri="{BB962C8B-B14F-4D97-AF65-F5344CB8AC3E}">
        <p14:creationId xmlns:p14="http://schemas.microsoft.com/office/powerpoint/2010/main" val="17483378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#24.</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[114][10x]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February 10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February 12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February 13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February 14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February 16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6.2, 6.3 for NR,</a:t>
            </a:r>
            <a:r>
              <a:rPr lang="zh-CN" altLang="en-US" sz="1400" dirty="0"/>
              <a:t> </a:t>
            </a:r>
            <a:r>
              <a:rPr lang="en-US" altLang="zh-CN" sz="1400" dirty="0"/>
              <a:t>AI 6.4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February 12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February 14</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February 17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February 18 ~ February 21</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February 25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docProps/app.xml><?xml version="1.0" encoding="utf-8"?>
<Properties xmlns="http://schemas.openxmlformats.org/officeDocument/2006/extended-properties" xmlns:vt="http://schemas.openxmlformats.org/officeDocument/2006/docPropsVTypes">
  <Template/>
  <TotalTime>400528</TotalTime>
  <Words>6386</Words>
  <Application>Microsoft Office PowerPoint</Application>
  <PresentationFormat>宽屏</PresentationFormat>
  <Paragraphs>448</Paragraphs>
  <Slides>25</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微软雅黑</vt:lpstr>
      <vt:lpstr>Arial</vt:lpstr>
      <vt:lpstr>Arial Black</vt:lpstr>
      <vt:lpstr>Calibri</vt:lpstr>
      <vt:lpstr>Times New Roman</vt:lpstr>
      <vt:lpstr>3gpp</vt:lpstr>
      <vt:lpstr>RAN4#114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submission</vt:lpstr>
      <vt:lpstr>Correctly preparation for TR and TS</vt:lpstr>
      <vt:lpstr>Correctly preparation for TR and TS (cont.)</vt:lpstr>
      <vt:lpstr>Guidance of TOHRU for GTW  (TOHRU not available in RAN4#114)</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for RAN4#114 </vt:lpstr>
      <vt:lpstr>Additional information for CR/draft CR submissions for RAN#114</vt:lpstr>
      <vt:lpstr>Additional information for essential corrections of a CR</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Daixizeng</cp:lastModifiedBy>
  <cp:revision>2112</cp:revision>
  <cp:lastPrinted>2016-09-15T08:31:35Z</cp:lastPrinted>
  <dcterms:created xsi:type="dcterms:W3CDTF">2009-11-27T05:15:11Z</dcterms:created>
  <dcterms:modified xsi:type="dcterms:W3CDTF">2025-02-17T04:07:16Z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