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7"/>
  </p:notesMasterIdLst>
  <p:handoutMasterIdLst>
    <p:handoutMasterId r:id="rId18"/>
  </p:handoutMasterIdLst>
  <p:sldIdLst>
    <p:sldId id="934" r:id="rId5"/>
    <p:sldId id="1033" r:id="rId6"/>
    <p:sldId id="1034" r:id="rId7"/>
    <p:sldId id="1035" r:id="rId8"/>
    <p:sldId id="1036" r:id="rId9"/>
    <p:sldId id="1037" r:id="rId10"/>
    <p:sldId id="1011" r:id="rId11"/>
    <p:sldId id="996" r:id="rId12"/>
    <p:sldId id="1015" r:id="rId13"/>
    <p:sldId id="928" r:id="rId14"/>
    <p:sldId id="1016" r:id="rId15"/>
    <p:sldId id="1017" r:id="rId16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D71"/>
    <a:srgbClr val="D1DAE9"/>
    <a:srgbClr val="0000FF"/>
    <a:srgbClr val="F0F3F8"/>
    <a:srgbClr val="FF3300"/>
    <a:srgbClr val="FFFFFF"/>
    <a:srgbClr val="1E9657"/>
    <a:srgbClr val="72AF2F"/>
    <a:srgbClr val="B1D2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5301" autoAdjust="0"/>
  </p:normalViewPr>
  <p:slideViewPr>
    <p:cSldViewPr snapToGrid="0">
      <p:cViewPr varScale="1">
        <p:scale>
          <a:sx n="41" d="100"/>
          <a:sy n="41" d="100"/>
        </p:scale>
        <p:origin x="40" y="8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8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7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1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60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35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3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RAN4#114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#114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Athens, Greece, 17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– 21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February, 2025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Tdoc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request &amp; allocation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27332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During the meeting, the </a:t>
            </a:r>
            <a:r>
              <a:rPr lang="en-US" altLang="zh-CN" sz="1400" dirty="0" err="1"/>
              <a:t>tdoc</a:t>
            </a:r>
            <a:r>
              <a:rPr lang="en-US" altLang="zh-CN" sz="1400" dirty="0"/>
              <a:t> number for revision or new </a:t>
            </a:r>
            <a:r>
              <a:rPr lang="en-US" altLang="zh-CN" sz="1400" dirty="0" err="1"/>
              <a:t>tdoc</a:t>
            </a:r>
            <a:r>
              <a:rPr lang="en-US" altLang="zh-CN" sz="1400" dirty="0"/>
              <a:t> will be allocated by session chairs according to the requests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Based on the online discussions, session chairs will allocate </a:t>
            </a:r>
            <a:r>
              <a:rPr lang="en-US" altLang="zh-CN" sz="1200" dirty="0" err="1"/>
              <a:t>tdoc</a:t>
            </a:r>
            <a:r>
              <a:rPr lang="en-US" altLang="zh-CN" sz="1200" dirty="0"/>
              <a:t> numbers with help of MCC.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During coffee break, the delegates can request the </a:t>
            </a:r>
            <a:r>
              <a:rPr lang="en-US" altLang="zh-CN" sz="1200" dirty="0" err="1"/>
              <a:t>tdoc</a:t>
            </a:r>
            <a:r>
              <a:rPr lang="en-US" altLang="zh-CN" sz="1200" dirty="0"/>
              <a:t> from session chairs in person. Please do not send email to request </a:t>
            </a:r>
            <a:r>
              <a:rPr lang="en-US" altLang="zh-CN" sz="1200" dirty="0" err="1"/>
              <a:t>tdoc</a:t>
            </a:r>
            <a:r>
              <a:rPr lang="en-US" altLang="zh-CN" sz="1200" dirty="0"/>
              <a:t> numbers, because it is inconvenient for session chairs to check and reply the email timely during the face-to-face meeting.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Email thread like </a:t>
            </a:r>
            <a:r>
              <a:rPr lang="en-US" altLang="zh-CN" sz="1200" dirty="0">
                <a:latin typeface="+mj-ea"/>
              </a:rPr>
              <a:t>“[1xx][X00] </a:t>
            </a:r>
            <a:r>
              <a:rPr lang="en-US" altLang="zh-CN" sz="1200" dirty="0" err="1">
                <a:latin typeface="+mj-ea"/>
              </a:rPr>
              <a:t>XXX_Session</a:t>
            </a:r>
            <a:r>
              <a:rPr lang="en-US" altLang="zh-CN" sz="1200" dirty="0">
                <a:latin typeface="+mj-ea"/>
              </a:rPr>
              <a:t> - </a:t>
            </a:r>
            <a:r>
              <a:rPr lang="en-US" altLang="zh-CN" sz="1200" dirty="0" err="1">
                <a:latin typeface="+mj-ea"/>
              </a:rPr>
              <a:t>tdoc</a:t>
            </a:r>
            <a:r>
              <a:rPr lang="en-US" altLang="zh-CN" sz="1200" dirty="0">
                <a:latin typeface="+mj-ea"/>
              </a:rPr>
              <a:t> </a:t>
            </a:r>
            <a:r>
              <a:rPr lang="en-US" altLang="zh-CN" sz="1200" dirty="0" err="1">
                <a:latin typeface="+mj-ea"/>
              </a:rPr>
              <a:t>request”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</a:rPr>
              <a:t>WON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´T</a:t>
            </a:r>
            <a:r>
              <a:rPr lang="en-US" altLang="zh-CN" sz="1200" dirty="0">
                <a:latin typeface="+mj-ea"/>
                <a:ea typeface="+mj-ea"/>
              </a:rPr>
              <a:t> be used for </a:t>
            </a:r>
            <a:r>
              <a:rPr lang="en-US" altLang="zh-CN" sz="1200" dirty="0" err="1">
                <a:latin typeface="+mj-ea"/>
                <a:ea typeface="+mj-ea"/>
              </a:rPr>
              <a:t>tdoc</a:t>
            </a:r>
            <a:r>
              <a:rPr lang="en-US" altLang="zh-CN" sz="1200" dirty="0">
                <a:latin typeface="+mj-ea"/>
                <a:ea typeface="+mj-ea"/>
              </a:rPr>
              <a:t> request and allocation since it is difficult for session chairs to handle email during face-to-face meeting.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For basket WIs, maintenance or other special topics, session chairs will allocate the </a:t>
            </a:r>
            <a:r>
              <a:rPr lang="en-US" altLang="zh-CN" sz="1400" dirty="0" err="1"/>
              <a:t>Tdoc</a:t>
            </a:r>
            <a:r>
              <a:rPr lang="en-US" altLang="zh-CN" sz="1400" dirty="0"/>
              <a:t> number for revision or new </a:t>
            </a:r>
            <a:r>
              <a:rPr lang="en-US" altLang="zh-CN" sz="1400" dirty="0" err="1"/>
              <a:t>tdocs</a:t>
            </a:r>
            <a:r>
              <a:rPr lang="en-US" altLang="zh-CN" sz="1400" dirty="0"/>
              <a:t> based on the recommendation in the topic moderators´ summary.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For TEI, if you plan to trigger a new topic which has no corresponding WI code and have to submit CR(s) with TEI-xx as the work item code for this topic, please contact session Chairs first, because TEI topics are under monitoring by RAN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Please submit the CRs by providing a TEI identifier and include it in the title of CRs.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Example of TEI identifier: </a:t>
            </a:r>
            <a:r>
              <a:rPr lang="en-GB" altLang="zh-CN" sz="1200" dirty="0"/>
              <a:t>[n77_Canada], which should be put in the tail of the </a:t>
            </a:r>
            <a:r>
              <a:rPr lang="en-GB" altLang="zh-CN" sz="1200" dirty="0" err="1"/>
              <a:t>tdoc</a:t>
            </a:r>
            <a:r>
              <a:rPr lang="en-GB" altLang="zh-CN" sz="1200" dirty="0"/>
              <a:t> title, e.g., UE RF requirements for … [n77_Canada]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TEI identifier should be provided for all the CRs with TEI18/TEI17 as WI code, otherwise the CRs cannot be approved officially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If CRs correspond to the previous release but the agreement in the group is to change it from Rel-18/17, the WI code of the previous release WID plus TEI18/TEI17 should be used as WI code, e.g., Work item code: </a:t>
            </a:r>
            <a:r>
              <a:rPr lang="en-US" altLang="zh-CN" sz="1200" dirty="0" err="1">
                <a:solidFill>
                  <a:srgbClr val="FF0000"/>
                </a:solidFill>
              </a:rPr>
              <a:t>NR_pos_enh</a:t>
            </a:r>
            <a:r>
              <a:rPr lang="en-US" altLang="zh-CN" sz="1200" dirty="0">
                <a:solidFill>
                  <a:srgbClr val="FF0000"/>
                </a:solidFill>
              </a:rPr>
              <a:t>-Core, TEI18, for which no TEI identifier is needed.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If TEI17 Cat-F CR was approved, the WI code for its Rel-18 Cat-A CR should be TEI17 rather than TEI18.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first CRs of one TEI topic to introduce a new should be prepared as Cat-B CRs. The CRs which correct the specification for the previous TEI topics should be submitted as Cat-F or Cat-A. </a:t>
            </a:r>
            <a:r>
              <a:rPr lang="en-US" altLang="zh-CN" sz="1200" dirty="0">
                <a:solidFill>
                  <a:srgbClr val="FF0000"/>
                </a:solidFill>
              </a:rPr>
              <a:t>In theory the TEI Cat-F CR is supposed to correct the functionality of previous TEI Cat-B CR(s).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Please refer to </a:t>
            </a:r>
            <a:r>
              <a:rPr lang="en-US" altLang="zh-CN" sz="1200" b="1" dirty="0">
                <a:solidFill>
                  <a:srgbClr val="FF0000"/>
                </a:solidFill>
              </a:rPr>
              <a:t>RP-240858</a:t>
            </a:r>
            <a:r>
              <a:rPr lang="en-US" altLang="zh-CN" sz="1200" dirty="0"/>
              <a:t> for the detailed rule of TEI.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Proponents of TEI CRs shall explicitly check during the quarter that all relevant work is completed in all RAN WGs before asking approval from RAN plenary. (Conclusions of RP-241618)</a:t>
            </a:r>
          </a:p>
        </p:txBody>
      </p:sp>
    </p:spTree>
    <p:extLst>
      <p:ext uri="{BB962C8B-B14F-4D97-AF65-F5344CB8AC3E}">
        <p14:creationId xmlns:p14="http://schemas.microsoft.com/office/powerpoint/2010/main" val="226156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Additional information for CR/draft CR submissions for RAN#114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0" y="1273321"/>
            <a:ext cx="11272485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Please follow the agreement below in RAN4#112bis for CR/draft submissions considering the availability of Rel-19 specs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F015321-6A59-4E68-A219-17B5DDDFB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15" y="1594470"/>
            <a:ext cx="88392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7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Additional information for essential corrections of a CR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0" y="1273321"/>
            <a:ext cx="11272485" cy="2996927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To control the workload of maintenance work and to allocate more time for Rel-19 and Rel-20 work, it is expected that only CRs with essential changes will be agreed in the future meetings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Essential corrections include: complete references, remove [ ], resolve TBDs, stabilize parameters and references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CRs for other actions will be judged for agreement case by case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CRs with WI code of </a:t>
            </a:r>
            <a:r>
              <a:rPr lang="en-US" altLang="zh-CN" sz="1200" dirty="0" err="1"/>
              <a:t>NR_newRAT</a:t>
            </a:r>
            <a:r>
              <a:rPr lang="en-US" altLang="zh-CN" sz="1200" dirty="0"/>
              <a:t>-Core will be reviewed more strictly. </a:t>
            </a:r>
            <a:r>
              <a:rPr lang="en-US" altLang="zh-CN" sz="1200" dirty="0">
                <a:solidFill>
                  <a:srgbClr val="FF0000"/>
                </a:solidFill>
              </a:rPr>
              <a:t>The essential correction of functionality introduced in Rel-15 is expected to start from Rel-15, but the bar to agree Rel-15 CR would be high and will be judged case by case.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It is expected for the proponents to provide discussion papers to clarify the rationale behind the changes.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Encourage companies to review CRs carefully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altLang="zh-CN" sz="1200" dirty="0"/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endParaRPr lang="en-US" altLang="zh-CN" sz="1400" dirty="0">
              <a:cs typeface="+mn-cs"/>
            </a:endParaRP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NOTE: the guidance above is published late for Athens meeting and company can provide feedback for it, and if agreeable, the formal guidance will be provided in the future meetings. </a:t>
            </a:r>
          </a:p>
        </p:txBody>
      </p:sp>
    </p:spTree>
    <p:extLst>
      <p:ext uri="{BB962C8B-B14F-4D97-AF65-F5344CB8AC3E}">
        <p14:creationId xmlns:p14="http://schemas.microsoft.com/office/powerpoint/2010/main" val="174833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461785"/>
              </p:ext>
            </p:extLst>
          </p:nvPr>
        </p:nvGraphicFramePr>
        <p:xfrm>
          <a:off x="274711" y="1273322"/>
          <a:ext cx="11475132" cy="4389120"/>
        </p:xfrm>
        <a:graphic>
          <a:graphicData uri="http://schemas.openxmlformats.org/drawingml/2006/table">
            <a:tbl>
              <a:tblPr/>
              <a:tblGrid>
                <a:gridCol w="71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2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(RAN4 Breakout1)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(RAN4 Breakout2 )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 (RAN4 Breakout3)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TEI, essential CRs,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Spectrum </a:t>
                      </a: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HPUE_NR_bands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HPUE_Basket_EN-DC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HPUE_Basket_CADC_SUL (37)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NR_IoT_NTN_req_test_enh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NR_FR1_lessthan_5MHz_BW_Ph2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Demod</a:t>
                      </a:r>
                      <a:endParaRPr kumimoji="0" lang="nn-NO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NR_demod_Ph5_Part1_General_BS (18)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FS_NR_AIML_Mob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Fahad Syed Muhammad  (Nokia)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LTE_NR_Other_basket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(32)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NR_LTE_TN_Bands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(78)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NR_IoT_NTN_Bands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(to trigger discussions)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NR_mmWave_protect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(15)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NR_RRM_Ph5_Part2 (27)</a:t>
                      </a: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 (12:00 - 13:00)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NR_duplex_evo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Yanze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Fu (Samsung)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[324] NR_demod_Ph5_Part2_UE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NR_SCM (30) </a:t>
                      </a:r>
                      <a:endParaRPr kumimoji="0" lang="nn-NO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SBFD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NR_duplex_evo_General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NR_duplex_evo_BSRF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Wang (Samsung) and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Xiang Gao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non-spectrum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NR_FR1_5MHz_BW_Ph2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(5)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A-IoT_device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(29)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A-IoT_BSCW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(19)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NR_RRM_Ph5_Part1 (14)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Rel-18 NR_Mob_enh2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NR_SCM (30) cont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NGSO testing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NTN_testing_NGSO_channel_model (9)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NR_BS_RF_Part2_CLTA (3)</a:t>
                      </a: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 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NR_ENDC_RF_Ph4_part2Chaired by Tina(Yuanyuan) Zhang (Samsung)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FS_NR_IMT 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NR_SL_intraB_CA_ITS_part1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(4)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NR_SL_ intraB_CA_ITS_part2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(1)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NR_NTN_Ku_bands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NR_BS_RF_Part2_CLTA (3)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NR_ATG_enh (12)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Ad-hoc(16:30~18:00):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FS_NR_DL_Frag_Carrier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Henry Fu (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Mediatek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NR_AIML_air_part1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Online</a:t>
                      </a: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NonCol_intraB_ENDC_NR_CA_Ph2 (9)</a:t>
                      </a: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NR_ATG_enh (6)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BSRF E-EIRP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NR_BS_RF_Part1_E_EIRP, Chaired by Fei Xue (ZTE)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[220] [221] NR_MIMO_Ph5,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Yanze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Fu (Samsung)</a:t>
                      </a: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04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439735"/>
              </p:ext>
            </p:extLst>
          </p:nvPr>
        </p:nvGraphicFramePr>
        <p:xfrm>
          <a:off x="349277" y="1410676"/>
          <a:ext cx="11255362" cy="4419600"/>
        </p:xfrm>
        <a:graphic>
          <a:graphicData uri="http://schemas.openxmlformats.org/drawingml/2006/table">
            <a:tbl>
              <a:tblPr/>
              <a:tblGrid>
                <a:gridCol w="701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2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(RAN4 Breakout1)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(RAN4 Breakout2 )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 (RAN4 Breakout3)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NR_ENDC_RF_Ph4_part3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(30)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NR_ENDC_RF_Ph4_part2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(43)</a:t>
                      </a:r>
                      <a:endParaRPr kumimoji="0" lang="zh-CN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NR_Mob_Ph4_Part1 (27)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Rel-18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Netw_Energy_NR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Zhongyi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UE RF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NR_NTN_Ph3_UE_RF (13)</a:t>
                      </a: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NR_IoT_NTN_less_than_5MHz_UERF (23)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NR_LPWUS,</a:t>
                      </a:r>
                      <a:r>
                        <a:rPr lang="en-US" altLang="zh-CN" sz="800" strike="noStrike" kern="1200" baseline="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</a:t>
                      </a:r>
                      <a:r>
                        <a:rPr lang="en-US" altLang="zh-CN" sz="800" strike="noStrike" kern="1200" baseline="0" dirty="0" err="1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Xusheng</a:t>
                      </a:r>
                      <a:r>
                        <a:rPr lang="en-US" altLang="zh-CN" sz="800" strike="noStrike" kern="1200" baseline="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(vivo)</a:t>
                      </a:r>
                      <a:endParaRPr lang="en-US" altLang="zh-CN" sz="800" strike="noStrike" kern="1200" dirty="0"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NR_FR1_7MHz_BW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(23)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NR_ENDC_RF_Ph4_part1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NR_Mob_Ph4_Part2 (12)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NR_duplex_evo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(30)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UE &amp; SAN RF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NR_NTN_Ph3_General_SAN_RF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NR_IoT_NTN_less_than_5MHz_BSRF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IoT_NTN_Ph3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 (13)</a:t>
                      </a:r>
                      <a:endParaRPr kumimoji="0" lang="nn-NO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SCM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NR_SCM, chaired by Alexander Hamilton (Nokia)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[125] NR_PC2_RedCap_UE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NR_LBCA_Sw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After 15:30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NR_LPWUS_UERF 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(46)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the topic IoT-NTN in-band in NR NTN Chaired by Echo star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NR_LBCA_Sw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FS_NR_AIML_Mob (35)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Rel-18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Chaired by CH</a:t>
                      </a:r>
                      <a:endParaRPr kumimoji="0" lang="en-GB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 (13) (cont)</a:t>
                      </a:r>
                      <a:endParaRPr kumimoji="0" lang="nn-NO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NR_NTN_Ku_Band_General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IoT NTN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IoT_NTN_TDD_UE_SAN_RF (3)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LPWUS (14:30~15:30)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NR_LPWUS, Chaired by Leo (Huawei)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 (15:30 – 16:30)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[324] NR_demod_Ph5_Part2_UE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Karsten Petersen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NR_LPWUS_UERF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FS_NR_AIML_Mob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(35) Cont.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IoT_NTN_TDD_UE_SAN_RF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HAPS &amp; 5G Broadcast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</a:t>
                      </a:r>
                      <a:r>
                        <a:rPr kumimoji="0" lang="en-U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HAPS_operating_bands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[319] 5G_Broadcast_bands (5)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(16:30~18:00):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[134/135] A-IoT Chaired by Xiaoran Zhang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NR_ENDC_RF_Ph4_part3 Chaired by Ron (AT&amp;T)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[217][218] NR_RRM_Ph5, </a:t>
                      </a:r>
                      <a:r>
                        <a:rPr lang="en-US" altLang="zh-CN" sz="8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Jerry Cui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Ad-hoc: 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NR_NTN_Ku_Band_General,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Moray Rumney (Eutelsat)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Demod_Maintenance_Part1 chaired by Axel Mueller (Nokia)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Demod_Maintenance_Part2 chaired by Manasa Raghavan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5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21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404255"/>
              </p:ext>
            </p:extLst>
          </p:nvPr>
        </p:nvGraphicFramePr>
        <p:xfrm>
          <a:off x="270787" y="1445997"/>
          <a:ext cx="11510452" cy="4175760"/>
        </p:xfrm>
        <a:graphic>
          <a:graphicData uri="http://schemas.openxmlformats.org/drawingml/2006/table">
            <a:tbl>
              <a:tblPr/>
              <a:tblGrid>
                <a:gridCol w="714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59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(RAN4 Breakout1)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(RAN4 Breakout2 )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 (RAN4 Breakout3)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78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NR_AIML_air_part1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(56)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NR_AIML_air_part2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(28)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[221] NR_MIMO_Ph5_Part2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NR_MIMO_Ph5_Part1 </a:t>
                      </a:r>
                      <a:r>
                        <a:rPr kumimoji="0" lang="en-US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break: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NR_duplex_evo, Chaired by Yanze </a:t>
                      </a:r>
                      <a:endParaRPr kumimoji="0" lang="zh-CN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Rel-19 </a:t>
                      </a: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(8:30 – 9:30)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NR_demod_Ph5_Part1_General_BS chaired </a:t>
                      </a:r>
                      <a:r>
                        <a:rPr kumimoji="0" lang="es-E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by</a:t>
                      </a: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s-E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Jingzhou</a:t>
                      </a: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Wu (CTC)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OTA (starts at 9:30)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[329] NR_FR2_OTA (5)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MIMO_OTA_Ph3 (9)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NR_LPWUS_UERF </a:t>
                      </a:r>
                      <a:r>
                        <a:rPr lang="en-US" altLang="zh-CN" sz="800" b="0" i="0" u="none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Ruixin Wang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NonCol_intraB_ENDC_NR_CA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(25)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FS_NR_DL_Frag_Carrier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(29)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NR_LPWUS (25)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MIMO_OTA_Ph3 (9) (</a:t>
                      </a:r>
                      <a:r>
                        <a:rPr kumimoji="0" lang="en-U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[327] TRP_TRS_Ph3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</a:p>
                    <a:p>
                      <a:r>
                        <a:rPr lang="fr-FR" altLang="zh-CN" sz="800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[227] Rel-19 NR_Mob_Ph4, Chaired by Qiming Li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FS_NR_DL_Frag_Carrier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(Cont.)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NR_MIMO_Ph5_UE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NR_ATG_enh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(19)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NR_NTN_Ph3_Part1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(14)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NR_NTN_Ph3_Part2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break: </a:t>
                      </a:r>
                      <a:r>
                        <a:rPr kumimoji="0" lang="en-US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NR_MIMO_Ph5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Chaired by Yanze </a:t>
                      </a: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[327] TRP_TRS_Ph3 (22)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NR_LPWUS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NR_BS_RF_Part3_OTA_TRP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BSRF_Simplify_CoLo_Coex (4)</a:t>
                      </a:r>
                      <a:endParaRPr kumimoji="0" lang="nn-NO" altLang="zh-CN" sz="800" b="1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NR_XR_Ph3, Chaired by Rafael Paiva (Nokia)</a:t>
                      </a:r>
                      <a:endParaRPr lang="en-US" altLang="zh-CN" sz="800" b="1" i="0" u="none" strike="noStrike" kern="1200" dirty="0"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NR_IoT_NTN_HPUE_part1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(26)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Add topics for Thursday Ad-</a:t>
                      </a: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hocs</a:t>
                      </a:r>
                      <a:endParaRPr kumimoji="0" lang="nn-NO" altLang="zh-CN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NR_NTN_Ph3_Part2 (13)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Cont.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baseline="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[231] IoT_NTN_Ph3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(2) </a:t>
                      </a:r>
                      <a:endParaRPr lang="en-US" altLang="zh-CN" sz="800" strike="noStrike" baseline="0" dirty="0"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Netw_Energy_NR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(9)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OTA (17:00 – 18:00)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[327] TRP_TRS_Ph3 chaired by Ruixin Wang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MIMO_OTA_Ph3 chaired by Siting Zhu (CAICT)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(16:30~18:00):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Chaired by Iwo Angelow (Nokia)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NR_Baskets_Part_2 Chaired by Per Lindell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 hoc for PRD chaired by Johannes (Nokia)</a:t>
                      </a:r>
                      <a:endParaRPr lang="en-US" altLang="zh-CN" sz="800" b="0" i="0" u="none" strike="noStrike" kern="1200" dirty="0"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NR_AIML_air_part2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Tom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[223] [224]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Netw_Energy_NR_enh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Zhixun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Tang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 E-EIRP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NR_BS_RF_Part1_E_EIRP (17)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[101~104] UERF_maintenance (selected topics),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Haijie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Qiu (Xiaomi)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92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50616"/>
              </p:ext>
            </p:extLst>
          </p:nvPr>
        </p:nvGraphicFramePr>
        <p:xfrm>
          <a:off x="361050" y="1406751"/>
          <a:ext cx="11318156" cy="5188646"/>
        </p:xfrm>
        <a:graphic>
          <a:graphicData uri="http://schemas.openxmlformats.org/drawingml/2006/table">
            <a:tbl>
              <a:tblPr/>
              <a:tblGrid>
                <a:gridCol w="711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(RAN4 Breakout1)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(RAN4 Breakout2 )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 (RAN4 Breakout3)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9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NR_IoT_NTN_HPUE_part2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(16)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NR_IoT_NTN_Bands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ATG maintenance missing Tdocs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[223] Netw_Energy_NR_enh_Part1 (16)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[224] Netw_Energy_NR_enh_Part2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break: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NR_ATG_enh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LS reply (none)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SBFD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NR_duplex_evo_General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NR_duplex_evo_BSRF (17)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</a:t>
                      </a:r>
                      <a:r>
                        <a:rPr lang="en-US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- </a:t>
                      </a:r>
                      <a:r>
                        <a:rPr lang="en-US" altLang="zh-CN" sz="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10:00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NR_LBCA_Sw, Chaired by Jerry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10:00 - 10: 30 Rel-18 less than 5MHz, Chaired by Lars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basket WI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(40)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(64)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LTE_Baskets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R4-2501653 Progress update and next steps for the CA database</a:t>
                      </a: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[137] NR_reply_LS_UE_RF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NR_XR_Ph3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Rel-18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IoT_NTN_TDD (5)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 BDaT critical topics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NTN_testing_NGSO_channel_model (9)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NR_LPWUS (7) EVM aspect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NR_NTN_Ku_Band_General (21) ARFCN/GSCN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Other topics TBD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[128/129] NR_IoT_NTN_HPUE_part1/2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Runsen Tang (Samsung)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(72)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(28)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R18_UERF_maintenance_Part1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(52)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R18_UERF_maintenance_Part2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R4-2501624 Introducing Tx switching for 3Tx UEs in Rel-19 TEI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Up to Rel-18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Maintenance_up_to_R16 (30)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Maintenance_R17 (30)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[203] Maintenance_R18 (49)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[209]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RRM_Spec_Improvement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NR_pos_enh2 (12)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(23)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NR_MG_enh2 (19)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NR_Mob_enh2 (31)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FS_NR_AIML_Mob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Chaired by Fahad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BSRF_Maintenance (45)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Demod_Maintenance_Part1 (34)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Demod_Maintenance_Part2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[326] OTA_Maintenance_Part2 (1)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Ad-hoc(14:30~15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:30): TBD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(15:30 – 16:30): 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SBFD chaired by Xiang Gao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Rel-19 selected topics</a:t>
                      </a:r>
                      <a:endParaRPr kumimoji="0" lang="fr-FR" altLang="zh-CN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non-spectrum</a:t>
                      </a:r>
                      <a:endParaRPr kumimoji="0" lang="fr-FR" altLang="zh-CN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NR_AIML_air_part2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NR_AIML_air_part1 (cont, CSI)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RRM </a:t>
                      </a:r>
                      <a:r>
                        <a:rPr lang="en-US" altLang="zh-CN" sz="800" b="0" i="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enh</a:t>
                      </a:r>
                      <a:r>
                        <a:rPr lang="en-US" altLang="zh-CN" sz="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LP-WUS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 (if any)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BSRF E-EIRP (cont) (17:30 – 19:00)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NR_BS_RF_Part1_E_EIRP, Chaired by Fei Xue (ZTE)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(16:30~18:00)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NR_ENDC_RF_Ph4_part1 Chaired by Leo(Ye) Liu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NR_AIML_air_part1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Ad-hoc</a:t>
                      </a:r>
                      <a:r>
                        <a:rPr kumimoji="0" lang="zh-CN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：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18:00 - 18:45 [229] [230] Rel-19 NR_NTN_Ph3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18:45 - 19:30 [222] NR_duplex_evo  </a:t>
                      </a:r>
                      <a:endParaRPr lang="en-US" altLang="zh-CN" sz="8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TRP/TRS (19:00 – 19:30)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[327] TRP_TRS_Ph3 chaired by Ruixin Wang (vivo)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2nd SCM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NR_SCM, chaired by Alexander Hamilton (Nokia)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37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715345"/>
              </p:ext>
            </p:extLst>
          </p:nvPr>
        </p:nvGraphicFramePr>
        <p:xfrm>
          <a:off x="239391" y="1416731"/>
          <a:ext cx="11657335" cy="3781060"/>
        </p:xfrm>
        <a:graphic>
          <a:graphicData uri="http://schemas.openxmlformats.org/drawingml/2006/table">
            <a:tbl>
              <a:tblPr/>
              <a:tblGrid>
                <a:gridCol w="78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187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(no NTN topic)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NR_NTN_Ph3_UE_RF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 (UE RF only)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NR_IoT_NTN_less_than_5MHz_UERF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IoT_NTN_Ph3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IoT_NTN_TDD_UE_SAN_RF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(Other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(start with NTN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[326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] OTA_Maintenance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[327] TRP_TRS_Ph3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MIMO_OTA_Ph3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[329] NR_FR2_OTA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(Other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3815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15:00 (or earlier time) 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 New or revised Rel-19 WID/SID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Any other business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Presentation of RAN4 Chair candidates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9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February 17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21</a:t>
            </a:r>
            <a:r>
              <a:rPr lang="en-US" sz="1400" baseline="30000" dirty="0">
                <a:solidFill>
                  <a:srgbClr val="FF0000"/>
                </a:solidFill>
              </a:rPr>
              <a:t>st</a:t>
            </a:r>
            <a:r>
              <a:rPr lang="en-US" sz="1400" dirty="0">
                <a:solidFill>
                  <a:srgbClr val="FF0000"/>
                </a:solidFill>
              </a:rPr>
              <a:t>, 2025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BDaT</a:t>
            </a:r>
            <a:r>
              <a:rPr lang="en-US" sz="1200" dirty="0"/>
              <a:t>(</a:t>
            </a:r>
            <a:r>
              <a:rPr lang="en-US" altLang="zh-CN" sz="1200" dirty="0" err="1"/>
              <a:t>BSRF_Demod_test</a:t>
            </a:r>
            <a:r>
              <a:rPr lang="en-US" sz="1200" dirty="0"/>
              <a:t>). </a:t>
            </a:r>
            <a:r>
              <a:rPr lang="en-US" sz="1200" b="1" dirty="0"/>
              <a:t>1</a:t>
            </a:r>
            <a:r>
              <a:rPr lang="en-US" altLang="zh-CN" sz="1200" b="1" dirty="0"/>
              <a:t>-Way</a:t>
            </a:r>
            <a:r>
              <a:rPr lang="en-US" sz="1200" b="1" dirty="0"/>
              <a:t> </a:t>
            </a:r>
            <a:r>
              <a:rPr lang="en-US" sz="1200" b="1" dirty="0" err="1"/>
              <a:t>GoToWebinar</a:t>
            </a:r>
            <a:r>
              <a:rPr lang="en-US" sz="1200" b="1" dirty="0"/>
              <a:t> (GTW) </a:t>
            </a:r>
            <a:r>
              <a:rPr lang="en-US" sz="1200" dirty="0"/>
              <a:t>conference calls will be set each session and 1-way MS teams will be set for ad hoc in the best effort way. </a:t>
            </a:r>
            <a:r>
              <a:rPr lang="en-US" altLang="zh-CN" sz="1200" dirty="0"/>
              <a:t>A number of ad hoc sessions will be arranged (refer to meeting schedule).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February 7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th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(Friday) 2025,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Please find one picture for meeting flow below and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Pre-meeting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February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10~14)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1</a:t>
            </a:r>
            <a:r>
              <a: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st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round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February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17~20)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Post-meeting process (February 24~27)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9868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9868" y="5770085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number request &amp; submission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047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4596843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4596843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Formal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of summary submission by Saturday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6259" y="4596843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Update of meeting notes per day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WF/CR template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Online discussions &amp;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GTW conference call (US/China meeting)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Upload CR for maintenance 2:30pm on Thursday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TOHRU (US/China meeting)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request (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new&amp;revision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Upload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(10.10.10.10) </a:t>
            </a:r>
            <a:r>
              <a:rPr kumimoji="0" lang="en-US" altLang="zh-CN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&amp; 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</a:t>
            </a:r>
            <a:r>
              <a: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nd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round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Feb 20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, 21)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Submission of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Approve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Pre-RAN Action 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811603" y="4337804"/>
            <a:ext cx="19111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178766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63378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61046" y="5812565"/>
            <a:ext cx="9525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#3/4/23/24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334882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 (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0:00 am ~ 7:00 am meeting venue Local time </a:t>
            </a:r>
            <a:endParaRPr kumimoji="0" lang="en-GB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0217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761046" y="5955429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5964" y="3870983"/>
            <a:ext cx="720000" cy="645951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Moderators trigger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for   maintenance  before Sunday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0" y="3870984"/>
            <a:ext cx="949985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Flag for maintenance @</a:t>
            </a:r>
            <a:r>
              <a:rPr kumimoji="0" lang="en-US" altLang="zh-CN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4702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837089" cy="200055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Meeting room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</a:t>
            </a:r>
            <a:r>
              <a:rPr kumimoji="0" lang="en-US" altLang="zh-CN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#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506013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 for RAN4#114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273321"/>
            <a:ext cx="7995589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RAN4 meeting rooms: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Main session: Aphrodite I&amp;II (206</a:t>
            </a:r>
            <a:r>
              <a:rPr lang="zh-CN" altLang="en-US" sz="1200" dirty="0"/>
              <a:t>）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RRM session: Aphrodite V (100)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: Omega (70</a:t>
            </a:r>
            <a:r>
              <a:rPr lang="zh-CN" altLang="en-US" sz="1200" dirty="0"/>
              <a:t>）</a:t>
            </a:r>
            <a:endParaRPr lang="it-IT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it-IT" altLang="zh-CN" sz="1200" dirty="0"/>
              <a:t>Ad hoc session: Theta</a:t>
            </a:r>
            <a:r>
              <a:rPr lang="zh-CN" altLang="en-US" sz="1200" dirty="0"/>
              <a:t> </a:t>
            </a:r>
            <a:r>
              <a:rPr lang="en-US" altLang="zh-CN" sz="1200" dirty="0"/>
              <a:t>(20)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D7BD7E7-80D0-4A19-A203-E331DEA46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1" y="2763143"/>
            <a:ext cx="5098671" cy="3605349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CB7F2D3-DE1B-442F-9CE3-D86E689B6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122" y="1702827"/>
            <a:ext cx="6686716" cy="4728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3C6221-7EB8-4E03-BD4A-865685D7023C}"/>
              </a:ext>
            </a:extLst>
          </p:cNvPr>
          <p:cNvSpPr txBox="1"/>
          <p:nvPr/>
        </p:nvSpPr>
        <p:spPr>
          <a:xfrm>
            <a:off x="10835500" y="2281620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FA5023B-03D1-40C4-9EE4-66F273A8A558}"/>
              </a:ext>
            </a:extLst>
          </p:cNvPr>
          <p:cNvSpPr txBox="1"/>
          <p:nvPr/>
        </p:nvSpPr>
        <p:spPr>
          <a:xfrm>
            <a:off x="11109820" y="4334984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V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DA54686-6DB6-4283-A752-11E7EA63203B}"/>
              </a:ext>
            </a:extLst>
          </p:cNvPr>
          <p:cNvSpPr txBox="1"/>
          <p:nvPr/>
        </p:nvSpPr>
        <p:spPr>
          <a:xfrm>
            <a:off x="4399445" y="3289920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</a:rPr>
              <a:t>Omega</a:t>
            </a:r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FB8F4EF7-DCD7-4DA4-9AD3-957010389024}"/>
              </a:ext>
            </a:extLst>
          </p:cNvPr>
          <p:cNvSpPr/>
          <p:nvPr/>
        </p:nvSpPr>
        <p:spPr>
          <a:xfrm>
            <a:off x="907889" y="4046652"/>
            <a:ext cx="796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Theta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66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C68143-B530-4487-9EA7-5BCC5970B48F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23d77754-4ccc-4c57-9291-cab09e81894a"/>
    <ds:schemaRef ds:uri="a915fe38-2618-47b6-8303-829fb71466d5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d747bccc-1f7a-43de-9506-0ef23dd23464}" enabled="1" method="Privileged" siteId="{98e9ba89-e1a1-4e38-9007-8bdabc25de1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419146</TotalTime>
  <Words>4186</Words>
  <Application>Microsoft Office PowerPoint</Application>
  <PresentationFormat>宽屏</PresentationFormat>
  <Paragraphs>502</Paragraphs>
  <Slides>12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微软雅黑</vt:lpstr>
      <vt:lpstr>Arial</vt:lpstr>
      <vt:lpstr>Arial Black</vt:lpstr>
      <vt:lpstr>Calibri</vt:lpstr>
      <vt:lpstr>Times New Roman</vt:lpstr>
      <vt:lpstr>3gpp</vt:lpstr>
      <vt:lpstr>RAN4#114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for RAN4#114 </vt:lpstr>
      <vt:lpstr>Tdoc request &amp; allocation </vt:lpstr>
      <vt:lpstr>Additional information for CR/draft CR submissions for RAN#114</vt:lpstr>
      <vt:lpstr>Additional information for essential corrections of a CR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Daixizeng</cp:lastModifiedBy>
  <cp:revision>3877</cp:revision>
  <cp:lastPrinted>2016-09-15T08:31:35Z</cp:lastPrinted>
  <dcterms:created xsi:type="dcterms:W3CDTF">2009-11-27T05:15:11Z</dcterms:created>
  <dcterms:modified xsi:type="dcterms:W3CDTF">2025-02-20T04:49:51Z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(3)WmCX6XJXnVGYXJet/b3Cj8Rn7P85nC/Cu/Iv04k3M5rgJfICxdLbw0IbFfZbsZTDgXvh19dg
LZAQ8DvGq0yxnJm6oaoPZcJxJj7cT96WpFjVFCYDEfWZBGGLg0Hk7yiICIawbHPmphpNxd4d
NXIhFfCL8uuLn5Mf1lOCr0UG6iGdNowsUKmiqgEY/9lVNg1dohnQ3NyAwOOwT9vQOjw2IxrA
NP4gXAZDSgGLq/h2PN</vt:lpwstr>
  </property>
  <property fmtid="{D5CDD505-2E9C-101B-9397-08002B2CF9AE}" pid="11" name="_2015_ms_pID_7253431">
    <vt:lpwstr>H8aKn1tKtJkz0uZ5pdba1vdFQx2H6oSmdQ9HF3vykmrih/07Pra3Dd
s5GYVd+6uIn1eoaajDgTee4bvz2dkce8aPxsZ63AMleypWNeC/VutvSdbhBxdLZZEMLSbfS+
3/pmGq2g6cfO1GOY4K1ER1nIPxQMcMRLaUIWc5fV0A2zfPey8DiH86nOW+3fe6sA3YApjGWJ
d3VT8M6oyU5MWIdQwfBweVp7iLgPjr7vKCEQ</vt:lpwstr>
  </property>
  <property fmtid="{D5CDD505-2E9C-101B-9397-08002B2CF9AE}" pid="12" name="_2015_ms_pID_7253432">
    <vt:lpwstr>vv4OgNkLvT4KwGFYJJzDz94=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1730945330</vt:lpwstr>
  </property>
</Properties>
</file>