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7"/>
  </p:notesMasterIdLst>
  <p:handoutMasterIdLst>
    <p:handoutMasterId r:id="rId8"/>
  </p:handoutMasterIdLst>
  <p:sldIdLst>
    <p:sldId id="362" r:id="rId5"/>
    <p:sldId id="930" r:id="rId6"/>
  </p:sldIdLst>
  <p:sldSz cx="12192000" cy="6858000"/>
  <p:notesSz cx="6794500" cy="9931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CC00"/>
    <a:srgbClr val="92D050"/>
    <a:srgbClr val="B3B1B2"/>
    <a:srgbClr val="00C6FB"/>
    <a:srgbClr val="C00E0E"/>
    <a:srgbClr val="C00000"/>
    <a:srgbClr val="33CC33"/>
    <a:srgbClr val="66CCF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7" autoAdjust="0"/>
    <p:restoredTop sz="95380" autoAdjust="0"/>
  </p:normalViewPr>
  <p:slideViewPr>
    <p:cSldViewPr snapToGrid="0" showGuides="1">
      <p:cViewPr>
        <p:scale>
          <a:sx n="80" d="100"/>
          <a:sy n="80" d="100"/>
        </p:scale>
        <p:origin x="208"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4" d="100"/>
          <a:sy n="74" d="100"/>
        </p:scale>
        <p:origin x="1938"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AD0620-CC16-404B-B551-3DC42B4DBA8B}"/>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794F7581-54C3-4F11-819F-7542C862562C}"/>
              </a:ext>
            </a:extLst>
          </p:cNvPr>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45D02ED-03E7-49A7-A7AE-8A98E9AFBCBE}"/>
              </a:ext>
            </a:extLst>
          </p:cNvPr>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2A0D5A3C-9F2C-4C2B-8318-6391BD15B230}"/>
              </a:ext>
            </a:extLst>
          </p:cNvPr>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8CB61262-F3FE-4E70-B107-2B74005DF88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F93CDD-5094-4F34-88D0-9B32B053B5D1}"/>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93CA9B43-0864-4DC0-AAEA-5B3E9F9CDF88}"/>
              </a:ext>
            </a:extLst>
          </p:cNvPr>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7172" name="Rectangle 4">
            <a:extLst>
              <a:ext uri="{FF2B5EF4-FFF2-40B4-BE49-F238E27FC236}">
                <a16:creationId xmlns:a16="http://schemas.microsoft.com/office/drawing/2014/main" id="{F9A77F46-A2C9-4392-96AC-30C8AB5962C8}"/>
              </a:ext>
            </a:extLst>
          </p:cNvPr>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3E52F82-4A81-45F7-B443-767910818E35}"/>
              </a:ext>
            </a:extLst>
          </p:cNvPr>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9B3CF682-F8D6-40BA-8C98-ECA21B4098D3}"/>
              </a:ext>
            </a:extLst>
          </p:cNvPr>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AF639953-01D8-4E03-B84A-59753C345969}"/>
              </a:ext>
            </a:extLst>
          </p:cNvPr>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3ABCD10C-D5DB-4DDE-9359-72217E4C07B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850614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3753" y="114113"/>
            <a:ext cx="10515600" cy="1325563"/>
          </a:xfrm>
        </p:spPr>
        <p:txBody>
          <a:bodyPr/>
          <a:lstStyle>
            <a:lvl1pPr>
              <a:defRPr>
                <a:solidFill>
                  <a:srgbClr val="C00000"/>
                </a:solidFill>
                <a:latin typeface="Century Gothic" panose="020B0502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25556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780556474"/>
      </p:ext>
    </p:extLst>
  </p:cSld>
  <p:clrMapOvr>
    <a:masterClrMapping/>
  </p:clrMapOvr>
  <p:transition>
    <p:wipe dir="r"/>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99A89519-8D1F-4C1C-ADC2-4470291B7F3C}"/>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CF467B7E-544F-48E5-BEDB-99BC1CEFD9D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229D303E-68B8-488B-8EE7-B4B1B542139B}"/>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39981097-E200-47AA-85D8-567D688D6073}"/>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AA74F498-2A3A-4D48-8ADE-65A441209D9E}"/>
              </a:ext>
            </a:extLst>
          </p:cNvPr>
          <p:cNvSpPr txBox="1">
            <a:spLocks noChangeArrowheads="1"/>
          </p:cNvSpPr>
          <p:nvPr userDrawn="1"/>
        </p:nvSpPr>
        <p:spPr bwMode="auto">
          <a:xfrm>
            <a:off x="10782300" y="6591300"/>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3" name="Picture 1">
            <a:extLst>
              <a:ext uri="{FF2B5EF4-FFF2-40B4-BE49-F238E27FC236}">
                <a16:creationId xmlns:a16="http://schemas.microsoft.com/office/drawing/2014/main" id="{7188B4A3-DA55-4C62-8EA2-66685B86185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F3A418-D8D0-4D4F-8FDC-361FF196C084}"/>
              </a:ext>
            </a:extLst>
          </p:cNvPr>
          <p:cNvSpPr txBox="1">
            <a:spLocks noChangeArrowheads="1"/>
          </p:cNvSpPr>
          <p:nvPr userDrawn="1"/>
        </p:nvSpPr>
        <p:spPr bwMode="auto">
          <a:xfrm>
            <a:off x="11495088" y="6351588"/>
            <a:ext cx="4042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41E35E1B-0369-453E-A3C0-650E56AFDE17}" type="slidenum">
              <a:rPr lang="en-GB" altLang="en-US" sz="1400" smtClean="0">
                <a:latin typeface="Century Gothic" panose="020B0502020202020204" pitchFamily="34" charset="0"/>
              </a:rPr>
              <a:pPr>
                <a:defRPr/>
              </a:pPr>
              <a:t>‹#›</a:t>
            </a:fld>
            <a:endParaRPr lang="en-GB" altLang="en-US" sz="1400"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5354" r:id="rId1"/>
    <p:sldLayoutId id="2147485355" r:id="rId2"/>
    <p:sldLayoutId id="2147485357"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Meetings_3GPP_SYNC/RAN4/" TargetMode="External"/><Relationship Id="rId2" Type="http://schemas.openxmlformats.org/officeDocument/2006/relationships/hyperlink" Target="https://www.3gpp.org/ftp/tsg_ran/WG4_Radio/TSGR4_110/Inbo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DC4DE7F-DCEA-4804-9910-D86AC58F773E}"/>
              </a:ext>
            </a:extLst>
          </p:cNvPr>
          <p:cNvSpPr>
            <a:spLocks noGrp="1"/>
          </p:cNvSpPr>
          <p:nvPr>
            <p:ph type="title"/>
          </p:nvPr>
        </p:nvSpPr>
        <p:spPr>
          <a:xfrm>
            <a:off x="1090613" y="2773017"/>
            <a:ext cx="9452419" cy="1521171"/>
          </a:xfrm>
        </p:spPr>
        <p:txBody>
          <a:bodyPr/>
          <a:lstStyle/>
          <a:p>
            <a:pPr algn="ctr" eaLnBrk="1" hangingPunct="1"/>
            <a:r>
              <a:rPr lang="en-GB" altLang="en-US" sz="5400" dirty="0">
                <a:latin typeface="Century Gothic" panose="020B0502020202020204" pitchFamily="34" charset="0"/>
              </a:rPr>
              <a:t>Access to contributions for F2F meetings</a:t>
            </a:r>
          </a:p>
        </p:txBody>
      </p:sp>
      <p:sp>
        <p:nvSpPr>
          <p:cNvPr id="4099" name="Text Placeholder 2">
            <a:extLst>
              <a:ext uri="{FF2B5EF4-FFF2-40B4-BE49-F238E27FC236}">
                <a16:creationId xmlns:a16="http://schemas.microsoft.com/office/drawing/2014/main" id="{65109CE4-3B5E-4CA5-887C-00ECE79A9F63}"/>
              </a:ext>
            </a:extLst>
          </p:cNvPr>
          <p:cNvSpPr>
            <a:spLocks noGrp="1"/>
          </p:cNvSpPr>
          <p:nvPr>
            <p:ph type="body" idx="4294967295"/>
          </p:nvPr>
        </p:nvSpPr>
        <p:spPr>
          <a:xfrm>
            <a:off x="1173163" y="4497388"/>
            <a:ext cx="8342312" cy="1296987"/>
          </a:xfrm>
        </p:spPr>
        <p:txBody>
          <a:bodyPr rtlCol="0">
            <a:normAutofit/>
          </a:bodyPr>
          <a:lstStyle/>
          <a:p>
            <a:pPr marL="0" indent="0">
              <a:spcBef>
                <a:spcPts val="0"/>
              </a:spcBef>
              <a:buFontTx/>
              <a:buNone/>
              <a:defRPr/>
            </a:pPr>
            <a:r>
              <a:rPr lang="fr-FR" sz="2000" dirty="0">
                <a:solidFill>
                  <a:schemeClr val="accent2">
                    <a:lumMod val="75000"/>
                  </a:schemeClr>
                </a:solidFill>
                <a:latin typeface="Century Gothic" panose="020B0502020202020204" pitchFamily="34" charset="0"/>
              </a:rPr>
              <a:t>MCC</a:t>
            </a:r>
            <a:endParaRPr lang="en-GB" sz="2000" dirty="0">
              <a:solidFill>
                <a:schemeClr val="accent2">
                  <a:lumMod val="75000"/>
                </a:schemeClr>
              </a:solidFill>
              <a:latin typeface="Century Gothic" panose="020B0502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A28C7-28D2-4A34-B9B8-73A3EB4479C2}"/>
              </a:ext>
            </a:extLst>
          </p:cNvPr>
          <p:cNvSpPr>
            <a:spLocks noGrp="1"/>
          </p:cNvSpPr>
          <p:nvPr>
            <p:ph type="title"/>
          </p:nvPr>
        </p:nvSpPr>
        <p:spPr>
          <a:xfrm>
            <a:off x="443753" y="114113"/>
            <a:ext cx="8608807" cy="1325563"/>
          </a:xfrm>
        </p:spPr>
        <p:txBody>
          <a:bodyPr/>
          <a:lstStyle/>
          <a:p>
            <a:r>
              <a:rPr lang="en-GB" dirty="0"/>
              <a:t>How to access contributions </a:t>
            </a:r>
          </a:p>
        </p:txBody>
      </p:sp>
      <p:graphicFrame>
        <p:nvGraphicFramePr>
          <p:cNvPr id="3"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1457985116"/>
              </p:ext>
            </p:extLst>
          </p:nvPr>
        </p:nvGraphicFramePr>
        <p:xfrm>
          <a:off x="0" y="1808922"/>
          <a:ext cx="11459817" cy="4764766"/>
        </p:xfrm>
        <a:graphic>
          <a:graphicData uri="http://schemas.openxmlformats.org/drawingml/2006/table">
            <a:tbl>
              <a:tblPr firstRow="1" firstCol="1" bandRow="1">
                <a:tableStyleId>{93296810-A885-4BE3-A3E7-6D5BEEA58F35}</a:tableStyleId>
              </a:tblPr>
              <a:tblGrid>
                <a:gridCol w="2344054">
                  <a:extLst>
                    <a:ext uri="{9D8B030D-6E8A-4147-A177-3AD203B41FA5}">
                      <a16:colId xmlns:a16="http://schemas.microsoft.com/office/drawing/2014/main" val="1688750464"/>
                    </a:ext>
                  </a:extLst>
                </a:gridCol>
                <a:gridCol w="1641090">
                  <a:extLst>
                    <a:ext uri="{9D8B030D-6E8A-4147-A177-3AD203B41FA5}">
                      <a16:colId xmlns:a16="http://schemas.microsoft.com/office/drawing/2014/main" val="1786498016"/>
                    </a:ext>
                  </a:extLst>
                </a:gridCol>
                <a:gridCol w="1891426">
                  <a:extLst>
                    <a:ext uri="{9D8B030D-6E8A-4147-A177-3AD203B41FA5}">
                      <a16:colId xmlns:a16="http://schemas.microsoft.com/office/drawing/2014/main" val="2421473489"/>
                    </a:ext>
                  </a:extLst>
                </a:gridCol>
                <a:gridCol w="5583247">
                  <a:extLst>
                    <a:ext uri="{9D8B030D-6E8A-4147-A177-3AD203B41FA5}">
                      <a16:colId xmlns:a16="http://schemas.microsoft.com/office/drawing/2014/main" val="3228653515"/>
                    </a:ext>
                  </a:extLst>
                </a:gridCol>
              </a:tblGrid>
              <a:tr h="351270">
                <a:tc>
                  <a:txBody>
                    <a:bodyPr/>
                    <a:lstStyle/>
                    <a:p>
                      <a:pPr>
                        <a:lnSpc>
                          <a:spcPct val="107000"/>
                        </a:lnSpc>
                        <a:spcAft>
                          <a:spcPts val="800"/>
                        </a:spcAft>
                      </a:pPr>
                      <a:r>
                        <a:rPr lang="en-US" sz="1200" dirty="0">
                          <a:effectLst/>
                        </a:rPr>
                        <a:t>Folder access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Before the 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Up to end of Pre-meeting, during the F2F meeting, and post-meeting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Comments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16685720"/>
                  </a:ext>
                </a:extLst>
              </a:tr>
              <a:tr h="1862758">
                <a:tc>
                  <a:txBody>
                    <a:bodyPr/>
                    <a:lstStyle/>
                    <a:p>
                      <a:pPr algn="just">
                        <a:lnSpc>
                          <a:spcPct val="107000"/>
                        </a:lnSpc>
                        <a:spcAft>
                          <a:spcPts val="800"/>
                        </a:spcAft>
                      </a:pPr>
                      <a:r>
                        <a:rPr lang="en-US" sz="1000" u="sng">
                          <a:effectLst/>
                          <a:hlinkClick r:id="rId2"/>
                        </a:rPr>
                        <a:t>https://www.3gpp.org/ftp/tsg_ran/WG4_Radio/TSGR4_110/Inbox/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l">
                        <a:lnSpc>
                          <a:spcPct val="107000"/>
                        </a:lnSpc>
                        <a:spcAft>
                          <a:spcPts val="800"/>
                        </a:spcAft>
                      </a:pPr>
                      <a:r>
                        <a:rPr lang="en-US" sz="1000" dirty="0">
                          <a:effectLst/>
                        </a:rPr>
                        <a:t>Used for the upload of documents (same as during an e-meeting)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r>
                        <a:rPr lang="en-GB" sz="1000" dirty="0">
                          <a:effectLst/>
                          <a:latin typeface="Calibri" panose="020F0502020204030204" pitchFamily="34" charset="0"/>
                          <a:cs typeface="Times New Roman" panose="02020603050405020304" pitchFamily="18" charset="0"/>
                        </a:rPr>
                        <a:t>Used the same as during an e-meeting for pre-meeting and post-meeting contributions</a:t>
                      </a:r>
                    </a:p>
                  </a:txBody>
                  <a:tcPr marL="20759" marR="20759" marT="0" marB="0"/>
                </a:tc>
                <a:tc>
                  <a:txBody>
                    <a:bodyPr/>
                    <a:lstStyle/>
                    <a:p>
                      <a:pPr>
                        <a:lnSpc>
                          <a:spcPct val="107000"/>
                        </a:lnSpc>
                        <a:spcAft>
                          <a:spcPts val="800"/>
                        </a:spcAft>
                      </a:pPr>
                      <a:r>
                        <a:rPr lang="en-GB" sz="1000" dirty="0">
                          <a:effectLst/>
                        </a:rPr>
                        <a:t>As usual, the meeting contributions are to be uploaded to 3GU </a:t>
                      </a:r>
                      <a:r>
                        <a:rPr lang="en-GB" sz="1000">
                          <a:effectLst/>
                        </a:rPr>
                        <a:t>till  Deadline.</a:t>
                      </a:r>
                    </a:p>
                    <a:p>
                      <a:pPr>
                        <a:lnSpc>
                          <a:spcPct val="107000"/>
                        </a:lnSpc>
                        <a:spcAft>
                          <a:spcPts val="800"/>
                        </a:spcAft>
                      </a:pPr>
                      <a:r>
                        <a:rPr lang="en-GB" sz="1000">
                          <a:effectLst/>
                        </a:rPr>
                        <a:t>For </a:t>
                      </a:r>
                      <a:r>
                        <a:rPr lang="en-GB" sz="1000" dirty="0">
                          <a:effectLst/>
                        </a:rPr>
                        <a:t>the pre-meeting contributions, the FTP server can be used for uploading Topic summaries, etc. into the inbox </a:t>
                      </a:r>
                    </a:p>
                    <a:p>
                      <a:pPr>
                        <a:lnSpc>
                          <a:spcPct val="107000"/>
                        </a:lnSpc>
                        <a:spcAft>
                          <a:spcPts val="800"/>
                        </a:spcAft>
                      </a:pPr>
                      <a:r>
                        <a:rPr lang="en-GB" sz="1000" dirty="0">
                          <a:effectLst/>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rPr>
                        <a:t> The FTP server should be used again during post-meeting.</a:t>
                      </a:r>
                    </a:p>
                    <a:p>
                      <a:pPr>
                        <a:lnSpc>
                          <a:spcPct val="107000"/>
                        </a:lnSpc>
                        <a:spcAft>
                          <a:spcPts val="800"/>
                        </a:spcAft>
                      </a:pPr>
                      <a:r>
                        <a:rPr lang="en-GB" sz="1000" dirty="0">
                          <a:effectLst/>
                        </a:rPr>
                        <a:t> MCC will backup all available files from local FTP server (10.10.10.10) to the FTP server after the F2F meeting close and before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50589395"/>
                  </a:ext>
                </a:extLst>
              </a:tr>
              <a:tr h="379939">
                <a:tc>
                  <a:txBody>
                    <a:bodyPr/>
                    <a:lstStyle/>
                    <a:p>
                      <a:pPr algn="l">
                        <a:lnSpc>
                          <a:spcPct val="107000"/>
                        </a:lnSpc>
                        <a:spcAft>
                          <a:spcPts val="800"/>
                        </a:spcAft>
                      </a:pPr>
                      <a:r>
                        <a:rPr lang="en-US" sz="1000" dirty="0">
                          <a:effectLst/>
                        </a:rPr>
                        <a:t>FTP local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just">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by F2F participants in the meeting location.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rowSpan="2">
                  <a:txBody>
                    <a:bodyPr/>
                    <a:lstStyle/>
                    <a:p>
                      <a:pPr>
                        <a:lnSpc>
                          <a:spcPct val="107000"/>
                        </a:lnSpc>
                        <a:spcAft>
                          <a:spcPts val="800"/>
                        </a:spcAft>
                      </a:pPr>
                      <a:r>
                        <a:rPr lang="en-GB" sz="1000" dirty="0">
                          <a:effectLst/>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rPr>
                        <a:t> The upload of any documents during the F2F meeting should be done using the local FTP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1674761"/>
                  </a:ext>
                </a:extLst>
              </a:tr>
              <a:tr h="454882">
                <a:tc>
                  <a:txBody>
                    <a:bodyPr/>
                    <a:lstStyle/>
                    <a:p>
                      <a:pPr algn="l">
                        <a:lnSpc>
                          <a:spcPct val="107000"/>
                        </a:lnSpc>
                        <a:spcAft>
                          <a:spcPts val="800"/>
                        </a:spcAft>
                      </a:pPr>
                      <a:r>
                        <a:rPr lang="en-US" sz="1000" dirty="0">
                          <a:effectLst/>
                        </a:rPr>
                        <a:t>The credentials that is required to access the local FTP server 10.10.10.10 remotely to 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Should only be used by </a:t>
                      </a:r>
                      <a:r>
                        <a:rPr lang="en-GB" sz="1000" dirty="0">
                          <a:effectLst/>
                        </a:rPr>
                        <a:t>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vMerge="1">
                  <a:txBody>
                    <a:bodyPr/>
                    <a:lstStyle/>
                    <a:p>
                      <a:endParaRPr lang="en-GB"/>
                    </a:p>
                  </a:txBody>
                  <a:tcPr/>
                </a:tc>
                <a:extLst>
                  <a:ext uri="{0D108BD9-81ED-4DB2-BD59-A6C34878D82A}">
                    <a16:rowId xmlns:a16="http://schemas.microsoft.com/office/drawing/2014/main" val="1801549262"/>
                  </a:ext>
                </a:extLst>
              </a:tr>
              <a:tr h="1413822">
                <a:tc>
                  <a:txBody>
                    <a:bodyPr/>
                    <a:lstStyle/>
                    <a:p>
                      <a:pPr algn="just">
                        <a:lnSpc>
                          <a:spcPct val="107000"/>
                        </a:lnSpc>
                        <a:spcAft>
                          <a:spcPts val="800"/>
                        </a:spcAft>
                      </a:pPr>
                      <a:r>
                        <a:rPr lang="en-US" sz="1000" u="sng">
                          <a:effectLst/>
                          <a:hlinkClick r:id="rId3"/>
                        </a:rPr>
                        <a:t>https://www.3gpp.org/ftp/Meetings_3GPP_SYNC/RAN4/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for any delegate who would like to only </a:t>
                      </a:r>
                      <a:r>
                        <a:rPr lang="en-GB" sz="1000" dirty="0">
                          <a:effectLst/>
                        </a:rPr>
                        <a:t>read contributions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GB" sz="1000" dirty="0">
                          <a:effectLst/>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rPr>
                        <a:t> The RAN4 sync server has a delay and occurs around every 10 minutes</a:t>
                      </a:r>
                    </a:p>
                    <a:p>
                      <a:pPr>
                        <a:lnSpc>
                          <a:spcPct val="107000"/>
                        </a:lnSpc>
                        <a:spcAft>
                          <a:spcPts val="800"/>
                        </a:spcAft>
                      </a:pPr>
                      <a:r>
                        <a:rPr lang="en-GB" sz="1000" dirty="0">
                          <a:effectLst/>
                        </a:rPr>
                        <a:t> Access to the RAN4 sync server does not start until the meeting set-up have been done by ETSI IT.</a:t>
                      </a:r>
                    </a:p>
                    <a:p>
                      <a:pPr>
                        <a:lnSpc>
                          <a:spcPct val="107000"/>
                        </a:lnSpc>
                        <a:spcAft>
                          <a:spcPts val="800"/>
                        </a:spcAft>
                      </a:pPr>
                      <a:r>
                        <a:rPr lang="en-GB" sz="1000" dirty="0">
                          <a:effectLst/>
                        </a:rPr>
                        <a:t> The RAN4 sync server access starts before the start of the meeting.</a:t>
                      </a:r>
                    </a:p>
                    <a:p>
                      <a:pPr>
                        <a:lnSpc>
                          <a:spcPct val="107000"/>
                        </a:lnSpc>
                        <a:spcAft>
                          <a:spcPts val="800"/>
                        </a:spcAft>
                      </a:pPr>
                      <a:r>
                        <a:rPr lang="en-GB" sz="1000" dirty="0">
                          <a:effectLst/>
                        </a:rPr>
                        <a:t> The RAN4 sync server stops after the meeting close and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30707676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58B13-1493-454A-A724-E63BBA19DD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40F517-45A4-486D-BDBB-01E4DE03B032}">
  <ds:schemaRefs>
    <ds:schemaRef ds:uri="679a257e-872f-4c98-9e8a-0a9c104f72cd"/>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80d8efa-eff2-4910-88d2-79ca146720c4"/>
    <ds:schemaRef ds:uri="http://www.w3.org/XML/1998/namespace"/>
  </ds:schemaRefs>
</ds:datastoreItem>
</file>

<file path=customXml/itemProps3.xml><?xml version="1.0" encoding="utf-8"?>
<ds:datastoreItem xmlns:ds="http://schemas.openxmlformats.org/officeDocument/2006/customXml" ds:itemID="{3728A70F-161F-4FA9-B193-C97FB71CE3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13799</TotalTime>
  <Words>429</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Access to contributions for F2F meetings</vt:lpstr>
      <vt:lpstr>How to access contributions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MCC</cp:lastModifiedBy>
  <cp:revision>1039</cp:revision>
  <cp:lastPrinted>2022-06-28T09:25:59Z</cp:lastPrinted>
  <dcterms:created xsi:type="dcterms:W3CDTF">2010-02-05T13:52:04Z</dcterms:created>
  <dcterms:modified xsi:type="dcterms:W3CDTF">2024-02-02T15:55:13Z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