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9"/>
  </p:notesMasterIdLst>
  <p:handoutMasterIdLst>
    <p:handoutMasterId r:id="rId30"/>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12" r:id="rId26"/>
    <p:sldId id="1010" r:id="rId27"/>
    <p:sldId id="977" r:id="rId2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00FF"/>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4" autoAdjust="0"/>
    <p:restoredTop sz="83852" autoAdjust="0"/>
  </p:normalViewPr>
  <p:slideViewPr>
    <p:cSldViewPr snapToGrid="0">
      <p:cViewPr varScale="1">
        <p:scale>
          <a:sx n="94" d="100"/>
          <a:sy n="94" d="100"/>
        </p:scale>
        <p:origin x="1554" y="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22</a:t>
            </a:fld>
            <a:endParaRPr lang="en-GB" altLang="en-US" dirty="0"/>
          </a:p>
        </p:txBody>
      </p:sp>
    </p:spTree>
    <p:extLst>
      <p:ext uri="{BB962C8B-B14F-4D97-AF65-F5344CB8AC3E}">
        <p14:creationId xmlns:p14="http://schemas.microsoft.com/office/powerpoint/2010/main" val="15013109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10/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9/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10/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10/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RAN4#110 meeting </a:t>
            </a:r>
            <a:r>
              <a:rPr lang="en-US" b="1" dirty="0">
                <a:latin typeface="微软雅黑" panose="020B0503020204020204" pitchFamily="34" charset="-122"/>
                <a:ea typeface="微软雅黑" panose="020B0503020204020204" pitchFamily="34" charset="-122"/>
              </a:rPr>
              <a:t>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altLang="zh-CN" dirty="0"/>
              <a:t>Gene Fong, Shan </a:t>
            </a:r>
            <a:r>
              <a:rPr lang="en-US" altLang="zh-CN" dirty="0" smtClean="0"/>
              <a:t>Yang</a:t>
            </a:r>
            <a:endParaRPr lang="en-US" altLang="zh-CN" dirty="0"/>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110</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Athens, GR, 26 Feb – 01 Mar, </a:t>
            </a:r>
            <a:r>
              <a:rPr lang="en-US" sz="1400" b="1" dirty="0" smtClean="0">
                <a:latin typeface="微软雅黑" panose="020B0503020204020204" pitchFamily="34" charset="-122"/>
                <a:ea typeface="微软雅黑" panose="020B0503020204020204" pitchFamily="34" charset="-122"/>
              </a:rPr>
              <a:t>2024</a:t>
            </a:r>
          </a:p>
          <a:p>
            <a:r>
              <a:rPr lang="en-US" sz="1400" b="1" dirty="0" smtClean="0">
                <a:latin typeface="微软雅黑" panose="020B0503020204020204" pitchFamily="34" charset="-122"/>
                <a:ea typeface="微软雅黑" panose="020B0503020204020204" pitchFamily="34" charset="-122"/>
              </a:rPr>
              <a:t>Agenda </a:t>
            </a:r>
            <a:r>
              <a:rPr lang="en-US" sz="1400" b="1" dirty="0">
                <a:latin typeface="微软雅黑" panose="020B0503020204020204" pitchFamily="34" charset="-122"/>
                <a:ea typeface="微软雅黑" panose="020B0503020204020204" pitchFamily="34" charset="-122"/>
              </a:rPr>
              <a:t>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R4-24xxxxx</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a:t>
            </a:r>
            <a:r>
              <a:rPr lang="en-US" altLang="zh-CN" sz="1200" dirty="0" smtClean="0">
                <a:cs typeface="+mn-cs"/>
              </a:rPr>
              <a:t>WID/SID </a:t>
            </a:r>
            <a:r>
              <a:rPr lang="en-US" altLang="zh-CN" sz="1200" dirty="0">
                <a:cs typeface="+mn-cs"/>
              </a:rPr>
              <a:t>capturing </a:t>
            </a:r>
            <a:r>
              <a:rPr lang="en-US" altLang="zh-CN" sz="1200" dirty="0" smtClean="0">
                <a:cs typeface="+mn-cs"/>
              </a:rPr>
              <a:t>new </a:t>
            </a:r>
            <a:r>
              <a:rPr lang="en-US" altLang="zh-CN" sz="1200" dirty="0">
                <a:cs typeface="+mn-cs"/>
              </a:rPr>
              <a:t>TS/TR is approved in </a:t>
            </a:r>
            <a:r>
              <a:rPr lang="en-US" altLang="zh-CN" sz="1200" dirty="0" smtClean="0">
                <a:cs typeface="+mn-cs"/>
              </a:rPr>
              <a:t>RAN and before submission to RAN for approval</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smtClean="0">
                <a:latin typeface="Times New Roman" panose="02020603050405020304" pitchFamily="18" charset="0"/>
                <a:cs typeface="Times New Roman" panose="02020603050405020304" pitchFamily="18" charset="0"/>
              </a:rPr>
              <a:t>2024</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a:t>
            </a:r>
            <a:r>
              <a:rPr lang="en-US" altLang="zh-CN" sz="1200" dirty="0" smtClean="0"/>
              <a:t>meeting for three online sessions</a:t>
            </a:r>
            <a:endParaRPr lang="en-US" altLang="zh-CN" sz="1200" dirty="0"/>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smtClean="0"/>
              <a:t>Meeting name (TOHRU </a:t>
            </a:r>
            <a:r>
              <a:rPr lang="en-GB" altLang="zh-CN" sz="1200" dirty="0"/>
              <a:t>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a:t>
            </a:r>
            <a:r>
              <a:rPr lang="en-US" altLang="zh-CN" sz="1200" dirty="0" smtClean="0"/>
              <a:t>RAN4_BSRF</a:t>
            </a:r>
          </a:p>
          <a:p>
            <a:pPr lvl="2">
              <a:spcBef>
                <a:spcPts val="0"/>
              </a:spcBef>
              <a:spcAft>
                <a:spcPts val="600"/>
              </a:spcAft>
            </a:pPr>
            <a:r>
              <a:rPr lang="en-US" altLang="zh-CN" sz="1200" dirty="0" smtClean="0"/>
              <a:t>NOTE: Ad hoc session: MS teams will be provided </a:t>
            </a:r>
          </a:p>
          <a:p>
            <a:pPr lvl="1">
              <a:spcBef>
                <a:spcPts val="0"/>
              </a:spcBef>
              <a:spcAft>
                <a:spcPts val="600"/>
              </a:spcAft>
            </a:pPr>
            <a:r>
              <a:rPr lang="en-US" altLang="zh-CN" sz="1200" dirty="0" smtClean="0"/>
              <a:t>Enter </a:t>
            </a:r>
            <a:r>
              <a:rPr lang="en-US" altLang="zh-CN" sz="1200" dirty="0"/>
              <a:t>your name </a:t>
            </a:r>
          </a:p>
          <a:p>
            <a:pPr lvl="2">
              <a:spcBef>
                <a:spcPts val="0"/>
              </a:spcBef>
              <a:spcAft>
                <a:spcPts val="60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a:t>
            </a:r>
            <a:r>
              <a:rPr lang="en-US" altLang="zh-CN" sz="1200" dirty="0" smtClean="0"/>
              <a:t>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t>https://</a:t>
            </a:r>
            <a:r>
              <a:rPr lang="en-US" altLang="zh-CN" sz="1200" dirty="0" smtClean="0"/>
              <a:t>www.3gpp.org/ftp/tsg_ran/WG4_Radio/TSGR4_109/Invitation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a:t>
            </a:r>
            <a:r>
              <a:rPr lang="en-US" altLang="zh-CN" b="1" dirty="0" smtClean="0">
                <a:latin typeface="微软雅黑" panose="020B0503020204020204" pitchFamily="34" charset="-122"/>
                <a:ea typeface="微软雅黑" panose="020B0503020204020204" pitchFamily="34" charset="-122"/>
              </a:rPr>
              <a:t>GTW </a:t>
            </a:r>
            <a:r>
              <a:rPr lang="en-US" altLang="zh-CN" b="1" dirty="0" smtClean="0">
                <a:latin typeface="微软雅黑" panose="020B0503020204020204" pitchFamily="34" charset="-122"/>
                <a:ea typeface="微软雅黑" panose="020B0503020204020204" pitchFamily="34" charset="-122"/>
              </a:rPr>
              <a:t/>
            </a:r>
            <a:br>
              <a:rPr lang="en-US" altLang="zh-CN" b="1" dirty="0" smtClean="0">
                <a:latin typeface="微软雅黑" panose="020B0503020204020204" pitchFamily="34" charset="-122"/>
                <a:ea typeface="微软雅黑" panose="020B0503020204020204" pitchFamily="34" charset="-122"/>
              </a:rPr>
            </a:br>
            <a:r>
              <a:rPr lang="en-US" altLang="zh-CN" b="1" dirty="0" smtClean="0">
                <a:latin typeface="微软雅黑" panose="020B0503020204020204" pitchFamily="34" charset="-122"/>
                <a:ea typeface="微软雅黑" panose="020B0503020204020204" pitchFamily="34" charset="-122"/>
              </a:rPr>
              <a:t>(TOHRU not </a:t>
            </a:r>
            <a:r>
              <a:rPr lang="en-US" altLang="zh-CN" b="1" dirty="0" smtClean="0">
                <a:latin typeface="微软雅黑" panose="020B0503020204020204" pitchFamily="34" charset="-122"/>
                <a:ea typeface="微软雅黑" panose="020B0503020204020204" pitchFamily="34" charset="-122"/>
              </a:rPr>
              <a:t>available in RAN4#110)</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609668" y="3201604"/>
            <a:ext cx="3216190" cy="3549576"/>
          </a:xfrm>
          <a:prstGeom prst="rect">
            <a:avLst/>
          </a:prstGeom>
        </p:spPr>
      </p:pic>
      <p:pic>
        <p:nvPicPr>
          <p:cNvPr id="11" name="图片 10"/>
          <p:cNvPicPr>
            <a:picLocks noChangeAspect="1"/>
          </p:cNvPicPr>
          <p:nvPr/>
        </p:nvPicPr>
        <p:blipFill>
          <a:blip r:embed="rId5"/>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smtClean="0"/>
              <a:t>The registration </a:t>
            </a:r>
            <a:r>
              <a:rPr lang="en-US" altLang="zh-CN" sz="1400" dirty="0" smtClean="0"/>
              <a:t>deadline for face-to-face participants and remote access </a:t>
            </a:r>
            <a:r>
              <a:rPr lang="en-US" altLang="zh-CN" sz="1400" dirty="0"/>
              <a:t>is </a:t>
            </a:r>
            <a:r>
              <a:rPr lang="en-US" altLang="zh-CN" sz="1400" dirty="0" smtClean="0">
                <a:solidFill>
                  <a:srgbClr val="FF0000"/>
                </a:solidFill>
              </a:rPr>
              <a:t>February 19</a:t>
            </a:r>
            <a:r>
              <a:rPr lang="en-US" altLang="zh-CN" sz="1400" baseline="30000" dirty="0" smtClean="0">
                <a:solidFill>
                  <a:srgbClr val="FF0000"/>
                </a:solidFill>
              </a:rPr>
              <a:t>th</a:t>
            </a:r>
            <a:r>
              <a:rPr lang="en-US" altLang="zh-CN" sz="1400" dirty="0" smtClean="0">
                <a:solidFill>
                  <a:srgbClr val="FF0000"/>
                </a:solidFill>
              </a:rPr>
              <a:t>, 2024 </a:t>
            </a:r>
            <a:r>
              <a:rPr lang="en-US" altLang="zh-CN" sz="1400" dirty="0">
                <a:solidFill>
                  <a:srgbClr val="FF0000"/>
                </a:solidFill>
              </a:rPr>
              <a:t>(Monday), </a:t>
            </a:r>
            <a:r>
              <a:rPr lang="en-US" altLang="zh-CN" sz="1400" dirty="0" smtClean="0">
                <a:solidFill>
                  <a:srgbClr val="FF0000"/>
                </a:solidFill>
              </a:rPr>
              <a:t>07:00 UTC</a:t>
            </a:r>
          </a:p>
          <a:p>
            <a:pPr marL="342882" lvl="1" indent="-342882">
              <a:spcBef>
                <a:spcPts val="0"/>
              </a:spcBef>
              <a:spcAft>
                <a:spcPts val="600"/>
              </a:spcAft>
              <a:buBlip>
                <a:blip r:embed="rId2"/>
              </a:buBlip>
            </a:pPr>
            <a:r>
              <a:rPr lang="en-US" altLang="zh-CN" sz="1400" dirty="0" smtClean="0"/>
              <a:t>Changes </a:t>
            </a:r>
            <a:r>
              <a:rPr lang="en-US" altLang="zh-CN" sz="1400" dirty="0"/>
              <a:t>to the working </a:t>
            </a:r>
            <a:r>
              <a:rPr lang="en-US" altLang="zh-CN" sz="1400" dirty="0" smtClean="0"/>
              <a:t>procedures and please refer to updated 3GPP working procedure (especially F.2) for more details</a:t>
            </a:r>
            <a:endParaRPr lang="en-US" altLang="zh-CN" sz="1400" dirty="0"/>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smtClean="0"/>
              <a:t>For face-to-face (ordinary) meeting, please check in via 10.10.10.10 during the meeting</a:t>
            </a:r>
          </a:p>
          <a:p>
            <a:pPr lvl="1">
              <a:spcBef>
                <a:spcPts val="0"/>
              </a:spcBef>
              <a:spcAft>
                <a:spcPts val="600"/>
              </a:spcAft>
            </a:pPr>
            <a:r>
              <a:rPr lang="en-GB" altLang="zh-CN" sz="1200" dirty="0" smtClean="0"/>
              <a:t>Remote participants will not be able to check in for RAN4 meeting when it is a face-to-face (ordinary) meeting</a:t>
            </a:r>
          </a:p>
          <a:p>
            <a:pPr lvl="1">
              <a:spcBef>
                <a:spcPts val="0"/>
              </a:spcBef>
              <a:spcAft>
                <a:spcPts val="600"/>
              </a:spcAft>
            </a:pPr>
            <a:r>
              <a:rPr lang="en-GB" altLang="zh-CN" sz="1200" dirty="0" smtClean="0"/>
              <a:t>No voting rights will be accrued through remote participants</a:t>
            </a:r>
            <a:endParaRPr lang="en-GB" altLang="zh-CN" sz="1000" dirty="0" smtClean="0"/>
          </a:p>
          <a:p>
            <a:pPr marL="342882" lvl="1" indent="-342882">
              <a:spcBef>
                <a:spcPts val="0"/>
              </a:spcBef>
              <a:spcAft>
                <a:spcPts val="600"/>
              </a:spcAft>
              <a:buBlip>
                <a:blip r:embed="rId2"/>
              </a:buBlip>
            </a:pPr>
            <a:r>
              <a:rPr lang="en-GB" altLang="zh-CN" sz="1400" dirty="0" smtClean="0"/>
              <a:t>For e-meeting, please 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r>
              <a:rPr lang="en-US" altLang="zh-CN" sz="1200" dirty="0"/>
              <a:t>: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Rel-18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March 4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March 5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March 7 (Thursday),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March 7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a:t>
            </a:r>
            <a:r>
              <a:rPr lang="en-US" altLang="zh-CN" sz="1200" dirty="0" smtClean="0"/>
              <a:t>to </a:t>
            </a:r>
            <a:r>
              <a:rPr lang="en-US" altLang="zh-CN" sz="1200" dirty="0"/>
              <a:t>remind all delegated to upload all Cat A draft CRs/CRs timely. In case Cat A draft CRs/CRs are not available before close of meeting on </a:t>
            </a:r>
            <a:r>
              <a:rPr lang="en-US" altLang="zh-CN" sz="1200" dirty="0" smtClean="0">
                <a:solidFill>
                  <a:srgbClr val="FF0000"/>
                </a:solidFill>
              </a:rPr>
              <a:t>March 1</a:t>
            </a:r>
            <a:r>
              <a:rPr lang="en-US" altLang="zh-CN" sz="1200" baseline="30000" dirty="0" smtClean="0">
                <a:solidFill>
                  <a:srgbClr val="FF0000"/>
                </a:solidFill>
              </a:rPr>
              <a:t>st</a:t>
            </a:r>
            <a:r>
              <a:rPr lang="en-US" altLang="zh-CN" sz="1200" dirty="0" smtClean="0">
                <a:solidFill>
                  <a:srgbClr val="FF0000"/>
                </a:solidFill>
              </a:rPr>
              <a:t> (Friday) 17:00 (local time)</a:t>
            </a:r>
            <a:r>
              <a:rPr lang="en-US" altLang="zh-CN" sz="1200" dirty="0" smtClean="0"/>
              <a:t>, </a:t>
            </a:r>
            <a:r>
              <a:rPr lang="en-US" altLang="zh-CN" sz="1200" dirty="0"/>
              <a:t>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March 7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December 2023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March 5 (Tuesday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smtClean="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smtClean="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smtClean="0">
                <a:solidFill>
                  <a:srgbClr val="000000"/>
                </a:solidFill>
              </a:rPr>
              <a:t>tdoc</a:t>
            </a:r>
            <a:r>
              <a:rPr lang="en-US" altLang="zh-CN" sz="1400" dirty="0" smtClean="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smtClean="0"/>
              <a:t>tdocs</a:t>
            </a:r>
            <a:r>
              <a:rPr lang="en-US" altLang="zh-CN" sz="1200" dirty="0" smtClean="0"/>
              <a:t> </a:t>
            </a:r>
            <a:r>
              <a:rPr lang="en-US" altLang="zh-CN" sz="1200" dirty="0"/>
              <a:t>are handled online in the first round, the proponents </a:t>
            </a:r>
            <a:r>
              <a:rPr lang="en-US" altLang="zh-CN" sz="1200" dirty="0" smtClean="0"/>
              <a:t>can </a:t>
            </a:r>
            <a:r>
              <a:rPr lang="en-US" altLang="zh-CN" sz="1200" dirty="0"/>
              <a:t>know who have comments</a:t>
            </a:r>
            <a:r>
              <a:rPr lang="en-US" altLang="zh-CN" sz="1200" dirty="0" smtClean="0"/>
              <a:t>. And there may be no comments for some CRs, which can be directly endorsed/agreed and actually no online time would be needed.</a:t>
            </a:r>
            <a:endParaRPr lang="en-US" altLang="zh-CN" sz="1200" dirty="0"/>
          </a:p>
          <a:p>
            <a:pPr lvl="1">
              <a:spcBef>
                <a:spcPts val="0"/>
              </a:spcBef>
              <a:spcAft>
                <a:spcPts val="600"/>
              </a:spcAft>
            </a:pPr>
            <a:r>
              <a:rPr lang="en-US" altLang="zh-CN" sz="1200" dirty="0" smtClean="0"/>
              <a:t>For those </a:t>
            </a:r>
            <a:r>
              <a:rPr lang="en-US" altLang="zh-CN" sz="1200" dirty="0" err="1" smtClean="0"/>
              <a:t>tdocs</a:t>
            </a:r>
            <a:r>
              <a:rPr lang="en-US" altLang="zh-CN" sz="1200" dirty="0" smtClean="0"/>
              <a:t> on which companies have comments, </a:t>
            </a:r>
            <a:r>
              <a:rPr lang="en-US" altLang="zh-CN" sz="1200" dirty="0"/>
              <a:t>e</a:t>
            </a:r>
            <a:r>
              <a:rPr lang="en-US" altLang="zh-CN" sz="1200" dirty="0" smtClean="0"/>
              <a:t>arlier offline discussions would be helpful to save online time in face-to-face meeting.</a:t>
            </a:r>
          </a:p>
          <a:p>
            <a:pPr lvl="1">
              <a:spcBef>
                <a:spcPts val="0"/>
              </a:spcBef>
              <a:spcAft>
                <a:spcPts val="600"/>
              </a:spcAft>
            </a:pPr>
            <a:r>
              <a:rPr lang="en-US" altLang="zh-CN" sz="1200" dirty="0" smtClean="0"/>
              <a:t>The proponent(s) should know which companies have comment and then have offline discussion with them earlier.</a:t>
            </a:r>
          </a:p>
          <a:p>
            <a:pPr lvl="1">
              <a:spcBef>
                <a:spcPts val="0"/>
              </a:spcBef>
              <a:spcAft>
                <a:spcPts val="600"/>
              </a:spcAft>
            </a:pPr>
            <a:r>
              <a:rPr lang="en-US" altLang="zh-CN" sz="1200" dirty="0" smtClean="0"/>
              <a:t>So we would like to provide a scheme to help the proponents/moderators identify which companies will have comments or concerns.</a:t>
            </a:r>
            <a:endParaRPr lang="en-US" altLang="zh-CN" sz="1200" dirty="0"/>
          </a:p>
          <a:p>
            <a:pPr marL="342882" lvl="1" indent="-342882">
              <a:spcBef>
                <a:spcPts val="0"/>
              </a:spcBef>
              <a:spcAft>
                <a:spcPts val="600"/>
              </a:spcAft>
              <a:buBlip>
                <a:blip r:embed="rId2"/>
              </a:buBlip>
            </a:pPr>
            <a:r>
              <a:rPr lang="en-US" altLang="zh-CN" sz="1400" dirty="0" smtClean="0">
                <a:solidFill>
                  <a:srgbClr val="000000"/>
                </a:solidFill>
              </a:rPr>
              <a:t>NWM flag process: Use NWM tool to trigger early offline discussions</a:t>
            </a:r>
          </a:p>
          <a:p>
            <a:pPr lvl="1">
              <a:spcBef>
                <a:spcPts val="0"/>
              </a:spcBef>
              <a:spcAft>
                <a:spcPts val="600"/>
              </a:spcAft>
            </a:pPr>
            <a:r>
              <a:rPr lang="en-US" altLang="zh-CN" sz="1200" dirty="0" smtClean="0">
                <a:solidFill>
                  <a:srgbClr val="FF0000"/>
                </a:solidFill>
              </a:rPr>
              <a:t>Before February 25 (Sunday): </a:t>
            </a:r>
            <a:r>
              <a:rPr lang="en-US" altLang="zh-CN" sz="1200" dirty="0" smtClean="0"/>
              <a:t>For topic threads which need </a:t>
            </a:r>
            <a:r>
              <a:rPr lang="en-US" altLang="zh-CN" sz="1200" dirty="0" err="1" smtClean="0"/>
              <a:t>nwm</a:t>
            </a:r>
            <a:r>
              <a:rPr lang="en-US" altLang="zh-CN" sz="1200" dirty="0" smtClean="0"/>
              <a:t> flag process, moderators </a:t>
            </a:r>
            <a:r>
              <a:rPr lang="en-US" altLang="zh-CN" sz="1200" dirty="0"/>
              <a:t>will provide the </a:t>
            </a:r>
            <a:r>
              <a:rPr lang="en-US" altLang="zh-CN" sz="1200" dirty="0" smtClean="0"/>
              <a:t>NWM link, where delegates can flag the </a:t>
            </a:r>
            <a:r>
              <a:rPr lang="en-US" altLang="zh-CN" sz="1200" dirty="0" err="1" smtClean="0"/>
              <a:t>tdocs</a:t>
            </a:r>
            <a:r>
              <a:rPr lang="en-US" altLang="zh-CN" sz="1200" dirty="0" smtClean="0"/>
              <a:t>/CRs with brief reasons</a:t>
            </a:r>
          </a:p>
          <a:p>
            <a:pPr lvl="2">
              <a:spcBef>
                <a:spcPts val="0"/>
              </a:spcBef>
              <a:spcAft>
                <a:spcPts val="600"/>
              </a:spcAft>
            </a:pPr>
            <a:r>
              <a:rPr lang="en-US" altLang="zh-CN" sz="1200" dirty="0" smtClean="0">
                <a:solidFill>
                  <a:srgbClr val="000000"/>
                </a:solidFill>
              </a:rPr>
              <a:t>NWM flag process is just for maintenance and some spectrum related items with many CRs</a:t>
            </a:r>
          </a:p>
          <a:p>
            <a:pPr lvl="2">
              <a:spcBef>
                <a:spcPts val="0"/>
              </a:spcBef>
              <a:spcAft>
                <a:spcPts val="600"/>
              </a:spcAft>
            </a:pPr>
            <a:r>
              <a:rPr lang="en-US" altLang="zh-CN" sz="1200" dirty="0" smtClean="0">
                <a:solidFill>
                  <a:srgbClr val="000000"/>
                </a:solidFill>
              </a:rPr>
              <a:t>Format of NWM would be simple</a:t>
            </a:r>
          </a:p>
          <a:p>
            <a:pPr lvl="3">
              <a:spcBef>
                <a:spcPts val="0"/>
              </a:spcBef>
              <a:spcAft>
                <a:spcPts val="600"/>
              </a:spcAft>
            </a:pPr>
            <a:r>
              <a:rPr lang="en-US" altLang="zh-CN" sz="1200" dirty="0" smtClean="0">
                <a:solidFill>
                  <a:srgbClr val="000000"/>
                </a:solidFill>
              </a:rPr>
              <a:t>Only the </a:t>
            </a:r>
            <a:r>
              <a:rPr lang="en-US" altLang="zh-CN" sz="1200" dirty="0" err="1" smtClean="0">
                <a:solidFill>
                  <a:srgbClr val="000000"/>
                </a:solidFill>
              </a:rPr>
              <a:t>tdoc</a:t>
            </a:r>
            <a:r>
              <a:rPr lang="en-US" altLang="zh-CN" sz="1200" dirty="0" smtClean="0">
                <a:solidFill>
                  <a:srgbClr val="000000"/>
                </a:solidFill>
              </a:rPr>
              <a:t> numbers and titles are listed</a:t>
            </a:r>
            <a:endParaRPr lang="en-US" altLang="zh-CN" sz="1200" dirty="0">
              <a:solidFill>
                <a:srgbClr val="000000"/>
              </a:solidFill>
            </a:endParaRPr>
          </a:p>
          <a:p>
            <a:pPr lvl="1">
              <a:spcBef>
                <a:spcPts val="0"/>
              </a:spcBef>
              <a:spcAft>
                <a:spcPts val="600"/>
              </a:spcAft>
            </a:pPr>
            <a:r>
              <a:rPr lang="en-US" altLang="zh-CN" sz="1200" dirty="0" smtClean="0">
                <a:solidFill>
                  <a:srgbClr val="FF0000"/>
                </a:solidFill>
              </a:rPr>
              <a:t>By February</a:t>
            </a:r>
            <a:r>
              <a:rPr lang="en-US" altLang="zh-CN" sz="1200" dirty="0">
                <a:solidFill>
                  <a:srgbClr val="FF0000"/>
                </a:solidFill>
              </a:rPr>
              <a:t> </a:t>
            </a:r>
            <a:r>
              <a:rPr lang="en-US" altLang="zh-CN" sz="1200" dirty="0" smtClean="0">
                <a:solidFill>
                  <a:srgbClr val="FF0000"/>
                </a:solidFill>
              </a:rPr>
              <a:t>27 (Tuesday), 18:00 (local time)</a:t>
            </a:r>
            <a:r>
              <a:rPr lang="en-US" altLang="zh-CN" sz="1200" dirty="0" smtClean="0"/>
              <a:t>: Delegates flag the </a:t>
            </a:r>
            <a:r>
              <a:rPr lang="en-US" altLang="zh-CN" sz="1200" dirty="0" err="1" smtClean="0"/>
              <a:t>tdocs</a:t>
            </a:r>
            <a:r>
              <a:rPr lang="en-US" altLang="zh-CN" sz="1200" dirty="0" smtClean="0"/>
              <a:t> in the list</a:t>
            </a:r>
          </a:p>
          <a:p>
            <a:pPr lvl="2">
              <a:spcBef>
                <a:spcPts val="0"/>
              </a:spcBef>
              <a:spcAft>
                <a:spcPts val="600"/>
              </a:spcAft>
            </a:pPr>
            <a:r>
              <a:rPr lang="en-US" altLang="zh-CN" sz="1200" dirty="0" smtClean="0">
                <a:solidFill>
                  <a:srgbClr val="000000"/>
                </a:solidFill>
              </a:rPr>
              <a:t>Flag process would be simple</a:t>
            </a:r>
          </a:p>
          <a:p>
            <a:pPr lvl="3">
              <a:spcBef>
                <a:spcPts val="0"/>
              </a:spcBef>
              <a:spcAft>
                <a:spcPts val="600"/>
              </a:spcAft>
            </a:pPr>
            <a:r>
              <a:rPr lang="en-US" altLang="zh-CN" sz="1200" dirty="0">
                <a:solidFill>
                  <a:srgbClr val="000000"/>
                </a:solidFill>
              </a:rPr>
              <a:t>F</a:t>
            </a:r>
            <a:r>
              <a:rPr lang="en-US" altLang="zh-CN" sz="1200" dirty="0" smtClean="0">
                <a:solidFill>
                  <a:srgbClr val="000000"/>
                </a:solidFill>
              </a:rPr>
              <a:t>ill in the feedback form with a brief description of reason, like “Company A flag R4-2xxxxxx because XYX</a:t>
            </a:r>
            <a:r>
              <a:rPr lang="zh-CN" altLang="en-US" sz="1200" dirty="0" smtClean="0">
                <a:solidFill>
                  <a:srgbClr val="000000"/>
                </a:solidFill>
              </a:rPr>
              <a:t>”，</a:t>
            </a:r>
            <a:r>
              <a:rPr lang="en-US" altLang="zh-CN" sz="1200" dirty="0" smtClean="0">
                <a:solidFill>
                  <a:srgbClr val="000000"/>
                </a:solidFill>
              </a:rPr>
              <a:t>or with delegate name who flags </a:t>
            </a:r>
            <a:r>
              <a:rPr lang="en-US" altLang="zh-CN" sz="1200" dirty="0" err="1" smtClean="0">
                <a:solidFill>
                  <a:srgbClr val="000000"/>
                </a:solidFill>
              </a:rPr>
              <a:t>tdoc</a:t>
            </a:r>
            <a:r>
              <a:rPr lang="en-US" altLang="zh-CN" sz="1200" dirty="0" smtClean="0">
                <a:solidFill>
                  <a:srgbClr val="000000"/>
                </a:solidFill>
              </a:rPr>
              <a:t> like “Company A Aaron flags R4-2xxxxxx because XYZ”.</a:t>
            </a:r>
          </a:p>
          <a:p>
            <a:pPr lvl="3">
              <a:spcBef>
                <a:spcPts val="0"/>
              </a:spcBef>
              <a:spcAft>
                <a:spcPts val="600"/>
              </a:spcAft>
            </a:pPr>
            <a:r>
              <a:rPr lang="en-US" altLang="zh-CN" sz="1200" dirty="0" smtClean="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smtClean="0"/>
              <a:t>During the online treatment, session chairs will treat those </a:t>
            </a:r>
            <a:r>
              <a:rPr lang="en-US" altLang="zh-CN" sz="1200" dirty="0" err="1" smtClean="0"/>
              <a:t>tdocs</a:t>
            </a:r>
            <a:r>
              <a:rPr lang="en-US" altLang="zh-CN" sz="1200" dirty="0" smtClean="0"/>
              <a:t> as usual manner and can directly treat the revision(s).</a:t>
            </a:r>
            <a:endParaRPr lang="en-US" altLang="zh-CN" sz="1200" dirty="0"/>
          </a:p>
        </p:txBody>
      </p:sp>
    </p:spTree>
    <p:extLst>
      <p:ext uri="{BB962C8B-B14F-4D97-AF65-F5344CB8AC3E}">
        <p14:creationId xmlns:p14="http://schemas.microsoft.com/office/powerpoint/2010/main" val="37205300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a:t>
            </a:r>
          </a:p>
          <a:p>
            <a:pPr lvl="1">
              <a:spcBef>
                <a:spcPts val="0"/>
              </a:spcBef>
              <a:spcAft>
                <a:spcPts val="600"/>
              </a:spcAft>
            </a:pPr>
            <a:r>
              <a:rPr lang="en-US" altLang="zh-CN" sz="1200" dirty="0" smtClean="0"/>
              <a:t>10.10.10.10 as local server in F2F, which will be sync-up by MCC to</a:t>
            </a:r>
            <a:r>
              <a:rPr lang="en-US" altLang="zh-CN" sz="1200" dirty="0" smtClean="0">
                <a:hlinkClick r:id="rId2"/>
              </a:rPr>
              <a:t> https://www.3gpp.org/ftp/Meetings_3GPP_SYNC/RAN4</a:t>
            </a:r>
            <a:r>
              <a:rPr lang="en-US" altLang="zh-CN" sz="1200" dirty="0" smtClean="0"/>
              <a:t> </a:t>
            </a: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xmlns="" id="{D2BAA81B-D25A-CEB7-DBF2-E79CA6B46EB3}"/>
              </a:ext>
            </a:extLst>
          </p:cNvPr>
          <p:cNvGraphicFramePr>
            <a:graphicFrameLocks noGrp="1"/>
          </p:cNvGraphicFramePr>
          <p:nvPr>
            <p:extLst>
              <p:ext uri="{D42A27DB-BD31-4B8C-83A1-F6EECF244321}">
                <p14:modId xmlns:p14="http://schemas.microsoft.com/office/powerpoint/2010/main" val="2310847447"/>
              </p:ext>
            </p:extLst>
          </p:nvPr>
        </p:nvGraphicFramePr>
        <p:xfrm>
          <a:off x="135907" y="1878738"/>
          <a:ext cx="11948672" cy="4496993"/>
        </p:xfrm>
        <a:graphic>
          <a:graphicData uri="http://schemas.openxmlformats.org/drawingml/2006/table">
            <a:tbl>
              <a:tblPr firstRow="1" firstCol="1" bandRow="1"/>
              <a:tblGrid>
                <a:gridCol w="2444047">
                  <a:extLst>
                    <a:ext uri="{9D8B030D-6E8A-4147-A177-3AD203B41FA5}">
                      <a16:colId xmlns:a16="http://schemas.microsoft.com/office/drawing/2014/main" xmlns="" val="1688750464"/>
                    </a:ext>
                  </a:extLst>
                </a:gridCol>
                <a:gridCol w="1711096">
                  <a:extLst>
                    <a:ext uri="{9D8B030D-6E8A-4147-A177-3AD203B41FA5}">
                      <a16:colId xmlns:a16="http://schemas.microsoft.com/office/drawing/2014/main" xmlns="" val="1786498016"/>
                    </a:ext>
                  </a:extLst>
                </a:gridCol>
                <a:gridCol w="1972111">
                  <a:extLst>
                    <a:ext uri="{9D8B030D-6E8A-4147-A177-3AD203B41FA5}">
                      <a16:colId xmlns:a16="http://schemas.microsoft.com/office/drawing/2014/main" xmlns="" val="2421473489"/>
                    </a:ext>
                  </a:extLst>
                </a:gridCol>
                <a:gridCol w="5821418">
                  <a:extLst>
                    <a:ext uri="{9D8B030D-6E8A-4147-A177-3AD203B41FA5}">
                      <a16:colId xmlns:a16="http://schemas.microsoft.com/office/drawing/2014/main" xmlns=""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xmlns=""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a:t>
                      </a:r>
                      <a:r>
                        <a:rPr lang="en-US" sz="1000" u="sng" dirty="0" smtClean="0">
                          <a:effectLst/>
                          <a:latin typeface="+mj-ea"/>
                          <a:ea typeface="+mj-ea"/>
                          <a:hlinkClick r:id="rId3"/>
                        </a:rPr>
                        <a:t>www.3gpp.org/ftp/tsg_ran/WG4_Radio/TSGR4_110/Inbox</a:t>
                      </a:r>
                      <a:r>
                        <a:rPr lang="en-US" sz="1000" u="sng" dirty="0">
                          <a:effectLst/>
                          <a:latin typeface="+mj-ea"/>
                          <a:ea typeface="+mj-ea"/>
                          <a:hlinkClick r:id="rId3"/>
                        </a:rPr>
                        <a:t>/</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a:t>
                      </a:r>
                      <a:r>
                        <a:rPr lang="en-GB" sz="1000" smtClean="0">
                          <a:effectLst/>
                          <a:latin typeface="+mj-ea"/>
                          <a:ea typeface="+mj-ea"/>
                        </a:rPr>
                        <a:t>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xmlns=""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xmlns=""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xmlns=""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xmlns="" val="2500582813"/>
                  </a:ext>
                </a:extLst>
              </a:tr>
            </a:tbl>
          </a:graphicData>
        </a:graphic>
      </p:graphicFrame>
    </p:spTree>
    <p:extLst>
      <p:ext uri="{BB962C8B-B14F-4D97-AF65-F5344CB8AC3E}">
        <p14:creationId xmlns:p14="http://schemas.microsoft.com/office/powerpoint/2010/main" val="11944738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a:t>
            </a:r>
            <a:r>
              <a:rPr lang="en-US" sz="1400" dirty="0" smtClean="0">
                <a:solidFill>
                  <a:srgbClr val="000000"/>
                </a:solidFill>
              </a:rPr>
              <a:t>starts, </a:t>
            </a:r>
            <a:r>
              <a:rPr lang="en-US" sz="1400" dirty="0">
                <a:solidFill>
                  <a:srgbClr val="000000"/>
                </a:solidFill>
              </a:rPr>
              <a:t>the author and MCC will receive the feedback of checking via MCC 3GU parsing tool, and </a:t>
            </a:r>
            <a:r>
              <a:rPr lang="en-US" sz="1400" dirty="0" smtClean="0">
                <a:solidFill>
                  <a:srgbClr val="000000"/>
                </a:solidFill>
              </a:rPr>
              <a:t>based on the information shared by author or MCC the Session chairs or MCC will handle the problem identified by the tool</a:t>
            </a:r>
          </a:p>
          <a:p>
            <a:pPr lvl="1">
              <a:spcBef>
                <a:spcPts val="0"/>
              </a:spcBef>
              <a:spcAft>
                <a:spcPts val="600"/>
              </a:spcAft>
            </a:pPr>
            <a:r>
              <a:rPr lang="en-US" sz="1200" dirty="0" smtClean="0"/>
              <a:t>The </a:t>
            </a:r>
            <a:r>
              <a:rPr lang="en-US" sz="1200" dirty="0"/>
              <a:t>revision </a:t>
            </a:r>
            <a:r>
              <a:rPr lang="en-US" sz="1200" dirty="0" smtClean="0"/>
              <a:t>may or may not be needed </a:t>
            </a:r>
            <a:r>
              <a:rPr lang="en-US" sz="1200" dirty="0"/>
              <a:t>to fix the </a:t>
            </a:r>
            <a:r>
              <a:rPr lang="en-US" sz="1200" dirty="0" smtClean="0"/>
              <a:t>problem depending on the Session chairs guidance.</a:t>
            </a:r>
          </a:p>
          <a:p>
            <a:pPr lvl="2">
              <a:spcBef>
                <a:spcPts val="0"/>
              </a:spcBef>
              <a:spcAft>
                <a:spcPts val="600"/>
              </a:spcAft>
            </a:pPr>
            <a:r>
              <a:rPr lang="en-US" sz="1200" dirty="0" smtClean="0"/>
              <a:t>For some draft CRs, the revision may not be urgent </a:t>
            </a:r>
            <a:r>
              <a:rPr lang="en-US" altLang="zh-CN" sz="1200" dirty="0"/>
              <a:t>before </a:t>
            </a:r>
            <a:r>
              <a:rPr lang="en-US" altLang="zh-CN" sz="1200" dirty="0" smtClean="0"/>
              <a:t>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a:t>
            </a:r>
            <a:r>
              <a:rPr lang="en-US" sz="1400" dirty="0" smtClean="0">
                <a:solidFill>
                  <a:srgbClr val="000000"/>
                </a:solidFill>
              </a:rPr>
              <a:t>whether </a:t>
            </a:r>
            <a:r>
              <a:rPr lang="en-US" sz="1400" dirty="0">
                <a:solidFill>
                  <a:srgbClr val="000000"/>
                </a:solidFill>
              </a:rPr>
              <a:t>the revised CRs pass the MCC 3GU parsing tool or not, so the problem of CR parsing will be fixed in the post-meeting email process. </a:t>
            </a:r>
          </a:p>
          <a:p>
            <a:pPr lvl="1">
              <a:spcBef>
                <a:spcPts val="0"/>
              </a:spcBef>
              <a:spcAft>
                <a:spcPts val="600"/>
              </a:spcAft>
            </a:pPr>
            <a:r>
              <a:rPr lang="en-US" altLang="zh-CN" sz="1200" dirty="0" smtClean="0"/>
              <a:t>At the beginning of the post-meeting process, the Session chairs will provide the list of the revised CRs which did not pass the MCC 3GU parsing tool checking and need be further revision.</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February 26</a:t>
            </a:r>
            <a:r>
              <a:rPr lang="en-US" sz="1400" baseline="30000" dirty="0" smtClean="0">
                <a:solidFill>
                  <a:srgbClr val="FF0000"/>
                </a:solidFill>
              </a:rPr>
              <a:t>th</a:t>
            </a:r>
            <a:r>
              <a:rPr lang="en-US" sz="1400" dirty="0" smtClean="0">
                <a:solidFill>
                  <a:srgbClr val="FF0000"/>
                </a:solidFill>
              </a:rPr>
              <a:t> ~ March 1</a:t>
            </a:r>
            <a:r>
              <a:rPr lang="en-US" sz="1400" baseline="30000" dirty="0" smtClean="0">
                <a:solidFill>
                  <a:srgbClr val="FF0000"/>
                </a:solidFill>
              </a:rPr>
              <a:t>st</a:t>
            </a:r>
            <a:r>
              <a:rPr lang="en-US" sz="1400" dirty="0" smtClean="0">
                <a:solidFill>
                  <a:srgbClr val="FF0000"/>
                </a:solidFill>
              </a:rPr>
              <a:t>, 2024</a:t>
            </a:r>
            <a:r>
              <a:rPr lang="en-US" sz="1400" dirty="0" smtClean="0"/>
              <a:t>.</a:t>
            </a:r>
            <a:endParaRPr lang="en-US" sz="1400" dirty="0"/>
          </a:p>
          <a:p>
            <a:pPr lvl="1">
              <a:spcBef>
                <a:spcPts val="0"/>
              </a:spcBef>
              <a:spcAft>
                <a:spcPts val="600"/>
              </a:spcAft>
            </a:pPr>
            <a:r>
              <a:rPr lang="en-US" sz="1200" dirty="0" smtClean="0"/>
              <a:t>Three sessions in three separate rooms: Main, RRM, </a:t>
            </a:r>
            <a:r>
              <a:rPr lang="en-US" sz="1200" dirty="0" err="1" smtClean="0"/>
              <a:t>BSRF_Demod_test</a:t>
            </a:r>
            <a:r>
              <a:rPr lang="en-US" sz="1200" dirty="0" smtClean="0"/>
              <a:t>(</a:t>
            </a:r>
            <a:r>
              <a:rPr lang="en-US" sz="1200" dirty="0" err="1" smtClean="0"/>
              <a:t>BDaT</a:t>
            </a:r>
            <a:r>
              <a:rPr lang="en-US" sz="1200" dirty="0" smtClean="0"/>
              <a:t>). </a:t>
            </a:r>
            <a:r>
              <a:rPr lang="en-US" sz="1200" b="1" dirty="0" smtClean="0"/>
              <a:t>1</a:t>
            </a:r>
            <a:r>
              <a:rPr lang="en-US" altLang="zh-CN" sz="1200" b="1" dirty="0" smtClean="0"/>
              <a:t>-Way</a:t>
            </a:r>
            <a:r>
              <a:rPr lang="en-US" sz="1200" b="1" dirty="0" smtClean="0"/>
              <a:t> </a:t>
            </a:r>
            <a:r>
              <a:rPr lang="en-US" sz="1200" b="1" dirty="0" err="1" smtClean="0"/>
              <a:t>GoToWebinar</a:t>
            </a:r>
            <a:r>
              <a:rPr lang="en-US" sz="1200" b="1" dirty="0" smtClean="0"/>
              <a:t> (GTW</a:t>
            </a:r>
            <a:r>
              <a:rPr lang="en-US" sz="1200" b="1" dirty="0" smtClean="0"/>
              <a:t>) </a:t>
            </a:r>
            <a:r>
              <a:rPr lang="en-US" sz="1200" dirty="0" smtClean="0"/>
              <a:t>conference calls will be set each </a:t>
            </a:r>
            <a:r>
              <a:rPr lang="en-US" sz="1200" dirty="0" smtClean="0"/>
              <a:t>session and 1-way MS teams will be set for ad hoc. </a:t>
            </a:r>
            <a:r>
              <a:rPr lang="en-US" altLang="zh-CN" sz="1200" dirty="0" smtClean="0"/>
              <a:t>A number of ad hoc sessions will be arranged (refer to meeting schedule).</a:t>
            </a:r>
            <a:endParaRPr lang="en-US" sz="1200" dirty="0" smtClean="0"/>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smtClean="0">
                <a:solidFill>
                  <a:srgbClr val="FF0000"/>
                </a:solidFill>
                <a:cs typeface="+mn-cs"/>
              </a:rPr>
              <a:t>February 19</a:t>
            </a:r>
            <a:r>
              <a:rPr lang="en-US" sz="1400" baseline="30000" dirty="0" smtClean="0">
                <a:solidFill>
                  <a:srgbClr val="FF0000"/>
                </a:solidFill>
                <a:cs typeface="+mn-cs"/>
              </a:rPr>
              <a:t>th</a:t>
            </a:r>
            <a:r>
              <a:rPr lang="en-US" sz="1400" dirty="0" smtClean="0">
                <a:solidFill>
                  <a:srgbClr val="FF0000"/>
                </a:solidFill>
                <a:cs typeface="+mn-cs"/>
              </a:rPr>
              <a:t> (Monday) 2024, </a:t>
            </a:r>
            <a:r>
              <a:rPr lang="en-US" sz="1400" dirty="0">
                <a:solidFill>
                  <a:srgbClr val="FF0000"/>
                </a:solidFill>
                <a:cs typeface="+mn-cs"/>
              </a:rPr>
              <a:t>23:59 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Please find one picture for meeting flow below and details in the corresponding slides.</a:t>
            </a:r>
            <a:endParaRPr lang="en-US" altLang="zh-CN" sz="1400" dirty="0"/>
          </a:p>
        </p:txBody>
      </p:sp>
      <p:sp>
        <p:nvSpPr>
          <p:cNvPr id="6" name="Rectangle 77">
            <a:extLst>
              <a:ext uri="{FF2B5EF4-FFF2-40B4-BE49-F238E27FC236}">
                <a16:creationId xmlns:a16="http://schemas.microsoft.com/office/drawing/2014/main" xmlns=""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xmlns=""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xmlns=""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xmlns=""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xmlns=""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xmlns=""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xmlns=""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xmlns=""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xmlns=""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xmlns=""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xmlns=""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xmlns=""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xmlns=""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US" altLang="zh-CN" sz="800" kern="0" noProof="0" dirty="0">
                <a:solidFill>
                  <a:srgbClr val="FFFFFF"/>
                </a:solidFill>
                <a:latin typeface="微软雅黑" panose="020B0503020204020204" pitchFamily="34" charset="-122"/>
                <a:ea typeface="微软雅黑" panose="020B0503020204020204" pitchFamily="34" charset="-122"/>
              </a:rPr>
              <a:t>Feb</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smtClean="0">
                <a:solidFill>
                  <a:srgbClr val="FFFFFF"/>
                </a:solidFill>
                <a:latin typeface="微软雅黑" panose="020B0503020204020204" pitchFamily="34" charset="-122"/>
                <a:ea typeface="微软雅黑" panose="020B0503020204020204" pitchFamily="34" charset="-122"/>
              </a:rPr>
              <a:t>19</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~23)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a16="http://schemas.microsoft.com/office/drawing/2014/main" xmlns=""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Feb</a:t>
            </a:r>
            <a:r>
              <a:rPr lang="en-GB" sz="800" kern="0" dirty="0" smtClean="0">
                <a:solidFill>
                  <a:srgbClr val="FFFFFF"/>
                </a:solidFill>
                <a:latin typeface="微软雅黑" panose="020B0503020204020204" pitchFamily="34" charset="-122"/>
                <a:ea typeface="微软雅黑" panose="020B0503020204020204" pitchFamily="34" charset="-122"/>
              </a:rPr>
              <a:t> 26~29)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xmlns=""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 Mar 4~7)</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xmlns=""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xmlns=""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xmlns=""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xmlns=""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xmlns=""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xmlns=""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xmlns="" id="{B6CDA6FF-6740-49E7-B14C-1831ED62E0F8}"/>
              </a:ext>
            </a:extLst>
          </p:cNvPr>
          <p:cNvSpPr/>
          <p:nvPr/>
        </p:nvSpPr>
        <p:spPr>
          <a:xfrm>
            <a:off x="255175"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 assignment before Mon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5" name="Rectangle: Rounded Corners 201">
            <a:extLst>
              <a:ext uri="{FF2B5EF4-FFF2-40B4-BE49-F238E27FC236}">
                <a16:creationId xmlns:a16="http://schemas.microsoft.com/office/drawing/2014/main" xmlns="" id="{B6CDA6FF-6740-49E7-B14C-1831ED62E0F8}"/>
              </a:ext>
            </a:extLst>
          </p:cNvPr>
          <p:cNvSpPr/>
          <p:nvPr/>
        </p:nvSpPr>
        <p:spPr>
          <a:xfrm>
            <a:off x="255175" y="577008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err="1" smtClean="0">
                <a:ln>
                  <a:noFill/>
                </a:ln>
                <a:solidFill>
                  <a:srgbClr val="FFFFFF"/>
                </a:solidFill>
                <a:effectLst/>
                <a:uLnTx/>
                <a:uFillTx/>
                <a:latin typeface="+mj-ea"/>
                <a:ea typeface="+mj-ea"/>
                <a:cs typeface="+mn-cs"/>
              </a:rPr>
              <a:t>Tdoc</a:t>
            </a:r>
            <a:r>
              <a:rPr kumimoji="0" lang="en-US" sz="800" b="1" i="0" u="none" strike="noStrike" kern="0" cap="none" spc="0" normalizeH="0" baseline="0" noProof="0" dirty="0" smtClean="0">
                <a:ln>
                  <a:noFill/>
                </a:ln>
                <a:solidFill>
                  <a:srgbClr val="FFFFFF"/>
                </a:solidFill>
                <a:effectLst/>
                <a:uLnTx/>
                <a:uFillTx/>
                <a:latin typeface="+mj-ea"/>
                <a:ea typeface="+mj-ea"/>
                <a:cs typeface="+mn-cs"/>
              </a:rPr>
              <a:t> number</a:t>
            </a:r>
            <a:r>
              <a:rPr kumimoji="0" lang="en-US" sz="800" b="1" i="0" u="none" strike="noStrike" kern="0" cap="none" spc="0" normalizeH="0" noProof="0" dirty="0" smtClean="0">
                <a:ln>
                  <a:noFill/>
                </a:ln>
                <a:solidFill>
                  <a:srgbClr val="FFFFFF"/>
                </a:solidFill>
                <a:effectLst/>
                <a:uLnTx/>
                <a:uFillTx/>
                <a:latin typeface="+mj-ea"/>
                <a:ea typeface="+mj-ea"/>
                <a:cs typeface="+mn-cs"/>
              </a:rPr>
              <a:t> request &amp; submission</a:t>
            </a:r>
            <a:r>
              <a:rPr lang="en-US" sz="800" b="1" kern="0" dirty="0" smtClean="0">
                <a:solidFill>
                  <a:srgbClr val="FF3300"/>
                </a:solidFill>
                <a:latin typeface="+mj-ea"/>
                <a:ea typeface="+mj-ea"/>
                <a:cs typeface="+mn-cs"/>
              </a:rPr>
              <a:t> </a:t>
            </a:r>
            <a:endParaRPr kumimoji="0" lang="en-US" sz="800" b="1" i="0" u="none" strike="noStrike" kern="0" cap="none" spc="0" normalizeH="0" baseline="0" noProof="0" dirty="0">
              <a:ln>
                <a:noFill/>
              </a:ln>
              <a:solidFill>
                <a:srgbClr val="FF3300"/>
              </a:solidFill>
              <a:effectLst/>
              <a:uLnTx/>
              <a:uFillTx/>
              <a:latin typeface="+mj-ea"/>
              <a:ea typeface="+mj-ea"/>
              <a:cs typeface="+mn-cs"/>
            </a:endParaRPr>
          </a:p>
        </p:txBody>
      </p:sp>
      <p:sp>
        <p:nvSpPr>
          <p:cNvPr id="56" name="Rectangle: Rounded Corners 201">
            <a:extLst>
              <a:ext uri="{FF2B5EF4-FFF2-40B4-BE49-F238E27FC236}">
                <a16:creationId xmlns:a16="http://schemas.microsoft.com/office/drawing/2014/main" xmlns="" id="{B6CDA6FF-6740-49E7-B14C-1831ED62E0F8}"/>
              </a:ext>
            </a:extLst>
          </p:cNvPr>
          <p:cNvSpPr/>
          <p:nvPr/>
        </p:nvSpPr>
        <p:spPr>
          <a:xfrm>
            <a:off x="255175"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Registration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7" name="Rectangle: Rounded Corners 201">
            <a:extLst>
              <a:ext uri="{FF2B5EF4-FFF2-40B4-BE49-F238E27FC236}">
                <a16:creationId xmlns:a16="http://schemas.microsoft.com/office/drawing/2014/main" xmlns="" id="{B6CDA6FF-6740-49E7-B14C-1831ED62E0F8}"/>
              </a:ext>
            </a:extLst>
          </p:cNvPr>
          <p:cNvSpPr/>
          <p:nvPr/>
        </p:nvSpPr>
        <p:spPr>
          <a:xfrm>
            <a:off x="2467199" y="459684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Draft summary for topics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8" name="Rectangle: Rounded Corners 201">
            <a:extLst>
              <a:ext uri="{FF2B5EF4-FFF2-40B4-BE49-F238E27FC236}">
                <a16:creationId xmlns:a16="http://schemas.microsoft.com/office/drawing/2014/main" xmlns="" id="{B6CDA6FF-6740-49E7-B14C-1831ED62E0F8}"/>
              </a:ext>
            </a:extLst>
          </p:cNvPr>
          <p:cNvSpPr/>
          <p:nvPr/>
        </p:nvSpPr>
        <p:spPr>
          <a:xfrm>
            <a:off x="3957847" y="4596843"/>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Formal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a:t>
            </a:r>
            <a:r>
              <a:rPr lang="en-US" sz="800" b="1" kern="0" noProof="0" dirty="0" smtClean="0">
                <a:solidFill>
                  <a:srgbClr val="FFFFFF"/>
                </a:solidFill>
                <a:latin typeface="+mj-ea"/>
                <a:ea typeface="+mj-ea"/>
                <a:cs typeface="+mn-cs"/>
              </a:rPr>
              <a:t>summary submission by Saturday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9" name="Rectangle: Rounded Corners 201">
            <a:extLst>
              <a:ext uri="{FF2B5EF4-FFF2-40B4-BE49-F238E27FC236}">
                <a16:creationId xmlns:a16="http://schemas.microsoft.com/office/drawing/2014/main" xmlns="" id="{B6CDA6FF-6740-49E7-B14C-1831ED62E0F8}"/>
              </a:ext>
            </a:extLst>
          </p:cNvPr>
          <p:cNvSpPr/>
          <p:nvPr/>
        </p:nvSpPr>
        <p:spPr>
          <a:xfrm>
            <a:off x="3223104" y="45968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Summary review &amp; 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0" name="Rectangle: Rounded Corners 201">
            <a:extLst>
              <a:ext uri="{FF2B5EF4-FFF2-40B4-BE49-F238E27FC236}">
                <a16:creationId xmlns:a16="http://schemas.microsoft.com/office/drawing/2014/main" xmlns=""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Initial list for block approval for basket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1" name="Rectangle: Rounded Corners 201">
            <a:extLst>
              <a:ext uri="{FF2B5EF4-FFF2-40B4-BE49-F238E27FC236}">
                <a16:creationId xmlns:a16="http://schemas.microsoft.com/office/drawing/2014/main" xmlns=""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flag 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2" name="Rectangle: Rounded Corners 201">
            <a:extLst>
              <a:ext uri="{FF2B5EF4-FFF2-40B4-BE49-F238E27FC236}">
                <a16:creationId xmlns:a16="http://schemas.microsoft.com/office/drawing/2014/main" xmlns=""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updated list </a:t>
            </a:r>
            <a:r>
              <a:rPr lang="en-US" sz="800" b="1" kern="0" dirty="0" smtClean="0">
                <a:solidFill>
                  <a:srgbClr val="FFFFFF"/>
                </a:solidFill>
                <a:latin typeface="+mj-ea"/>
                <a:ea typeface="+mj-ea"/>
                <a:cs typeface="+mn-cs"/>
              </a:rPr>
              <a:t>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3" name="Rectangle: Rounded Corners 201">
            <a:extLst>
              <a:ext uri="{FF2B5EF4-FFF2-40B4-BE49-F238E27FC236}">
                <a16:creationId xmlns:a16="http://schemas.microsoft.com/office/drawing/2014/main" xmlns=""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allocation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4" name="Rectangle: Rounded Corners 201">
            <a:extLst>
              <a:ext uri="{FF2B5EF4-FFF2-40B4-BE49-F238E27FC236}">
                <a16:creationId xmlns:a16="http://schemas.microsoft.com/office/drawing/2014/main" xmlns="" id="{B6CDA6FF-6740-49E7-B14C-1831ED62E0F8}"/>
              </a:ext>
            </a:extLst>
          </p:cNvPr>
          <p:cNvSpPr/>
          <p:nvPr/>
        </p:nvSpPr>
        <p:spPr>
          <a:xfrm>
            <a:off x="5694346" y="3916489"/>
            <a:ext cx="1770503"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WF/CR </a:t>
            </a:r>
            <a:r>
              <a:rPr lang="en-US" sz="800" b="1" kern="0" dirty="0" smtClean="0">
                <a:solidFill>
                  <a:srgbClr val="FFFFFF"/>
                </a:solidFill>
                <a:latin typeface="+mj-ea"/>
                <a:ea typeface="+mj-ea"/>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Draft TS/TR</a:t>
            </a:r>
            <a:endParaRPr lang="en-US" sz="800" b="1" kern="0" dirty="0">
              <a:solidFill>
                <a:srgbClr val="FFFFFF"/>
              </a:solidFill>
              <a:latin typeface="+mj-ea"/>
              <a:ea typeface="+mj-ea"/>
              <a:cs typeface="+mn-cs"/>
            </a:endParaRPr>
          </a:p>
        </p:txBody>
      </p:sp>
      <p:sp>
        <p:nvSpPr>
          <p:cNvPr id="65" name="Rectangle: Rounded Corners 201">
            <a:extLst>
              <a:ext uri="{FF2B5EF4-FFF2-40B4-BE49-F238E27FC236}">
                <a16:creationId xmlns:a16="http://schemas.microsoft.com/office/drawing/2014/main" xmlns=""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Check-in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6" name="Rectangle: Rounded Corners 201">
            <a:extLst>
              <a:ext uri="{FF2B5EF4-FFF2-40B4-BE49-F238E27FC236}">
                <a16:creationId xmlns:a16="http://schemas.microsoft.com/office/drawing/2014/main" xmlns="" id="{B6CDA6FF-6740-49E7-B14C-1831ED62E0F8}"/>
              </a:ext>
            </a:extLst>
          </p:cNvPr>
          <p:cNvSpPr/>
          <p:nvPr/>
        </p:nvSpPr>
        <p:spPr>
          <a:xfrm>
            <a:off x="5671859" y="4496496"/>
            <a:ext cx="1821254" cy="1202098"/>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Online </a:t>
            </a:r>
            <a:r>
              <a:rPr lang="en-US" sz="800" b="1" kern="0" dirty="0" smtClean="0">
                <a:solidFill>
                  <a:srgbClr val="FFFFFF"/>
                </a:solidFill>
                <a:latin typeface="+mj-ea"/>
                <a:ea typeface="+mj-ea"/>
                <a:cs typeface="+mn-cs"/>
              </a:rPr>
              <a:t>discussions &amp;</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conference </a:t>
            </a:r>
            <a:r>
              <a:rPr lang="en-US" sz="800" b="1" kern="0" dirty="0" smtClean="0">
                <a:solidFill>
                  <a:srgbClr val="FFFFFF"/>
                </a:solidFill>
                <a:latin typeface="+mj-ea"/>
                <a:ea typeface="+mj-ea"/>
                <a:cs typeface="+mn-cs"/>
              </a:rPr>
              <a:t>call (US/China meeting)</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800" b="1" kern="0" dirty="0">
                <a:solidFill>
                  <a:srgbClr val="FFFFFF"/>
                </a:solidFill>
                <a:latin typeface="+mj-ea"/>
                <a:ea typeface="+mj-ea"/>
                <a:cs typeface="+mn-cs"/>
              </a:rPr>
              <a:t>Upload </a:t>
            </a:r>
            <a:r>
              <a:rPr lang="en-US" sz="800" b="1" kern="0" dirty="0" smtClean="0">
                <a:solidFill>
                  <a:srgbClr val="FFFFFF"/>
                </a:solidFill>
                <a:latin typeface="+mj-ea"/>
                <a:ea typeface="+mj-ea"/>
                <a:cs typeface="+mn-cs"/>
              </a:rPr>
              <a:t>CR </a:t>
            </a:r>
            <a:r>
              <a:rPr lang="en-US" sz="800" b="1" kern="0" dirty="0">
                <a:solidFill>
                  <a:srgbClr val="FFFFFF"/>
                </a:solidFill>
                <a:latin typeface="+mj-ea"/>
                <a:ea typeface="+mj-ea"/>
                <a:cs typeface="+mn-cs"/>
              </a:rPr>
              <a:t>for maintenance </a:t>
            </a:r>
            <a:r>
              <a:rPr lang="en-US" sz="800" b="1" kern="0" dirty="0" smtClean="0">
                <a:solidFill>
                  <a:srgbClr val="FFFFFF"/>
                </a:solidFill>
                <a:latin typeface="+mj-ea"/>
                <a:ea typeface="+mj-ea"/>
                <a:cs typeface="+mn-cs"/>
              </a:rPr>
              <a:t>2:30pm </a:t>
            </a:r>
            <a:r>
              <a:rPr lang="en-US" sz="800" b="1" kern="0" dirty="0">
                <a:solidFill>
                  <a:srgbClr val="FFFFFF"/>
                </a:solidFill>
                <a:latin typeface="+mj-ea"/>
                <a:ea typeface="+mj-ea"/>
                <a:cs typeface="+mn-cs"/>
              </a:rPr>
              <a:t>on </a:t>
            </a:r>
            <a:r>
              <a:rPr lang="en-US" sz="800" b="1" kern="0" dirty="0" smtClean="0">
                <a:solidFill>
                  <a:srgbClr val="FFFFFF"/>
                </a:solidFill>
                <a:latin typeface="+mj-ea"/>
                <a:ea typeface="+mj-ea"/>
                <a:cs typeface="+mn-cs"/>
              </a:rPr>
              <a:t>Thursday</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smtClean="0">
                <a:solidFill>
                  <a:srgbClr val="FFFFFF"/>
                </a:solidFill>
                <a:latin typeface="+mj-ea"/>
                <a:ea typeface="+mj-ea"/>
                <a:cs typeface="+mn-cs"/>
              </a:rPr>
              <a:t>TOHRU (US/China meeting)</a:t>
            </a:r>
          </a:p>
          <a:p>
            <a:pPr algn="ctr" defTabSz="514299" eaLnBrk="1" fontAlgn="auto" hangingPunct="1">
              <a:spcBef>
                <a:spcPts val="0"/>
              </a:spcBef>
              <a:spcAft>
                <a:spcPts val="600"/>
              </a:spcAft>
              <a:defRPr/>
            </a:pP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r>
              <a:rPr lang="en-US" sz="800" b="1" kern="0" dirty="0" err="1">
                <a:solidFill>
                  <a:srgbClr val="FFFFFF"/>
                </a:solidFill>
                <a:latin typeface="+mj-ea"/>
                <a:ea typeface="+mj-ea"/>
                <a:cs typeface="+mn-cs"/>
              </a:rPr>
              <a:t>new&amp;revision</a:t>
            </a:r>
            <a:r>
              <a:rPr lang="en-US" sz="800" b="1" kern="0" dirty="0">
                <a:solidFill>
                  <a:srgbClr val="FFFFFF"/>
                </a:solidFill>
                <a:latin typeface="+mj-ea"/>
                <a:ea typeface="+mj-ea"/>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Upload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(10.10.10.10) </a:t>
            </a:r>
            <a:r>
              <a:rPr lang="en-US" altLang="zh-CN" sz="800" b="1" kern="0" dirty="0" smtClean="0">
                <a:solidFill>
                  <a:srgbClr val="FFFFFF"/>
                </a:solidFill>
                <a:latin typeface="+mj-ea"/>
                <a:ea typeface="+mj-ea"/>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How to access contributions</a:t>
            </a:r>
          </a:p>
        </p:txBody>
      </p:sp>
      <p:sp>
        <p:nvSpPr>
          <p:cNvPr id="67" name="Rectangle: Rounded Corners 201">
            <a:extLst>
              <a:ext uri="{FF2B5EF4-FFF2-40B4-BE49-F238E27FC236}">
                <a16:creationId xmlns:a16="http://schemas.microsoft.com/office/drawing/2014/main" xmlns=""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Meeting schedule &amp; Ad hoc chair assignment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67">
            <a:extLst>
              <a:ext uri="{FF2B5EF4-FFF2-40B4-BE49-F238E27FC236}">
                <a16:creationId xmlns:a16="http://schemas.microsoft.com/office/drawing/2014/main" xmlns=""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Feb 29 </a:t>
            </a:r>
            <a:r>
              <a:rPr lang="en-GB" sz="800" kern="0" dirty="0" smtClean="0">
                <a:solidFill>
                  <a:srgbClr val="FFFFFF"/>
                </a:solidFill>
                <a:latin typeface="微软雅黑" panose="020B0503020204020204" pitchFamily="34" charset="-122"/>
                <a:ea typeface="微软雅黑" panose="020B0503020204020204" pitchFamily="34" charset="-122"/>
              </a:rPr>
              <a:t>~ Mar 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xmlns=""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List of email threads for post-meeting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a16="http://schemas.microsoft.com/office/drawing/2014/main" xmlns=""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Submission of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2" name="Rectangle: Rounded Corners 201">
            <a:extLst>
              <a:ext uri="{FF2B5EF4-FFF2-40B4-BE49-F238E27FC236}">
                <a16:creationId xmlns:a16="http://schemas.microsoft.com/office/drawing/2014/main" xmlns=""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a16="http://schemas.microsoft.com/office/drawing/2014/main" xmlns=""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Approve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for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5" name="Rectangle: Rounded Corners 201">
            <a:extLst>
              <a:ext uri="{FF2B5EF4-FFF2-40B4-BE49-F238E27FC236}">
                <a16:creationId xmlns:a16="http://schemas.microsoft.com/office/drawing/2014/main" xmlns=""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MCC 3GU parsing tool</a:t>
            </a:r>
          </a:p>
        </p:txBody>
      </p:sp>
      <p:sp>
        <p:nvSpPr>
          <p:cNvPr id="76" name="Rectangle: Rounded Corners 201">
            <a:extLst>
              <a:ext uri="{FF2B5EF4-FFF2-40B4-BE49-F238E27FC236}">
                <a16:creationId xmlns:a16="http://schemas.microsoft.com/office/drawing/2014/main" xmlns=""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xmlns=""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xmlns=""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811603" y="4337804"/>
            <a:ext cx="2196435" cy="246221"/>
          </a:xfrm>
          <a:prstGeom prst="rect">
            <a:avLst/>
          </a:prstGeom>
          <a:noFill/>
        </p:spPr>
        <p:txBody>
          <a:bodyPr wrap="none" rtlCol="0">
            <a:spAutoFit/>
          </a:bodyPr>
          <a:lstStyle/>
          <a:p>
            <a:r>
              <a:rPr lang="en-US" sz="1000" b="1" dirty="0" smtClean="0">
                <a:latin typeface="+mj-ea"/>
                <a:ea typeface="+mj-ea"/>
              </a:rPr>
              <a:t>Topic Moderator &amp; summary: slide #5</a:t>
            </a:r>
            <a:endParaRPr lang="en-US" sz="1000" b="1" dirty="0">
              <a:latin typeface="+mj-ea"/>
              <a:ea typeface="+mj-ea"/>
            </a:endParaRPr>
          </a:p>
        </p:txBody>
      </p:sp>
      <p:sp>
        <p:nvSpPr>
          <p:cNvPr id="84" name="文本框 83"/>
          <p:cNvSpPr txBox="1"/>
          <p:nvPr/>
        </p:nvSpPr>
        <p:spPr>
          <a:xfrm>
            <a:off x="1863818" y="5766643"/>
            <a:ext cx="2056973" cy="246221"/>
          </a:xfrm>
          <a:prstGeom prst="rect">
            <a:avLst/>
          </a:prstGeom>
          <a:noFill/>
        </p:spPr>
        <p:txBody>
          <a:bodyPr wrap="none" rtlCol="0">
            <a:spAutoFit/>
          </a:bodyPr>
          <a:lstStyle/>
          <a:p>
            <a:r>
              <a:rPr lang="en-US" sz="1000" b="1" dirty="0">
                <a:latin typeface="+mj-ea"/>
                <a:ea typeface="+mj-ea"/>
              </a:rPr>
              <a:t>Basket WIs Block </a:t>
            </a:r>
            <a:r>
              <a:rPr lang="en-US" sz="1000" b="1" dirty="0" smtClean="0">
                <a:latin typeface="+mj-ea"/>
                <a:ea typeface="+mj-ea"/>
              </a:rPr>
              <a:t>approval: slide #6</a:t>
            </a:r>
            <a:endParaRPr lang="en-US" sz="1000" b="1" dirty="0">
              <a:latin typeface="+mj-ea"/>
              <a:ea typeface="+mj-ea"/>
            </a:endParaRPr>
          </a:p>
        </p:txBody>
      </p:sp>
      <p:sp>
        <p:nvSpPr>
          <p:cNvPr id="85" name="文本框 84"/>
          <p:cNvSpPr txBox="1"/>
          <p:nvPr/>
        </p:nvSpPr>
        <p:spPr>
          <a:xfrm>
            <a:off x="9906920" y="5132427"/>
            <a:ext cx="1864613" cy="246221"/>
          </a:xfrm>
          <a:prstGeom prst="rect">
            <a:avLst/>
          </a:prstGeom>
          <a:noFill/>
        </p:spPr>
        <p:txBody>
          <a:bodyPr wrap="none" rtlCol="0">
            <a:spAutoFit/>
          </a:bodyPr>
          <a:lstStyle/>
          <a:p>
            <a:r>
              <a:rPr lang="en-US" sz="1000" b="1" dirty="0" smtClean="0">
                <a:latin typeface="+mj-ea"/>
                <a:ea typeface="+mj-ea"/>
              </a:rPr>
              <a:t>Post-meeting process: slide #14</a:t>
            </a:r>
            <a:endParaRPr lang="en-US" sz="1000" b="1" dirty="0">
              <a:latin typeface="+mj-ea"/>
              <a:ea typeface="+mj-ea"/>
            </a:endParaRPr>
          </a:p>
        </p:txBody>
      </p:sp>
      <p:sp>
        <p:nvSpPr>
          <p:cNvPr id="87" name="文本框 86"/>
          <p:cNvSpPr txBox="1"/>
          <p:nvPr/>
        </p:nvSpPr>
        <p:spPr>
          <a:xfrm>
            <a:off x="938601" y="5812565"/>
            <a:ext cx="721672" cy="246221"/>
          </a:xfrm>
          <a:prstGeom prst="rect">
            <a:avLst/>
          </a:prstGeom>
          <a:noFill/>
        </p:spPr>
        <p:txBody>
          <a:bodyPr wrap="none" rtlCol="0">
            <a:spAutoFit/>
          </a:bodyPr>
          <a:lstStyle/>
          <a:p>
            <a:r>
              <a:rPr lang="en-US" sz="1000" b="1" dirty="0" smtClean="0">
                <a:latin typeface="+mj-ea"/>
                <a:ea typeface="+mj-ea"/>
              </a:rPr>
              <a:t>Slide #3/4</a:t>
            </a:r>
            <a:endParaRPr lang="en-US" sz="1000" b="1" dirty="0">
              <a:latin typeface="+mj-ea"/>
              <a:ea typeface="+mj-ea"/>
            </a:endParaRPr>
          </a:p>
        </p:txBody>
      </p:sp>
      <p:sp>
        <p:nvSpPr>
          <p:cNvPr id="88" name="文本框 87"/>
          <p:cNvSpPr txBox="1"/>
          <p:nvPr/>
        </p:nvSpPr>
        <p:spPr>
          <a:xfrm>
            <a:off x="7423905" y="4688653"/>
            <a:ext cx="601447" cy="246221"/>
          </a:xfrm>
          <a:prstGeom prst="rect">
            <a:avLst/>
          </a:prstGeom>
          <a:noFill/>
        </p:spPr>
        <p:txBody>
          <a:bodyPr wrap="none" rtlCol="0">
            <a:spAutoFit/>
          </a:bodyPr>
          <a:lstStyle/>
          <a:p>
            <a:r>
              <a:rPr lang="en-US" sz="1000" b="1" dirty="0" smtClean="0">
                <a:latin typeface="+mj-ea"/>
                <a:ea typeface="+mj-ea"/>
              </a:rPr>
              <a:t>Slide #7</a:t>
            </a:r>
            <a:endParaRPr lang="en-US" sz="1000" b="1" dirty="0">
              <a:latin typeface="+mj-ea"/>
              <a:ea typeface="+mj-ea"/>
            </a:endParaRPr>
          </a:p>
        </p:txBody>
      </p:sp>
      <p:sp>
        <p:nvSpPr>
          <p:cNvPr id="89" name="文本框 88"/>
          <p:cNvSpPr txBox="1"/>
          <p:nvPr/>
        </p:nvSpPr>
        <p:spPr>
          <a:xfrm>
            <a:off x="7423905" y="5069702"/>
            <a:ext cx="667170" cy="246221"/>
          </a:xfrm>
          <a:prstGeom prst="rect">
            <a:avLst/>
          </a:prstGeom>
          <a:noFill/>
        </p:spPr>
        <p:txBody>
          <a:bodyPr wrap="none" rtlCol="0">
            <a:spAutoFit/>
          </a:bodyPr>
          <a:lstStyle/>
          <a:p>
            <a:r>
              <a:rPr lang="en-US" sz="1000" b="1" dirty="0" smtClean="0">
                <a:latin typeface="+mj-ea"/>
                <a:ea typeface="+mj-ea"/>
              </a:rPr>
              <a:t>Slide #12</a:t>
            </a:r>
            <a:endParaRPr lang="en-US" sz="1000" b="1" dirty="0">
              <a:latin typeface="+mj-ea"/>
              <a:ea typeface="+mj-ea"/>
            </a:endParaRPr>
          </a:p>
        </p:txBody>
      </p:sp>
      <p:sp>
        <p:nvSpPr>
          <p:cNvPr id="90" name="文本框 89"/>
          <p:cNvSpPr txBox="1"/>
          <p:nvPr/>
        </p:nvSpPr>
        <p:spPr>
          <a:xfrm>
            <a:off x="7423905" y="5248201"/>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1" name="文本框 90"/>
          <p:cNvSpPr txBox="1"/>
          <p:nvPr/>
        </p:nvSpPr>
        <p:spPr>
          <a:xfrm>
            <a:off x="7434785" y="3973708"/>
            <a:ext cx="601447" cy="246221"/>
          </a:xfrm>
          <a:prstGeom prst="rect">
            <a:avLst/>
          </a:prstGeom>
          <a:noFill/>
        </p:spPr>
        <p:txBody>
          <a:bodyPr wrap="none" rtlCol="0">
            <a:spAutoFit/>
          </a:bodyPr>
          <a:lstStyle/>
          <a:p>
            <a:r>
              <a:rPr lang="en-US" sz="1000" b="1" dirty="0" smtClean="0">
                <a:latin typeface="+mj-ea"/>
                <a:ea typeface="+mj-ea"/>
              </a:rPr>
              <a:t>Slide #9</a:t>
            </a:r>
            <a:endParaRPr lang="en-US" sz="1000" b="1" dirty="0">
              <a:latin typeface="+mj-ea"/>
              <a:ea typeface="+mj-ea"/>
            </a:endParaRPr>
          </a:p>
        </p:txBody>
      </p:sp>
      <p:sp>
        <p:nvSpPr>
          <p:cNvPr id="92" name="文本框 91"/>
          <p:cNvSpPr txBox="1"/>
          <p:nvPr/>
        </p:nvSpPr>
        <p:spPr>
          <a:xfrm>
            <a:off x="7434785" y="4159016"/>
            <a:ext cx="853119" cy="246221"/>
          </a:xfrm>
          <a:prstGeom prst="rect">
            <a:avLst/>
          </a:prstGeom>
          <a:noFill/>
        </p:spPr>
        <p:txBody>
          <a:bodyPr wrap="none" rtlCol="0">
            <a:spAutoFit/>
          </a:bodyPr>
          <a:lstStyle/>
          <a:p>
            <a:r>
              <a:rPr lang="en-US" sz="1000" b="1" dirty="0" smtClean="0">
                <a:latin typeface="+mj-ea"/>
                <a:ea typeface="+mj-ea"/>
              </a:rPr>
              <a:t>Slide #10/11</a:t>
            </a:r>
            <a:endParaRPr lang="en-US" sz="1000" b="1" dirty="0">
              <a:latin typeface="+mj-ea"/>
              <a:ea typeface="+mj-ea"/>
            </a:endParaRPr>
          </a:p>
        </p:txBody>
      </p:sp>
      <p:sp>
        <p:nvSpPr>
          <p:cNvPr id="93" name="文本框 92"/>
          <p:cNvSpPr txBox="1"/>
          <p:nvPr/>
        </p:nvSpPr>
        <p:spPr>
          <a:xfrm>
            <a:off x="9713619" y="3963635"/>
            <a:ext cx="667170" cy="246221"/>
          </a:xfrm>
          <a:prstGeom prst="rect">
            <a:avLst/>
          </a:prstGeom>
          <a:noFill/>
        </p:spPr>
        <p:txBody>
          <a:bodyPr wrap="none" rtlCol="0">
            <a:spAutoFit/>
          </a:bodyPr>
          <a:lstStyle/>
          <a:p>
            <a:r>
              <a:rPr lang="en-US" sz="1000" b="1" dirty="0" smtClean="0">
                <a:latin typeface="+mj-ea"/>
                <a:ea typeface="+mj-ea"/>
              </a:rPr>
              <a:t>Slide #15</a:t>
            </a:r>
          </a:p>
        </p:txBody>
      </p:sp>
      <p:sp>
        <p:nvSpPr>
          <p:cNvPr id="94" name="文本框 93"/>
          <p:cNvSpPr txBox="1"/>
          <p:nvPr/>
        </p:nvSpPr>
        <p:spPr>
          <a:xfrm>
            <a:off x="938601" y="5334882"/>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5" name="文本框 94"/>
          <p:cNvSpPr txBox="1"/>
          <p:nvPr/>
        </p:nvSpPr>
        <p:spPr>
          <a:xfrm>
            <a:off x="8393572" y="5788170"/>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6" name="文本框 95"/>
          <p:cNvSpPr txBox="1"/>
          <p:nvPr/>
        </p:nvSpPr>
        <p:spPr>
          <a:xfrm>
            <a:off x="7375239" y="6052103"/>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7" name="文本框 96"/>
          <p:cNvSpPr txBox="1"/>
          <p:nvPr/>
        </p:nvSpPr>
        <p:spPr>
          <a:xfrm>
            <a:off x="7423905" y="5463996"/>
            <a:ext cx="667170" cy="246221"/>
          </a:xfrm>
          <a:prstGeom prst="rect">
            <a:avLst/>
          </a:prstGeom>
          <a:noFill/>
        </p:spPr>
        <p:txBody>
          <a:bodyPr wrap="none" rtlCol="0">
            <a:spAutoFit/>
          </a:bodyPr>
          <a:lstStyle/>
          <a:p>
            <a:r>
              <a:rPr lang="en-US" sz="1000" b="1" dirty="0" smtClean="0">
                <a:latin typeface="+mj-ea"/>
                <a:ea typeface="+mj-ea"/>
              </a:rPr>
              <a:t>Slide #17</a:t>
            </a:r>
            <a:endParaRPr lang="en-US" sz="1000" b="1" dirty="0">
              <a:latin typeface="+mj-ea"/>
              <a:ea typeface="+mj-ea"/>
            </a:endParaRPr>
          </a:p>
        </p:txBody>
      </p:sp>
      <p:sp>
        <p:nvSpPr>
          <p:cNvPr id="70" name="文本框 69"/>
          <p:cNvSpPr txBox="1"/>
          <p:nvPr/>
        </p:nvSpPr>
        <p:spPr>
          <a:xfrm>
            <a:off x="4733239" y="5853446"/>
            <a:ext cx="886362" cy="338554"/>
          </a:xfrm>
          <a:prstGeom prst="rect">
            <a:avLst/>
          </a:prstGeom>
          <a:noFill/>
        </p:spPr>
        <p:txBody>
          <a:bodyPr wrap="square" rtlCol="0">
            <a:spAutoFit/>
          </a:bodyPr>
          <a:lstStyle/>
          <a:p>
            <a:r>
              <a:rPr lang="en-US" sz="800" b="1" dirty="0" smtClean="0">
                <a:latin typeface="+mj-ea"/>
                <a:ea typeface="+mj-ea"/>
              </a:rPr>
              <a:t>Provided before meeting</a:t>
            </a:r>
            <a:endParaRPr lang="en-US" sz="800" b="1" dirty="0">
              <a:latin typeface="+mj-ea"/>
              <a:ea typeface="+mj-ea"/>
            </a:endParaRPr>
          </a:p>
        </p:txBody>
      </p:sp>
      <p:sp>
        <p:nvSpPr>
          <p:cNvPr id="74" name="Rectangle 67">
            <a:extLst>
              <a:ext uri="{FF2B5EF4-FFF2-40B4-BE49-F238E27FC236}">
                <a16:creationId xmlns:a16="http://schemas.microsoft.com/office/drawing/2014/main" xmlns=""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 (</a:t>
            </a:r>
            <a:r>
              <a:rPr lang="en-US" sz="800" kern="0" dirty="0" smtClean="0">
                <a:solidFill>
                  <a:srgbClr val="FFFFFF"/>
                </a:solidFill>
                <a:latin typeface="微软雅黑" panose="020B0503020204020204" pitchFamily="34" charset="-122"/>
                <a:ea typeface="微软雅黑" panose="020B0503020204020204" pitchFamily="34" charset="-122"/>
              </a:rPr>
              <a:t>0:00 </a:t>
            </a:r>
            <a:r>
              <a:rPr lang="en-US" sz="800" kern="0" dirty="0">
                <a:solidFill>
                  <a:srgbClr val="FFFFFF"/>
                </a:solidFill>
                <a:latin typeface="微软雅黑" panose="020B0503020204020204" pitchFamily="34" charset="-122"/>
                <a:ea typeface="微软雅黑" panose="020B0503020204020204" pitchFamily="34" charset="-122"/>
              </a:rPr>
              <a:t>am ~ 7:00 am </a:t>
            </a:r>
            <a:r>
              <a:rPr lang="en-US" sz="800" kern="0" dirty="0" smtClean="0">
                <a:solidFill>
                  <a:srgbClr val="FFFFFF"/>
                </a:solidFill>
                <a:latin typeface="微软雅黑" panose="020B0503020204020204" pitchFamily="34" charset="-122"/>
                <a:ea typeface="微软雅黑" panose="020B0503020204020204" pitchFamily="34" charset="-122"/>
              </a:rPr>
              <a:t>meeting venue Local </a:t>
            </a:r>
            <a:r>
              <a:rPr lang="en-US" sz="800" kern="0" dirty="0">
                <a:solidFill>
                  <a:srgbClr val="FFFFFF"/>
                </a:solidFill>
                <a:latin typeface="微软雅黑" panose="020B0503020204020204" pitchFamily="34" charset="-122"/>
                <a:ea typeface="微软雅黑" panose="020B0503020204020204" pitchFamily="34" charset="-122"/>
              </a:rPr>
              <a:t>time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323072" cy="246221"/>
          </a:xfrm>
          <a:prstGeom prst="rect">
            <a:avLst/>
          </a:prstGeom>
          <a:noFill/>
        </p:spPr>
        <p:txBody>
          <a:bodyPr wrap="none" rtlCol="0">
            <a:spAutoFit/>
          </a:bodyPr>
          <a:lstStyle/>
          <a:p>
            <a:r>
              <a:rPr lang="en-US" sz="1000" b="1" dirty="0" smtClean="0">
                <a:latin typeface="+mj-ea"/>
                <a:ea typeface="+mj-ea"/>
              </a:rPr>
              <a:t>No email are expected in RAN4 reflector</a:t>
            </a:r>
            <a:endParaRPr lang="en-US" sz="1000" b="1" dirty="0">
              <a:latin typeface="+mj-ea"/>
              <a:ea typeface="+mj-ea"/>
            </a:endParaRPr>
          </a:p>
        </p:txBody>
      </p:sp>
      <p:sp>
        <p:nvSpPr>
          <p:cNvPr id="86" name="文本框 85"/>
          <p:cNvSpPr txBox="1"/>
          <p:nvPr/>
        </p:nvSpPr>
        <p:spPr>
          <a:xfrm>
            <a:off x="938601" y="5955429"/>
            <a:ext cx="853119" cy="246221"/>
          </a:xfrm>
          <a:prstGeom prst="rect">
            <a:avLst/>
          </a:prstGeom>
          <a:noFill/>
        </p:spPr>
        <p:txBody>
          <a:bodyPr wrap="none" rtlCol="0">
            <a:spAutoFit/>
          </a:bodyPr>
          <a:lstStyle/>
          <a:p>
            <a:r>
              <a:rPr lang="en-US" sz="1000" b="1" dirty="0" smtClean="0">
                <a:latin typeface="+mj-ea"/>
                <a:ea typeface="+mj-ea"/>
              </a:rPr>
              <a:t>Slide #18/21</a:t>
            </a:r>
            <a:endParaRPr lang="en-US" sz="1000" b="1" dirty="0">
              <a:latin typeface="+mj-ea"/>
              <a:ea typeface="+mj-ea"/>
            </a:endParaRPr>
          </a:p>
        </p:txBody>
      </p:sp>
      <p:sp>
        <p:nvSpPr>
          <p:cNvPr id="99" name="Rectangle: Rounded Corners 201">
            <a:extLst>
              <a:ext uri="{FF2B5EF4-FFF2-40B4-BE49-F238E27FC236}">
                <a16:creationId xmlns:a16="http://schemas.microsoft.com/office/drawing/2014/main" xmlns="" id="{B6CDA6FF-6740-49E7-B14C-1831ED62E0F8}"/>
              </a:ext>
            </a:extLst>
          </p:cNvPr>
          <p:cNvSpPr/>
          <p:nvPr/>
        </p:nvSpPr>
        <p:spPr>
          <a:xfrm>
            <a:off x="3955964" y="3870983"/>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Moderators</a:t>
            </a:r>
            <a:r>
              <a:rPr kumimoji="0" lang="en-US" sz="800" b="1" i="0" u="none" strike="noStrike" kern="0" cap="none" spc="0" normalizeH="0" baseline="0" noProof="0" dirty="0" smtClean="0">
                <a:ln>
                  <a:noFill/>
                </a:ln>
                <a:solidFill>
                  <a:srgbClr val="FFFFFF"/>
                </a:solidFill>
                <a:effectLst/>
                <a:uLnTx/>
                <a:uFillTx/>
                <a:latin typeface="+mj-ea"/>
                <a:ea typeface="+mj-ea"/>
                <a:cs typeface="+mn-cs"/>
              </a:rPr>
              <a:t> trigger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nwm</a:t>
            </a:r>
            <a:r>
              <a:rPr kumimoji="0" lang="en-US" sz="800" b="1" i="0" u="none" strike="noStrike" kern="0" cap="none" spc="0" normalizeH="0" noProof="0" dirty="0" smtClean="0">
                <a:ln>
                  <a:noFill/>
                </a:ln>
                <a:solidFill>
                  <a:srgbClr val="FFFFFF"/>
                </a:solidFill>
                <a:effectLst/>
                <a:uLnTx/>
                <a:uFillTx/>
                <a:latin typeface="+mj-ea"/>
                <a:ea typeface="+mj-ea"/>
                <a:cs typeface="+mn-cs"/>
              </a:rPr>
              <a:t> for </a:t>
            </a:r>
            <a:r>
              <a:rPr kumimoji="0" lang="en-US" sz="800" b="1" i="0" u="none" strike="noStrike" kern="0" cap="none" spc="0" normalizeH="0" baseline="0" noProof="0" dirty="0" smtClean="0">
                <a:ln>
                  <a:noFill/>
                </a:ln>
                <a:solidFill>
                  <a:srgbClr val="FFFFFF"/>
                </a:solidFill>
                <a:effectLst/>
                <a:uLnTx/>
                <a:uFillTx/>
                <a:latin typeface="+mj-ea"/>
                <a:ea typeface="+mj-ea"/>
                <a:cs typeface="+mn-cs"/>
              </a:rPr>
              <a:t>  maintenance  before Sunday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0" name="Rectangle: Rounded Corners 201">
            <a:extLst>
              <a:ext uri="{FF2B5EF4-FFF2-40B4-BE49-F238E27FC236}">
                <a16:creationId xmlns:a16="http://schemas.microsoft.com/office/drawing/2014/main" xmlns="" id="{B6CDA6FF-6740-49E7-B14C-1831ED62E0F8}"/>
              </a:ext>
            </a:extLst>
          </p:cNvPr>
          <p:cNvSpPr/>
          <p:nvPr/>
        </p:nvSpPr>
        <p:spPr>
          <a:xfrm>
            <a:off x="4719990" y="3870984"/>
            <a:ext cx="949985"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800" b="1" kern="0" dirty="0" smtClean="0">
                <a:solidFill>
                  <a:srgbClr val="FFFFFF"/>
                </a:solidFill>
              </a:rPr>
              <a:t>Flag for maintenance @</a:t>
            </a:r>
            <a:r>
              <a:rPr lang="en-US" altLang="zh-CN" sz="800" b="1" kern="0" dirty="0" err="1" smtClean="0">
                <a:solidFill>
                  <a:srgbClr val="FFFFFF"/>
                </a:solidFill>
              </a:rPr>
              <a:t>nwm</a:t>
            </a:r>
            <a:endParaRPr lang="en-US" sz="800" b="1" kern="0" dirty="0">
              <a:solidFill>
                <a:srgbClr val="FFFFFF"/>
              </a:solidFill>
              <a:latin typeface="+mj-ea"/>
              <a:ea typeface="+mj-ea"/>
              <a:cs typeface="+mn-cs"/>
            </a:endParaRPr>
          </a:p>
        </p:txBody>
      </p:sp>
      <p:sp>
        <p:nvSpPr>
          <p:cNvPr id="102" name="文本框 101"/>
          <p:cNvSpPr txBox="1"/>
          <p:nvPr/>
        </p:nvSpPr>
        <p:spPr>
          <a:xfrm>
            <a:off x="2342197" y="3968472"/>
            <a:ext cx="1665841" cy="246221"/>
          </a:xfrm>
          <a:prstGeom prst="rect">
            <a:avLst/>
          </a:prstGeom>
          <a:noFill/>
        </p:spPr>
        <p:txBody>
          <a:bodyPr wrap="none" rtlCol="0">
            <a:spAutoFit/>
          </a:bodyPr>
          <a:lstStyle/>
          <a:p>
            <a:r>
              <a:rPr lang="en-US" sz="1000" b="1" dirty="0" smtClean="0">
                <a:latin typeface="+mj-ea"/>
                <a:ea typeface="+mj-ea"/>
              </a:rPr>
              <a:t>NWM flag process Slide #16</a:t>
            </a:r>
            <a:endParaRPr lang="en-US" sz="1000" b="1" dirty="0">
              <a:latin typeface="+mj-ea"/>
              <a:ea typeface="+mj-ea"/>
            </a:endParaRPr>
          </a:p>
        </p:txBody>
      </p:sp>
      <p:sp>
        <p:nvSpPr>
          <p:cNvPr id="98" name="文本框 97"/>
          <p:cNvSpPr txBox="1"/>
          <p:nvPr/>
        </p:nvSpPr>
        <p:spPr>
          <a:xfrm>
            <a:off x="9712193" y="4098943"/>
            <a:ext cx="667170" cy="246221"/>
          </a:xfrm>
          <a:prstGeom prst="rect">
            <a:avLst/>
          </a:prstGeom>
          <a:noFill/>
        </p:spPr>
        <p:txBody>
          <a:bodyPr wrap="none" rtlCol="0">
            <a:spAutoFit/>
          </a:bodyPr>
          <a:lstStyle/>
          <a:p>
            <a:r>
              <a:rPr lang="en-US" sz="1000" b="1" dirty="0" smtClean="0">
                <a:latin typeface="+mj-ea"/>
                <a:ea typeface="+mj-ea"/>
              </a:rPr>
              <a:t>Slide #18</a:t>
            </a:r>
          </a:p>
        </p:txBody>
      </p:sp>
      <p:sp>
        <p:nvSpPr>
          <p:cNvPr id="103" name="文本框 102"/>
          <p:cNvSpPr txBox="1"/>
          <p:nvPr/>
        </p:nvSpPr>
        <p:spPr>
          <a:xfrm>
            <a:off x="2695776" y="6120014"/>
            <a:ext cx="792205" cy="215444"/>
          </a:xfrm>
          <a:prstGeom prst="rect">
            <a:avLst/>
          </a:prstGeom>
          <a:solidFill>
            <a:srgbClr val="1E9657"/>
          </a:solidFill>
        </p:spPr>
        <p:txBody>
          <a:bodyPr wrap="none" rtlCol="0">
            <a:spAutoFit/>
          </a:bodyPr>
          <a:lstStyle/>
          <a:p>
            <a:r>
              <a:rPr lang="en-US" sz="800" b="1" dirty="0" smtClean="0">
                <a:solidFill>
                  <a:schemeClr val="bg1"/>
                </a:solidFill>
                <a:latin typeface="+mj-ea"/>
                <a:ea typeface="+mj-ea"/>
              </a:rPr>
              <a:t>Meeting room</a:t>
            </a:r>
          </a:p>
        </p:txBody>
      </p:sp>
      <p:sp>
        <p:nvSpPr>
          <p:cNvPr id="104" name="Rectangle: Rounded Corners 201">
            <a:extLst>
              <a:ext uri="{FF2B5EF4-FFF2-40B4-BE49-F238E27FC236}">
                <a16:creationId xmlns:a16="http://schemas.microsoft.com/office/drawing/2014/main" xmlns="" id="{B6CDA6FF-6740-49E7-B14C-1831ED62E0F8}"/>
              </a:ext>
            </a:extLst>
          </p:cNvPr>
          <p:cNvSpPr/>
          <p:nvPr/>
        </p:nvSpPr>
        <p:spPr>
          <a:xfrm>
            <a:off x="4752113" y="4600977"/>
            <a:ext cx="486682" cy="545987"/>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Rel-18 feature list/UE capability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5" name="Rectangle: Rounded Corners 201">
            <a:extLst>
              <a:ext uri="{FF2B5EF4-FFF2-40B4-BE49-F238E27FC236}">
                <a16:creationId xmlns:a16="http://schemas.microsoft.com/office/drawing/2014/main" xmlns="" id="{B6CDA6FF-6740-49E7-B14C-1831ED62E0F8}"/>
              </a:ext>
            </a:extLst>
          </p:cNvPr>
          <p:cNvSpPr/>
          <p:nvPr/>
        </p:nvSpPr>
        <p:spPr>
          <a:xfrm>
            <a:off x="7995703" y="4583736"/>
            <a:ext cx="466599" cy="5617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Rel-18 feature list/UE capability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6" name="文本框 105"/>
          <p:cNvSpPr txBox="1"/>
          <p:nvPr/>
        </p:nvSpPr>
        <p:spPr>
          <a:xfrm>
            <a:off x="5164068" y="4729306"/>
            <a:ext cx="667170" cy="246221"/>
          </a:xfrm>
          <a:prstGeom prst="rect">
            <a:avLst/>
          </a:prstGeom>
          <a:noFill/>
        </p:spPr>
        <p:txBody>
          <a:bodyPr wrap="none" rtlCol="0">
            <a:spAutoFit/>
          </a:bodyPr>
          <a:lstStyle/>
          <a:p>
            <a:r>
              <a:rPr lang="en-US" sz="1000" b="1" dirty="0" smtClean="0">
                <a:latin typeface="+mj-ea"/>
                <a:ea typeface="+mj-ea"/>
              </a:rPr>
              <a:t>Slide #23</a:t>
            </a:r>
            <a:endParaRPr lang="en-US" sz="1000" b="1" dirty="0">
              <a:latin typeface="+mj-ea"/>
              <a:ea typeface="+mj-ea"/>
            </a:endParaRPr>
          </a:p>
        </p:txBody>
      </p:sp>
      <p:sp>
        <p:nvSpPr>
          <p:cNvPr id="107" name="文本框 106"/>
          <p:cNvSpPr txBox="1"/>
          <p:nvPr/>
        </p:nvSpPr>
        <p:spPr>
          <a:xfrm>
            <a:off x="2027755" y="6104625"/>
            <a:ext cx="684803" cy="246221"/>
          </a:xfrm>
          <a:prstGeom prst="rect">
            <a:avLst/>
          </a:prstGeom>
          <a:noFill/>
        </p:spPr>
        <p:txBody>
          <a:bodyPr wrap="none" rtlCol="0">
            <a:spAutoFit/>
          </a:bodyPr>
          <a:lstStyle/>
          <a:p>
            <a:r>
              <a:rPr lang="en-US" sz="1000" b="1" dirty="0" smtClean="0">
                <a:latin typeface="+mj-ea"/>
                <a:ea typeface="+mj-ea"/>
              </a:rPr>
              <a:t>Slide </a:t>
            </a:r>
            <a:r>
              <a:rPr lang="en-US" altLang="zh-CN" sz="1000" b="1" dirty="0" smtClean="0">
                <a:latin typeface="+mj-ea"/>
                <a:ea typeface="+mj-ea"/>
              </a:rPr>
              <a:t>#</a:t>
            </a:r>
            <a:r>
              <a:rPr lang="en-US" sz="1000" b="1" dirty="0" smtClean="0">
                <a:latin typeface="+mj-ea"/>
                <a:ea typeface="+mj-ea"/>
              </a:rPr>
              <a:t>22</a:t>
            </a:r>
            <a:endParaRPr lang="en-US" sz="1000" b="1" dirty="0">
              <a:latin typeface="+mj-ea"/>
              <a:ea typeface="+mj-ea"/>
            </a:endParaRP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smtClean="0">
                <a:hlinkClick r:id="rId3"/>
              </a:rPr>
              <a:t>https://www.3gpp.org/ftp/tsg_ran/WG4_Radio/TSGR4_109/Invitation/</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smtClean="0">
                <a:cs typeface="+mn-cs"/>
              </a:rPr>
              <a:t>To facilitate the GTW and future face-to-face meeting arrangement, it is highly encouraged that experts do not cover multiple areas across Main, RRM and </a:t>
            </a:r>
            <a:r>
              <a:rPr lang="en-US" altLang="zh-CN" sz="1400" dirty="0" err="1" smtClean="0">
                <a:cs typeface="+mn-cs"/>
              </a:rPr>
              <a:t>BSRF_Demod_Test</a:t>
            </a:r>
            <a:r>
              <a:rPr lang="en-US" altLang="zh-CN" sz="1400" dirty="0" smtClean="0">
                <a:cs typeface="+mn-cs"/>
              </a:rPr>
              <a:t> sessions</a:t>
            </a:r>
            <a:endParaRPr lang="en-US" altLang="zh-CN" sz="1400" dirty="0">
              <a:cs typeface="+mn-cs"/>
            </a:endParaRPr>
          </a:p>
          <a:p>
            <a:pPr lvl="1">
              <a:spcBef>
                <a:spcPts val="0"/>
              </a:spcBef>
              <a:spcAft>
                <a:spcPts val="600"/>
              </a:spcAft>
            </a:pPr>
            <a:r>
              <a:rPr lang="en-US" altLang="zh-CN" sz="1200"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Big CR on …</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Draft big CR on …</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Meeting rooms</a:t>
            </a:r>
            <a:r>
              <a:rPr lang="en-US" b="1" dirty="0" smtClean="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4888046" cy="2016599"/>
          </a:xfrm>
        </p:spPr>
        <p:txBody>
          <a:bodyPr/>
          <a:lstStyle/>
          <a:p>
            <a:pPr marL="342882" lvl="2" indent="-342882">
              <a:spcBef>
                <a:spcPts val="0"/>
              </a:spcBef>
              <a:spcAft>
                <a:spcPts val="600"/>
              </a:spcAft>
              <a:buBlip>
                <a:blip r:embed="rId3"/>
              </a:buBlip>
            </a:pPr>
            <a:r>
              <a:rPr lang="en-US" altLang="zh-CN" sz="1400" dirty="0" smtClean="0">
                <a:cs typeface="+mn-cs"/>
              </a:rPr>
              <a:t>RAN4 meeting rooms: @ </a:t>
            </a:r>
            <a:r>
              <a:rPr lang="en-US" altLang="zh-CN" sz="1400" dirty="0" smtClean="0">
                <a:cs typeface="+mn-cs"/>
              </a:rPr>
              <a:t>InterContinental</a:t>
            </a:r>
          </a:p>
          <a:p>
            <a:pPr lvl="1">
              <a:spcBef>
                <a:spcPts val="0"/>
              </a:spcBef>
              <a:spcAft>
                <a:spcPts val="600"/>
              </a:spcAft>
            </a:pPr>
            <a:r>
              <a:rPr lang="en-US" altLang="zh-CN" sz="1200" dirty="0"/>
              <a:t>Main session: </a:t>
            </a:r>
            <a:r>
              <a:rPr lang="it-IT" altLang="zh-CN" sz="1200" dirty="0"/>
              <a:t>Aphrodite </a:t>
            </a:r>
            <a:r>
              <a:rPr lang="it-IT" altLang="zh-CN" sz="1200" dirty="0" smtClean="0"/>
              <a:t>I&amp;II (251)</a:t>
            </a:r>
            <a:endParaRPr lang="en-US" altLang="zh-CN" sz="1200" dirty="0"/>
          </a:p>
          <a:p>
            <a:pPr lvl="1">
              <a:spcBef>
                <a:spcPts val="0"/>
              </a:spcBef>
              <a:spcAft>
                <a:spcPts val="600"/>
              </a:spcAft>
            </a:pPr>
            <a:r>
              <a:rPr lang="en-US" altLang="zh-CN" sz="1200" dirty="0" smtClean="0"/>
              <a:t>RRM session: </a:t>
            </a:r>
            <a:r>
              <a:rPr lang="it-IT" altLang="zh-CN" sz="1200" dirty="0"/>
              <a:t>Arcade I &amp; </a:t>
            </a:r>
            <a:r>
              <a:rPr lang="it-IT" altLang="zh-CN" sz="1200" dirty="0" smtClean="0"/>
              <a:t>II (100)</a:t>
            </a:r>
            <a:endParaRPr lang="en-US" altLang="zh-CN" sz="1200" dirty="0" smtClean="0"/>
          </a:p>
          <a:p>
            <a:pPr lvl="1">
              <a:spcBef>
                <a:spcPts val="0"/>
              </a:spcBef>
              <a:spcAft>
                <a:spcPts val="600"/>
              </a:spcAft>
            </a:pPr>
            <a:r>
              <a:rPr lang="en-US" altLang="zh-CN" sz="1200" dirty="0" err="1" smtClean="0"/>
              <a:t>BDaT</a:t>
            </a:r>
            <a:r>
              <a:rPr lang="en-US" altLang="zh-CN" sz="1200" dirty="0" smtClean="0"/>
              <a:t> (</a:t>
            </a:r>
            <a:r>
              <a:rPr lang="en-US" altLang="zh-CN" sz="1200" dirty="0" err="1" smtClean="0"/>
              <a:t>BSRF_Demod_test</a:t>
            </a:r>
            <a:r>
              <a:rPr lang="en-US" altLang="zh-CN" sz="1200" dirty="0" smtClean="0"/>
              <a:t>): </a:t>
            </a:r>
            <a:r>
              <a:rPr lang="it-IT" altLang="zh-CN" sz="1200" dirty="0"/>
              <a:t>Aphrodite </a:t>
            </a:r>
            <a:r>
              <a:rPr lang="it-IT" altLang="zh-CN" sz="1200" dirty="0" smtClean="0"/>
              <a:t>V (70)</a:t>
            </a:r>
          </a:p>
          <a:p>
            <a:pPr lvl="1">
              <a:spcBef>
                <a:spcPts val="0"/>
              </a:spcBef>
              <a:spcAft>
                <a:spcPts val="600"/>
              </a:spcAft>
            </a:pPr>
            <a:r>
              <a:rPr lang="it-IT" altLang="zh-CN" sz="1200" dirty="0" smtClean="0"/>
              <a:t>Ad hoc session: Theta (20)</a:t>
            </a:r>
            <a:endParaRPr lang="it-IT" altLang="zh-CN" sz="1200" dirty="0"/>
          </a:p>
        </p:txBody>
      </p:sp>
      <p:pic>
        <p:nvPicPr>
          <p:cNvPr id="5" name="Picture 3">
            <a:extLst>
              <a:ext uri="{FF2B5EF4-FFF2-40B4-BE49-F238E27FC236}">
                <a16:creationId xmlns="" xmlns:a16="http://schemas.microsoft.com/office/drawing/2014/main" id="{59827A4A-2399-47C9-92B1-56EA4D127439}"/>
              </a:ext>
            </a:extLst>
          </p:cNvPr>
          <p:cNvPicPr>
            <a:picLocks noChangeAspect="1"/>
          </p:cNvPicPr>
          <p:nvPr/>
        </p:nvPicPr>
        <p:blipFill>
          <a:blip r:embed="rId4"/>
          <a:stretch>
            <a:fillRect/>
          </a:stretch>
        </p:blipFill>
        <p:spPr>
          <a:xfrm>
            <a:off x="253451" y="2763143"/>
            <a:ext cx="5098671" cy="3605349"/>
          </a:xfrm>
          <a:prstGeom prst="rect">
            <a:avLst/>
          </a:prstGeom>
        </p:spPr>
      </p:pic>
      <p:sp>
        <p:nvSpPr>
          <p:cNvPr id="6" name="Rectangle 7">
            <a:extLst>
              <a:ext uri="{FF2B5EF4-FFF2-40B4-BE49-F238E27FC236}">
                <a16:creationId xmlns="" xmlns:a16="http://schemas.microsoft.com/office/drawing/2014/main" id="{7A98ACE2-8401-4484-985B-108E6B129390}"/>
              </a:ext>
            </a:extLst>
          </p:cNvPr>
          <p:cNvSpPr/>
          <p:nvPr/>
        </p:nvSpPr>
        <p:spPr>
          <a:xfrm>
            <a:off x="999329" y="3770615"/>
            <a:ext cx="796954" cy="461665"/>
          </a:xfrm>
          <a:prstGeom prst="rect">
            <a:avLst/>
          </a:prstGeom>
        </p:spPr>
        <p:txBody>
          <a:bodyPr wrap="square">
            <a:spAutoFit/>
          </a:bodyPr>
          <a:lstStyle/>
          <a:p>
            <a:pPr lvl="0"/>
            <a:r>
              <a:rPr lang="en-US" sz="1200" b="1" dirty="0">
                <a:solidFill>
                  <a:srgbClr val="FF0000"/>
                </a:solidFill>
                <a:latin typeface="+mj-ea"/>
                <a:ea typeface="+mj-ea"/>
              </a:rPr>
              <a:t>Theta</a:t>
            </a:r>
          </a:p>
          <a:p>
            <a:pPr lvl="0"/>
            <a:r>
              <a:rPr lang="en-US" sz="1200" b="1" dirty="0">
                <a:solidFill>
                  <a:srgbClr val="FF0000"/>
                </a:solidFill>
                <a:latin typeface="+mj-ea"/>
                <a:ea typeface="+mj-ea"/>
              </a:rPr>
              <a:t>RAN4</a:t>
            </a:r>
            <a:endParaRPr lang="en-GB" sz="1200" b="1" dirty="0">
              <a:solidFill>
                <a:srgbClr val="FF0000"/>
              </a:solidFill>
              <a:latin typeface="+mj-ea"/>
              <a:ea typeface="+mj-ea"/>
            </a:endParaRPr>
          </a:p>
        </p:txBody>
      </p:sp>
      <p:pic>
        <p:nvPicPr>
          <p:cNvPr id="7" name="Picture 3">
            <a:extLst>
              <a:ext uri="{FF2B5EF4-FFF2-40B4-BE49-F238E27FC236}">
                <a16:creationId xmlns="" xmlns:a16="http://schemas.microsoft.com/office/drawing/2014/main" id="{D9E572CD-153E-4C39-BC2C-474B4A027836}"/>
              </a:ext>
            </a:extLst>
          </p:cNvPr>
          <p:cNvPicPr>
            <a:picLocks noChangeAspect="1"/>
          </p:cNvPicPr>
          <p:nvPr/>
        </p:nvPicPr>
        <p:blipFill>
          <a:blip r:embed="rId5"/>
          <a:stretch>
            <a:fillRect/>
          </a:stretch>
        </p:blipFill>
        <p:spPr>
          <a:xfrm>
            <a:off x="5352122" y="1708749"/>
            <a:ext cx="6686716" cy="4728280"/>
          </a:xfrm>
          <a:prstGeom prst="rect">
            <a:avLst/>
          </a:prstGeom>
        </p:spPr>
      </p:pic>
      <p:sp>
        <p:nvSpPr>
          <p:cNvPr id="8" name="TextBox 6">
            <a:extLst>
              <a:ext uri="{FF2B5EF4-FFF2-40B4-BE49-F238E27FC236}">
                <a16:creationId xmlns="" xmlns:a16="http://schemas.microsoft.com/office/drawing/2014/main" id="{7A7DECDA-0D52-4175-869B-DA423C8BD8D9}"/>
              </a:ext>
            </a:extLst>
          </p:cNvPr>
          <p:cNvSpPr txBox="1"/>
          <p:nvPr/>
        </p:nvSpPr>
        <p:spPr>
          <a:xfrm>
            <a:off x="11109820" y="2329369"/>
            <a:ext cx="1082180" cy="461665"/>
          </a:xfrm>
          <a:prstGeom prst="rect">
            <a:avLst/>
          </a:prstGeom>
          <a:noFill/>
        </p:spPr>
        <p:txBody>
          <a:bodyPr wrap="square" rtlCol="0">
            <a:spAutoFit/>
          </a:bodyPr>
          <a:lstStyle/>
          <a:p>
            <a:r>
              <a:rPr lang="en-US" sz="1200" b="1" dirty="0">
                <a:solidFill>
                  <a:srgbClr val="FF0000"/>
                </a:solidFill>
                <a:latin typeface="+mj-ea"/>
                <a:ea typeface="+mj-ea"/>
              </a:rPr>
              <a:t>Aphrodite I,II</a:t>
            </a:r>
          </a:p>
          <a:p>
            <a:r>
              <a:rPr lang="en-US" sz="1200" b="1" dirty="0">
                <a:solidFill>
                  <a:srgbClr val="FF0000"/>
                </a:solidFill>
                <a:latin typeface="+mj-ea"/>
                <a:ea typeface="+mj-ea"/>
              </a:rPr>
              <a:t>RAN4</a:t>
            </a:r>
            <a:endParaRPr lang="en-GB" sz="1200" b="1" dirty="0">
              <a:solidFill>
                <a:srgbClr val="FF0000"/>
              </a:solidFill>
              <a:latin typeface="+mj-ea"/>
              <a:ea typeface="+mj-ea"/>
            </a:endParaRPr>
          </a:p>
        </p:txBody>
      </p:sp>
      <p:sp>
        <p:nvSpPr>
          <p:cNvPr id="9" name="TextBox 6">
            <a:extLst>
              <a:ext uri="{FF2B5EF4-FFF2-40B4-BE49-F238E27FC236}">
                <a16:creationId xmlns="" xmlns:a16="http://schemas.microsoft.com/office/drawing/2014/main" id="{7A7DECDA-0D52-4175-869B-DA423C8BD8D9}"/>
              </a:ext>
            </a:extLst>
          </p:cNvPr>
          <p:cNvSpPr txBox="1"/>
          <p:nvPr/>
        </p:nvSpPr>
        <p:spPr>
          <a:xfrm>
            <a:off x="11109820" y="4334984"/>
            <a:ext cx="1082180" cy="461665"/>
          </a:xfrm>
          <a:prstGeom prst="rect">
            <a:avLst/>
          </a:prstGeom>
          <a:noFill/>
        </p:spPr>
        <p:txBody>
          <a:bodyPr wrap="square" rtlCol="0">
            <a:spAutoFit/>
          </a:bodyPr>
          <a:lstStyle/>
          <a:p>
            <a:r>
              <a:rPr lang="en-US" sz="1200" b="1" dirty="0" smtClean="0">
                <a:solidFill>
                  <a:srgbClr val="FF0000"/>
                </a:solidFill>
                <a:latin typeface="+mj-ea"/>
                <a:ea typeface="+mj-ea"/>
              </a:rPr>
              <a:t>Aphrodite V</a:t>
            </a:r>
            <a:endParaRPr lang="en-US" sz="1200" b="1" dirty="0">
              <a:solidFill>
                <a:srgbClr val="FF0000"/>
              </a:solidFill>
              <a:latin typeface="+mj-ea"/>
              <a:ea typeface="+mj-ea"/>
            </a:endParaRPr>
          </a:p>
          <a:p>
            <a:r>
              <a:rPr lang="en-US" sz="1200" b="1" dirty="0">
                <a:solidFill>
                  <a:srgbClr val="FF0000"/>
                </a:solidFill>
                <a:latin typeface="+mj-ea"/>
                <a:ea typeface="+mj-ea"/>
              </a:rPr>
              <a:t>RAN4</a:t>
            </a:r>
            <a:endParaRPr lang="en-GB" sz="1200" b="1" dirty="0">
              <a:solidFill>
                <a:srgbClr val="FF0000"/>
              </a:solidFill>
              <a:latin typeface="+mj-ea"/>
              <a:ea typeface="+mj-ea"/>
            </a:endParaRPr>
          </a:p>
        </p:txBody>
      </p:sp>
      <p:sp>
        <p:nvSpPr>
          <p:cNvPr id="10" name="Rectangle 11">
            <a:extLst>
              <a:ext uri="{FF2B5EF4-FFF2-40B4-BE49-F238E27FC236}">
                <a16:creationId xmlns="" xmlns:a16="http://schemas.microsoft.com/office/drawing/2014/main" id="{6F972FB1-B5A6-46BF-AD6A-D906932F0E53}"/>
              </a:ext>
            </a:extLst>
          </p:cNvPr>
          <p:cNvSpPr/>
          <p:nvPr/>
        </p:nvSpPr>
        <p:spPr>
          <a:xfrm>
            <a:off x="6653349" y="5634373"/>
            <a:ext cx="852881" cy="461665"/>
          </a:xfrm>
          <a:prstGeom prst="rect">
            <a:avLst/>
          </a:prstGeom>
        </p:spPr>
        <p:txBody>
          <a:bodyPr wrap="square">
            <a:spAutoFit/>
          </a:bodyPr>
          <a:lstStyle/>
          <a:p>
            <a:r>
              <a:rPr lang="en-US" sz="1200" b="1" dirty="0">
                <a:solidFill>
                  <a:srgbClr val="FF0000"/>
                </a:solidFill>
                <a:latin typeface="+mj-ea"/>
                <a:ea typeface="+mj-ea"/>
              </a:rPr>
              <a:t>Arcade I,II</a:t>
            </a:r>
          </a:p>
          <a:p>
            <a:r>
              <a:rPr lang="en-US" sz="1200" b="1" dirty="0">
                <a:solidFill>
                  <a:srgbClr val="FF0000"/>
                </a:solidFill>
                <a:latin typeface="+mj-ea"/>
                <a:ea typeface="+mj-ea"/>
              </a:rPr>
              <a:t>RAN4</a:t>
            </a:r>
            <a:endParaRPr lang="en-GB" sz="1200" b="1" dirty="0">
              <a:solidFill>
                <a:srgbClr val="FF0000"/>
              </a:solidFill>
              <a:latin typeface="+mj-ea"/>
              <a:ea typeface="+mj-ea"/>
            </a:endParaRPr>
          </a:p>
        </p:txBody>
      </p:sp>
    </p:spTree>
    <p:extLst>
      <p:ext uri="{BB962C8B-B14F-4D97-AF65-F5344CB8AC3E}">
        <p14:creationId xmlns:p14="http://schemas.microsoft.com/office/powerpoint/2010/main" val="3332572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Rel-18 feature list/UE capability</a:t>
            </a:r>
            <a:r>
              <a:rPr lang="en-US" b="1" dirty="0" smtClean="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smtClean="0">
                <a:solidFill>
                  <a:srgbClr val="000000"/>
                </a:solidFill>
              </a:rPr>
              <a:t>Discussions on Rel-18 feature list/UE capabilities</a:t>
            </a:r>
          </a:p>
          <a:p>
            <a:pPr lvl="1">
              <a:spcBef>
                <a:spcPts val="0"/>
              </a:spcBef>
              <a:spcAft>
                <a:spcPts val="600"/>
              </a:spcAft>
            </a:pPr>
            <a:r>
              <a:rPr lang="en-US" sz="1200" dirty="0"/>
              <a:t>The dedicated agenda for Rel-18 feature list/UE capability will be </a:t>
            </a:r>
            <a:r>
              <a:rPr lang="en-US" sz="1200" dirty="0" smtClean="0"/>
              <a:t>set, and the topic thread &amp; moderator will be assigned</a:t>
            </a:r>
            <a:endParaRPr lang="en-US" sz="1200" dirty="0"/>
          </a:p>
          <a:p>
            <a:pPr lvl="1">
              <a:spcBef>
                <a:spcPts val="0"/>
              </a:spcBef>
              <a:spcAft>
                <a:spcPts val="600"/>
              </a:spcAft>
            </a:pPr>
            <a:r>
              <a:rPr lang="en-US" sz="1200" dirty="0" smtClean="0"/>
              <a:t>Moderator will provide the template for Rel-18 feature list/UE capabilities before the meeting</a:t>
            </a:r>
          </a:p>
          <a:p>
            <a:pPr lvl="1">
              <a:spcBef>
                <a:spcPts val="0"/>
              </a:spcBef>
              <a:spcAft>
                <a:spcPts val="600"/>
              </a:spcAft>
            </a:pPr>
            <a:r>
              <a:rPr lang="en-US" sz="1200" dirty="0" smtClean="0"/>
              <a:t>For the newly proposed UE capabilities</a:t>
            </a:r>
          </a:p>
          <a:p>
            <a:pPr lvl="2">
              <a:spcBef>
                <a:spcPts val="0"/>
              </a:spcBef>
              <a:spcAft>
                <a:spcPts val="600"/>
              </a:spcAft>
            </a:pPr>
            <a:r>
              <a:rPr lang="en-US" sz="1200" dirty="0" smtClean="0"/>
              <a:t>The proponents need submit the contribution with details to the agenda of the corresponding WI, and the decision should be made under the agenda of the individual WI. </a:t>
            </a:r>
            <a:endParaRPr lang="en-US" sz="1200" dirty="0"/>
          </a:p>
          <a:p>
            <a:pPr lvl="2">
              <a:spcBef>
                <a:spcPts val="0"/>
              </a:spcBef>
              <a:spcAft>
                <a:spcPts val="600"/>
              </a:spcAft>
            </a:pPr>
            <a:r>
              <a:rPr lang="en-US" altLang="zh-CN" sz="1200" dirty="0"/>
              <a:t>The proponents </a:t>
            </a:r>
            <a:r>
              <a:rPr lang="en-US" altLang="zh-CN" sz="1200" dirty="0" smtClean="0"/>
              <a:t>also need </a:t>
            </a:r>
            <a:r>
              <a:rPr lang="en-US" altLang="zh-CN" sz="1200" dirty="0"/>
              <a:t>submit the contribution to the dedicated </a:t>
            </a:r>
            <a:r>
              <a:rPr lang="en-US" altLang="zh-CN" sz="1200" dirty="0" smtClean="0"/>
              <a:t>agenda for Rel-18 feature list/UE capability. After the decision is made under the agenda of the individual WI, the corresponding UE capability will be captured in the Rel-18 feature list.</a:t>
            </a:r>
          </a:p>
          <a:p>
            <a:pPr lvl="2">
              <a:spcBef>
                <a:spcPts val="0"/>
              </a:spcBef>
              <a:spcAft>
                <a:spcPts val="600"/>
              </a:spcAft>
            </a:pPr>
            <a:r>
              <a:rPr lang="en-US" altLang="zh-CN" sz="1200" dirty="0" smtClean="0"/>
              <a:t>If there is no corresponding agenda, the proponents can directly submit the contributions with technique details in the dedicated agenda for Rel-18 feature list/UE capability, and the decision will be made under the </a:t>
            </a:r>
            <a:r>
              <a:rPr lang="en-US" altLang="zh-CN" sz="1200" smtClean="0"/>
              <a:t>dedicated agenda.</a:t>
            </a:r>
            <a:endParaRPr lang="en-US" altLang="zh-CN" sz="1200" dirty="0" smtClean="0"/>
          </a:p>
          <a:p>
            <a:pPr lvl="1">
              <a:spcBef>
                <a:spcPts val="0"/>
              </a:spcBef>
              <a:spcAft>
                <a:spcPts val="600"/>
              </a:spcAft>
            </a:pPr>
            <a:r>
              <a:rPr lang="en-US" altLang="zh-CN" sz="1200" dirty="0"/>
              <a:t>For the previous </a:t>
            </a:r>
            <a:r>
              <a:rPr lang="en-US" altLang="zh-CN" sz="1200" dirty="0" smtClean="0"/>
              <a:t>agreed UE capabilities,</a:t>
            </a:r>
            <a:endParaRPr lang="en-US" altLang="zh-CN" sz="1200" dirty="0"/>
          </a:p>
          <a:p>
            <a:pPr lvl="2">
              <a:spcBef>
                <a:spcPts val="0"/>
              </a:spcBef>
              <a:spcAft>
                <a:spcPts val="600"/>
              </a:spcAft>
            </a:pPr>
            <a:r>
              <a:rPr lang="en-US" altLang="zh-CN" sz="1200" dirty="0" smtClean="0"/>
              <a:t>The rapporteur or other interested companies can submit the contributions with all the details following the template under the dedicated agenda for Rel-18 feature list, and the review and necessary discussion will be held under the dedicated agenda.</a:t>
            </a:r>
          </a:p>
          <a:p>
            <a:pPr lvl="1">
              <a:spcBef>
                <a:spcPts val="0"/>
              </a:spcBef>
              <a:spcAft>
                <a:spcPts val="600"/>
              </a:spcAft>
            </a:pPr>
            <a:r>
              <a:rPr lang="en-US" altLang="zh-CN" sz="1200" dirty="0" smtClean="0"/>
              <a:t>During the meeting, the feature list will be reviewed and will be discussed in the joint sessions.</a:t>
            </a:r>
            <a:endParaRPr lang="en-US" altLang="zh-CN" sz="1200" dirty="0"/>
          </a:p>
          <a:p>
            <a:pPr marL="457176" lvl="1" indent="0">
              <a:spcBef>
                <a:spcPts val="0"/>
              </a:spcBef>
              <a:spcAft>
                <a:spcPts val="600"/>
              </a:spcAft>
              <a:buNone/>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9"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897004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a:solidFill>
                  <a:srgbClr val="FF0000"/>
                </a:solidFill>
              </a:rPr>
              <a:t>February</a:t>
            </a:r>
            <a:r>
              <a:rPr lang="en-US" altLang="zh-CN" sz="1400" dirty="0" smtClean="0">
                <a:solidFill>
                  <a:srgbClr val="FF0000"/>
                </a:solidFill>
              </a:rPr>
              <a:t> 19</a:t>
            </a:r>
            <a:r>
              <a:rPr lang="en-US" altLang="zh-CN" sz="1400" baseline="30000" dirty="0" smtClean="0">
                <a:solidFill>
                  <a:srgbClr val="FF0000"/>
                </a:solidFill>
              </a:rPr>
              <a:t>th</a:t>
            </a:r>
            <a:r>
              <a:rPr lang="en-US" altLang="zh-CN" sz="1400" dirty="0" smtClean="0">
                <a:solidFill>
                  <a:srgbClr val="FF0000"/>
                </a:solidFill>
              </a:rPr>
              <a:t> (Monday) 2024, </a:t>
            </a:r>
            <a:r>
              <a:rPr lang="en-US" altLang="zh-CN" sz="1400" dirty="0">
                <a:solidFill>
                  <a:srgbClr val="FF0000"/>
                </a:solidFill>
              </a:rPr>
              <a:t>23:59 UTC</a:t>
            </a:r>
            <a:r>
              <a:rPr lang="en-US" altLang="zh-CN" sz="1400" dirty="0" smtClean="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a:t>
            </a:r>
            <a:r>
              <a:rPr lang="en-US" altLang="zh-CN" sz="1200" dirty="0" smtClean="0"/>
              <a:t>CRs/TP/Revised </a:t>
            </a:r>
            <a:r>
              <a:rPr lang="en-US" altLang="zh-CN" sz="1200" dirty="0"/>
              <a:t>WIDs 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In the ordinary meeting preceded by a </a:t>
            </a:r>
            <a:r>
              <a:rPr lang="en-US" altLang="zh-CN" sz="1400" dirty="0" err="1" smtClean="0">
                <a:cs typeface="+mn-cs"/>
              </a:rPr>
              <a:t>bis</a:t>
            </a:r>
            <a:r>
              <a:rPr lang="en-US" altLang="zh-CN" sz="1400" dirty="0" smtClean="0">
                <a:cs typeface="+mn-cs"/>
              </a:rPr>
              <a:t> meeting, </a:t>
            </a:r>
            <a:r>
              <a:rPr lang="en-US" altLang="zh-CN" sz="1400" dirty="0" smtClean="0"/>
              <a:t>if </a:t>
            </a:r>
            <a:r>
              <a:rPr lang="en-US" altLang="zh-CN" sz="1400" dirty="0"/>
              <a:t>further change(s) </a:t>
            </a:r>
            <a:r>
              <a:rPr lang="en-US" altLang="zh-CN" sz="1400" dirty="0" smtClean="0"/>
              <a:t>were </a:t>
            </a:r>
            <a:r>
              <a:rPr lang="en-US" altLang="zh-CN" sz="1400" dirty="0"/>
              <a:t>needed on top of the agreed CR/endorsed draft CR in the </a:t>
            </a:r>
            <a:r>
              <a:rPr lang="en-US" altLang="zh-CN" sz="1400" dirty="0" err="1"/>
              <a:t>bis</a:t>
            </a:r>
            <a:r>
              <a:rPr lang="en-US" altLang="zh-CN" sz="1400" dirty="0"/>
              <a:t> meeting, the new CR/draft CR should be based on the latest version of specifications and to capture the agreed CRs/endorsed draft CRs in the previous </a:t>
            </a:r>
            <a:r>
              <a:rPr lang="en-US" altLang="zh-CN" sz="1400" dirty="0" err="1"/>
              <a:t>bis</a:t>
            </a:r>
            <a:r>
              <a:rPr lang="en-US" altLang="zh-CN" sz="1400" dirty="0"/>
              <a:t> meeting with change marks in the new CR.</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Rel-15/16 maintenance, </a:t>
            </a:r>
            <a:r>
              <a:rPr lang="en-US" altLang="zh-CN" sz="1400" dirty="0" smtClean="0">
                <a:cs typeface="+mn-cs"/>
              </a:rPr>
              <a:t>please </a:t>
            </a:r>
            <a:r>
              <a:rPr lang="en-US" altLang="zh-CN" sz="1400" dirty="0" smtClean="0">
                <a:solidFill>
                  <a:srgbClr val="FF0000"/>
                </a:solidFill>
                <a:cs typeface="+mn-cs"/>
              </a:rPr>
              <a:t>submit formal CRs</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a:t>
            </a:r>
            <a:r>
              <a:rPr lang="en-US" altLang="zh-CN" sz="1400" dirty="0" smtClean="0">
                <a:cs typeface="+mn-cs"/>
              </a:rPr>
              <a:t>Rel-17 and Rel-18 maintenance (</a:t>
            </a:r>
            <a:r>
              <a:rPr lang="en-US" altLang="zh-CN" sz="1400" b="1" dirty="0" smtClean="0">
                <a:solidFill>
                  <a:srgbClr val="FF0000"/>
                </a:solidFill>
                <a:cs typeface="+mn-cs"/>
              </a:rPr>
              <a:t>AI 6</a:t>
            </a:r>
            <a:r>
              <a:rPr lang="en-US" altLang="zh-CN" sz="1400" dirty="0" smtClean="0">
                <a:cs typeface="+mn-cs"/>
              </a:rPr>
              <a:t>), please </a:t>
            </a:r>
            <a:r>
              <a:rPr lang="en-US" altLang="zh-CN" sz="1400" dirty="0">
                <a:solidFill>
                  <a:srgbClr val="FF0000"/>
                </a:solidFill>
              </a:rPr>
              <a:t>submit formal CRs </a:t>
            </a:r>
            <a:r>
              <a:rPr lang="en-US" altLang="zh-CN" sz="1400" dirty="0" smtClean="0">
                <a:cs typeface="+mn-cs"/>
              </a:rPr>
              <a:t>and follow additional guidance from RAN4 Chair in the meeting agenda</a:t>
            </a:r>
          </a:p>
          <a:p>
            <a:pPr lvl="1">
              <a:spcBef>
                <a:spcPts val="0"/>
              </a:spcBef>
              <a:spcAft>
                <a:spcPts val="600"/>
              </a:spcAft>
            </a:pPr>
            <a:r>
              <a:rPr lang="en-US" altLang="zh-CN" sz="1200" dirty="0" smtClean="0"/>
              <a:t>See the guidance on Slide </a:t>
            </a:r>
            <a:r>
              <a:rPr lang="en-US" altLang="zh-CN" sz="1200" dirty="0"/>
              <a:t>#5 in R4-2114691, which are copied below </a:t>
            </a:r>
          </a:p>
          <a:p>
            <a:pPr lvl="2">
              <a:lnSpc>
                <a:spcPct val="110000"/>
              </a:lnSpc>
              <a:spcBef>
                <a:spcPts val="0"/>
              </a:spcBef>
              <a:spcAft>
                <a:spcPts val="600"/>
              </a:spcAft>
            </a:pPr>
            <a:r>
              <a:rPr lang="en-US" altLang="zh-CN" sz="1200" i="1" dirty="0"/>
              <a:t>Maximum one discussion paper </a:t>
            </a:r>
            <a:r>
              <a:rPr lang="it-IT" altLang="zh-CN" sz="1200" i="1" dirty="0"/>
              <a:t>per AI per </a:t>
            </a:r>
            <a:r>
              <a:rPr lang="it-IT" altLang="zh-CN" sz="1200" i="1" dirty="0" smtClean="0"/>
              <a:t>company/organization</a:t>
            </a:r>
            <a:endParaRPr lang="it-IT" altLang="zh-CN" sz="1200" i="1" dirty="0"/>
          </a:p>
          <a:p>
            <a:pPr lvl="2">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p>
          <a:p>
            <a:pPr marL="342882" lvl="1" indent="-342882">
              <a:lnSpc>
                <a:spcPct val="110000"/>
              </a:lnSpc>
              <a:spcBef>
                <a:spcPts val="0"/>
              </a:spcBef>
              <a:spcAft>
                <a:spcPts val="600"/>
              </a:spcAft>
              <a:buBlip>
                <a:blip r:embed="rId2"/>
              </a:buBlip>
            </a:pPr>
            <a:r>
              <a:rPr lang="en-US" altLang="zh-CN" sz="1400" dirty="0">
                <a:cs typeface="+mn-cs"/>
              </a:rPr>
              <a:t>For all maintenance CRs</a:t>
            </a:r>
            <a:r>
              <a:rPr lang="en-US" altLang="zh-CN" sz="1400" dirty="0" smtClean="0">
                <a:cs typeface="+mn-cs"/>
              </a:rPr>
              <a:t>,</a:t>
            </a:r>
          </a:p>
          <a:p>
            <a:pPr lvl="1">
              <a:lnSpc>
                <a:spcPct val="110000"/>
              </a:lnSpc>
              <a:spcBef>
                <a:spcPts val="0"/>
              </a:spcBef>
              <a:spcAft>
                <a:spcPts val="600"/>
              </a:spcAft>
            </a:pPr>
            <a:r>
              <a:rPr lang="en-US" altLang="zh-CN" sz="1200" dirty="0"/>
              <a:t>Companies should submit the Cat-F CRs with the corresponding Cat-A CRs in the same agenda to ensure that the CRs can be easily tracked. </a:t>
            </a:r>
            <a:r>
              <a:rPr lang="en-US" altLang="zh-CN" sz="1200" dirty="0" smtClean="0"/>
              <a:t>If no Cat-A CRs were submitted in the same agenda, </a:t>
            </a:r>
            <a:r>
              <a:rPr lang="en-US" altLang="zh-CN" sz="1200" dirty="0"/>
              <a:t>the CRs may just be endorsed or postponed</a:t>
            </a:r>
            <a:r>
              <a:rPr lang="en-US" altLang="zh-CN" sz="1200" dirty="0" smtClean="0"/>
              <a:t>.</a:t>
            </a:r>
          </a:p>
          <a:p>
            <a:pPr lvl="1">
              <a:lnSpc>
                <a:spcPct val="110000"/>
              </a:lnSpc>
              <a:spcBef>
                <a:spcPts val="0"/>
              </a:spcBef>
              <a:spcAft>
                <a:spcPts val="600"/>
              </a:spcAft>
            </a:pPr>
            <a:r>
              <a:rPr lang="en-US" altLang="zh-CN" sz="1200" dirty="0" smtClean="0"/>
              <a:t>For easily tracking the changes, it expected that one batch of CRs (Cat-F/A/…) should just cover a single topic rather than multiple topics. </a:t>
            </a:r>
          </a:p>
          <a:p>
            <a:pPr lvl="1">
              <a:lnSpc>
                <a:spcPct val="110000"/>
              </a:lnSpc>
              <a:spcBef>
                <a:spcPts val="0"/>
              </a:spcBef>
              <a:spcAft>
                <a:spcPts val="600"/>
              </a:spcAft>
            </a:pPr>
            <a:r>
              <a:rPr lang="en-US" altLang="zh-CN" sz="1200" dirty="0"/>
              <a:t>When </a:t>
            </a:r>
            <a:r>
              <a:rPr lang="en-US" altLang="zh-CN" sz="1200" dirty="0" smtClean="0"/>
              <a:t>reserving </a:t>
            </a:r>
            <a:r>
              <a:rPr lang="en-US" altLang="zh-CN" sz="1200" dirty="0" err="1" smtClean="0"/>
              <a:t>tdoc</a:t>
            </a:r>
            <a:r>
              <a:rPr lang="en-US" altLang="zh-CN" sz="1200" dirty="0" smtClean="0"/>
              <a:t> number and submitting contributions, </a:t>
            </a:r>
            <a:r>
              <a:rPr lang="en-US" altLang="zh-CN" sz="1200" dirty="0"/>
              <a:t>please add </a:t>
            </a:r>
            <a:r>
              <a:rPr lang="en-US" altLang="zh-CN" sz="1200" b="1" dirty="0" smtClean="0">
                <a:solidFill>
                  <a:srgbClr val="FF0000"/>
                </a:solidFill>
              </a:rPr>
              <a:t>(</a:t>
            </a:r>
            <a:r>
              <a:rPr lang="en-US" altLang="zh-CN" sz="1200" b="1" dirty="0" err="1" smtClean="0">
                <a:solidFill>
                  <a:srgbClr val="FF0000"/>
                </a:solidFill>
              </a:rPr>
              <a:t>WI_code</a:t>
            </a:r>
            <a:r>
              <a:rPr lang="en-US" altLang="zh-CN" sz="1200" b="1" dirty="0">
                <a:solidFill>
                  <a:srgbClr val="FF0000"/>
                </a:solidFill>
              </a:rPr>
              <a:t>)</a:t>
            </a:r>
            <a:r>
              <a:rPr lang="en-US" altLang="zh-CN" sz="1200" b="1" dirty="0" smtClean="0">
                <a:solidFill>
                  <a:srgbClr val="FF0000"/>
                </a:solidFill>
              </a:rPr>
              <a:t> </a:t>
            </a:r>
            <a:r>
              <a:rPr lang="en-US" altLang="zh-CN" sz="1200" dirty="0"/>
              <a:t>in the beginning of titles for both discussion files and CRs to facilitate handling of moderators and session chairs</a:t>
            </a:r>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spcBef>
                <a:spcPts val="0"/>
              </a:spcBef>
              <a:spcAft>
                <a:spcPts val="600"/>
              </a:spcAft>
              <a:buBlip>
                <a:blip r:embed="rId2"/>
              </a:buBlip>
            </a:pPr>
            <a:r>
              <a:rPr lang="en-US" altLang="zh-CN" sz="1400" dirty="0" smtClean="0">
                <a:cs typeface="+mn-cs"/>
              </a:rPr>
              <a:t>For Rel-18 WIs and Rel-19 SI in </a:t>
            </a:r>
            <a:r>
              <a:rPr lang="en-US" altLang="zh-CN" sz="1400" b="1" dirty="0" smtClean="0">
                <a:solidFill>
                  <a:srgbClr val="FF0000"/>
                </a:solidFill>
                <a:cs typeface="+mn-cs"/>
              </a:rPr>
              <a:t>AI 7</a:t>
            </a:r>
            <a:r>
              <a:rPr lang="en-US" altLang="zh-CN" sz="1400" dirty="0" smtClean="0">
                <a:cs typeface="+mn-cs"/>
              </a:rPr>
              <a:t>, </a:t>
            </a:r>
            <a:r>
              <a:rPr lang="en-US" altLang="zh-CN" sz="1400" b="1" dirty="0">
                <a:solidFill>
                  <a:srgbClr val="FF0000"/>
                </a:solidFill>
              </a:rPr>
              <a:t>AI </a:t>
            </a:r>
            <a:r>
              <a:rPr lang="en-US" altLang="zh-CN" sz="1400" b="1" dirty="0" smtClean="0">
                <a:solidFill>
                  <a:srgbClr val="FF0000"/>
                </a:solidFill>
                <a:cs typeface="+mn-cs"/>
              </a:rPr>
              <a:t>8, </a:t>
            </a:r>
            <a:r>
              <a:rPr lang="en-US" altLang="zh-CN" sz="1400" b="1" dirty="0" smtClean="0">
                <a:solidFill>
                  <a:srgbClr val="FF0000"/>
                </a:solidFill>
              </a:rPr>
              <a:t>AI</a:t>
            </a:r>
            <a:r>
              <a:rPr lang="en-US" altLang="zh-CN" sz="1400" b="1" dirty="0">
                <a:solidFill>
                  <a:srgbClr val="FF0000"/>
                </a:solidFill>
                <a:cs typeface="+mn-cs"/>
              </a:rPr>
              <a:t> </a:t>
            </a:r>
            <a:r>
              <a:rPr lang="en-US" altLang="zh-CN" sz="1400" b="1" dirty="0" smtClean="0">
                <a:solidFill>
                  <a:srgbClr val="FF0000"/>
                </a:solidFill>
                <a:cs typeface="+mn-cs"/>
              </a:rPr>
              <a:t>9</a:t>
            </a:r>
            <a:r>
              <a:rPr lang="en-US" altLang="zh-CN" sz="1400" dirty="0" smtClean="0">
                <a:cs typeface="+mn-cs"/>
              </a:rPr>
              <a:t> </a:t>
            </a:r>
            <a:r>
              <a:rPr lang="en-US" altLang="zh-CN" sz="1400" dirty="0">
                <a:cs typeface="+mn-cs"/>
              </a:rPr>
              <a:t>and </a:t>
            </a:r>
            <a:r>
              <a:rPr lang="en-US" altLang="zh-CN" sz="1400" b="1" dirty="0" smtClean="0">
                <a:solidFill>
                  <a:srgbClr val="FF0000"/>
                </a:solidFill>
                <a:cs typeface="+mn-cs"/>
              </a:rPr>
              <a:t>AI 11</a:t>
            </a:r>
            <a:endParaRPr lang="en-US" altLang="zh-CN" sz="1400" dirty="0" smtClean="0">
              <a:cs typeface="+mn-cs"/>
            </a:endParaRPr>
          </a:p>
          <a:p>
            <a:pPr lvl="1">
              <a:spcBef>
                <a:spcPts val="0"/>
              </a:spcBef>
              <a:spcAft>
                <a:spcPts val="600"/>
              </a:spcAft>
            </a:pPr>
            <a:r>
              <a:rPr lang="en-US" altLang="zh-CN" sz="1200" dirty="0" smtClean="0"/>
              <a:t>For </a:t>
            </a:r>
            <a:r>
              <a:rPr lang="en-US" altLang="zh-CN" sz="1200" dirty="0"/>
              <a:t>all </a:t>
            </a:r>
            <a:r>
              <a:rPr lang="en-US" altLang="zh-CN" sz="1200" dirty="0" smtClean="0"/>
              <a:t>the non-spectrum </a:t>
            </a:r>
            <a:r>
              <a:rPr lang="en-US" altLang="zh-CN" sz="1200" dirty="0"/>
              <a:t>SI/WIs, </a:t>
            </a:r>
            <a:r>
              <a:rPr lang="en-US" altLang="zh-CN" sz="1200" dirty="0" smtClean="0"/>
              <a:t>rapporteur </a:t>
            </a:r>
            <a:r>
              <a:rPr lang="en-US" altLang="zh-CN" sz="1200" dirty="0"/>
              <a:t>shall provide RAN4 work plan for </a:t>
            </a:r>
            <a:r>
              <a:rPr lang="en-US" altLang="zh-CN" sz="1200" dirty="0" smtClean="0"/>
              <a:t>RRM </a:t>
            </a:r>
            <a:r>
              <a:rPr lang="en-US" altLang="zh-CN" sz="1200" dirty="0" err="1" smtClean="0"/>
              <a:t>Perf</a:t>
            </a:r>
            <a:r>
              <a:rPr lang="en-US" altLang="zh-CN" sz="1200" dirty="0" smtClean="0"/>
              <a:t>/</a:t>
            </a:r>
            <a:r>
              <a:rPr lang="en-US" altLang="zh-CN" sz="1200" dirty="0" err="1" smtClean="0"/>
              <a:t>Demod</a:t>
            </a:r>
            <a:r>
              <a:rPr lang="en-US" altLang="zh-CN" sz="1200" dirty="0" smtClean="0"/>
              <a:t> </a:t>
            </a:r>
            <a:r>
              <a:rPr lang="en-US" altLang="zh-CN" sz="1200" dirty="0"/>
              <a:t>prior to the start of the actual </a:t>
            </a:r>
            <a:r>
              <a:rPr lang="en-US" altLang="zh-CN" sz="1200" dirty="0" smtClean="0"/>
              <a:t>work.  </a:t>
            </a:r>
            <a:endParaRPr lang="en-US" altLang="zh-CN" sz="1200" dirty="0"/>
          </a:p>
          <a:p>
            <a:pPr lvl="2">
              <a:spcBef>
                <a:spcPts val="0"/>
              </a:spcBef>
              <a:spcAft>
                <a:spcPts val="600"/>
              </a:spcAft>
            </a:pPr>
            <a:r>
              <a:rPr lang="en-US" altLang="zh-CN" sz="1200" dirty="0"/>
              <a:t>The details can be found in RAN4 Meeting Efficiency Improvements (R4-2114691</a:t>
            </a:r>
            <a:r>
              <a:rPr lang="en-US" altLang="zh-CN" sz="1200" dirty="0" smtClean="0"/>
              <a:t>).</a:t>
            </a:r>
          </a:p>
          <a:p>
            <a:pPr lvl="2">
              <a:spcBef>
                <a:spcPts val="0"/>
              </a:spcBef>
              <a:spcAft>
                <a:spcPts val="600"/>
              </a:spcAft>
            </a:pPr>
            <a:r>
              <a:rPr lang="en-US" altLang="zh-CN" sz="1200" dirty="0"/>
              <a:t>It is encouraged that companies discuss and </a:t>
            </a:r>
            <a:r>
              <a:rPr lang="en-US" altLang="zh-CN" sz="1200" dirty="0" smtClean="0"/>
              <a:t>agree </a:t>
            </a:r>
            <a:r>
              <a:rPr lang="en-US" altLang="zh-CN" sz="1200" dirty="0"/>
              <a:t>on the work splitting </a:t>
            </a:r>
            <a:r>
              <a:rPr lang="en-US" altLang="zh-CN" sz="1200" dirty="0" smtClean="0"/>
              <a:t>first for performance part, if not.</a:t>
            </a:r>
          </a:p>
          <a:p>
            <a:pPr lvl="1">
              <a:spcBef>
                <a:spcPts val="0"/>
              </a:spcBef>
              <a:spcAft>
                <a:spcPts val="600"/>
              </a:spcAft>
            </a:pPr>
            <a:r>
              <a:rPr lang="en-US" altLang="zh-CN" sz="1200" dirty="0" smtClean="0"/>
              <a:t>For all the spectrum related WIs, rapporteur needs follow the guidance below </a:t>
            </a:r>
          </a:p>
          <a:p>
            <a:pPr lvl="2">
              <a:spcBef>
                <a:spcPts val="0"/>
              </a:spcBef>
              <a:spcAft>
                <a:spcPts val="600"/>
              </a:spcAft>
            </a:pPr>
            <a:r>
              <a:rPr lang="en-US" altLang="zh-CN" sz="1200" dirty="0"/>
              <a:t>Reserve the </a:t>
            </a:r>
            <a:r>
              <a:rPr lang="en-US" altLang="zh-CN" sz="1200" dirty="0" err="1"/>
              <a:t>tdoc</a:t>
            </a:r>
            <a:r>
              <a:rPr lang="en-US" altLang="zh-CN" sz="1200" dirty="0"/>
              <a:t> numbers for revised WID/draft TR/big CRs before each ordinary meeting</a:t>
            </a:r>
          </a:p>
          <a:p>
            <a:pPr lvl="2">
              <a:spcBef>
                <a:spcPts val="0"/>
              </a:spcBef>
              <a:spcAft>
                <a:spcPts val="600"/>
              </a:spcAft>
            </a:pPr>
            <a:r>
              <a:rPr lang="en-US" altLang="zh-CN" sz="1200" dirty="0"/>
              <a:t>Reserve the </a:t>
            </a:r>
            <a:r>
              <a:rPr lang="en-US" altLang="zh-CN" sz="1200" dirty="0" err="1"/>
              <a:t>tdoc</a:t>
            </a:r>
            <a:r>
              <a:rPr lang="en-US" altLang="zh-CN" sz="1200" dirty="0"/>
              <a:t> numbers for draft TR/big draft CRs before each </a:t>
            </a:r>
            <a:r>
              <a:rPr lang="en-US" altLang="zh-CN" sz="1200" dirty="0" err="1"/>
              <a:t>bis</a:t>
            </a:r>
            <a:r>
              <a:rPr lang="en-US" altLang="zh-CN" sz="1200" dirty="0"/>
              <a:t> meeting</a:t>
            </a:r>
          </a:p>
          <a:p>
            <a:pPr lvl="1">
              <a:spcBef>
                <a:spcPts val="0"/>
              </a:spcBef>
              <a:spcAft>
                <a:spcPts val="600"/>
              </a:spcAft>
            </a:pPr>
            <a:r>
              <a:rPr lang="en-US" altLang="zh-CN" sz="1200" dirty="0" smtClean="0"/>
              <a:t>For </a:t>
            </a:r>
            <a:r>
              <a:rPr lang="en-US" altLang="zh-CN" sz="1200" dirty="0"/>
              <a:t>Rel-18 </a:t>
            </a:r>
            <a:r>
              <a:rPr lang="en-US" altLang="zh-CN" sz="1200" dirty="0" smtClean="0"/>
              <a:t>WIs and Rel-19 SI, </a:t>
            </a:r>
            <a:r>
              <a:rPr lang="en-US" altLang="zh-CN" sz="1200" dirty="0"/>
              <a:t>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2">
              <a:spcBef>
                <a:spcPts val="0"/>
              </a:spcBef>
              <a:spcAft>
                <a:spcPts val="600"/>
              </a:spcAft>
            </a:pPr>
            <a:r>
              <a:rPr lang="en-US" altLang="zh-CN" sz="1200" dirty="0" smtClean="0"/>
              <a:t>The </a:t>
            </a:r>
            <a:r>
              <a:rPr lang="en-US" altLang="zh-CN" sz="1200" dirty="0"/>
              <a:t>big CR approach is </a:t>
            </a:r>
            <a:r>
              <a:rPr lang="en-US" altLang="zh-CN" sz="1200" dirty="0" smtClean="0"/>
              <a:t>suggested to facilitate MCC handling for Rel-18 WIs including maintenance in AI 7, AI 8, and AI 9</a:t>
            </a:r>
          </a:p>
          <a:p>
            <a:pPr lvl="3">
              <a:spcBef>
                <a:spcPts val="0"/>
              </a:spcBef>
              <a:spcAft>
                <a:spcPts val="600"/>
              </a:spcAft>
            </a:pPr>
            <a:r>
              <a:rPr lang="en-US" altLang="zh-CN" sz="1200" dirty="0" smtClean="0"/>
              <a:t>Companies </a:t>
            </a:r>
            <a:r>
              <a:rPr lang="en-US" altLang="zh-CN" sz="1200" dirty="0"/>
              <a:t>shall follow CR work split and formal big CRs shall be submitted </a:t>
            </a:r>
            <a:r>
              <a:rPr lang="en-US" altLang="zh-CN" sz="1200" dirty="0" smtClean="0"/>
              <a:t>only by the assigned companies according to work split.</a:t>
            </a:r>
            <a:endParaRPr lang="en-US" altLang="zh-CN" sz="1200" dirty="0"/>
          </a:p>
          <a:p>
            <a:pPr lvl="3">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r>
              <a:rPr lang="en-US" altLang="zh-CN" sz="1200" dirty="0" smtClean="0"/>
              <a:t>.</a:t>
            </a:r>
          </a:p>
          <a:p>
            <a:pPr lvl="3">
              <a:spcBef>
                <a:spcPts val="0"/>
              </a:spcBef>
              <a:spcAft>
                <a:spcPts val="600"/>
              </a:spcAft>
            </a:pPr>
            <a:r>
              <a:rPr lang="en-US" altLang="zh-CN" sz="1200" dirty="0" smtClean="0"/>
              <a:t>The other companies are expected to submit draft CRs based on the latest version of specifications (with change marks in </a:t>
            </a:r>
            <a:r>
              <a:rPr lang="en-US" altLang="zh-CN" sz="1200" dirty="0" err="1" smtClean="0"/>
              <a:t>bis</a:t>
            </a:r>
            <a:r>
              <a:rPr lang="en-US" altLang="zh-CN" sz="1200" dirty="0" smtClean="0"/>
              <a:t> meeting).</a:t>
            </a:r>
          </a:p>
          <a:p>
            <a:pPr lvl="2">
              <a:spcBef>
                <a:spcPts val="0"/>
              </a:spcBef>
              <a:spcAft>
                <a:spcPts val="600"/>
              </a:spcAft>
            </a:pPr>
            <a:r>
              <a:rPr lang="en-US" altLang="zh-CN" sz="1200" dirty="0" smtClean="0"/>
              <a:t>When WIs/SIs are to be closed in the following-up RAN plenary, rapporteur needs get the TR number from MCC before the WG meeting and reserve the </a:t>
            </a:r>
            <a:r>
              <a:rPr lang="en-US" altLang="zh-CN" sz="1200" dirty="0" err="1" smtClean="0"/>
              <a:t>tdoc</a:t>
            </a:r>
            <a:r>
              <a:rPr lang="en-US" altLang="zh-CN" sz="1200" dirty="0" smtClean="0"/>
              <a:t> numbers for draft TR/TS to merge all the agreement.</a:t>
            </a:r>
          </a:p>
          <a:p>
            <a:pPr marL="342882" lvl="1" indent="-342882">
              <a:spcBef>
                <a:spcPts val="0"/>
              </a:spcBef>
              <a:spcAft>
                <a:spcPts val="600"/>
              </a:spcAft>
              <a:buBlip>
                <a:blip r:embed="rId2"/>
              </a:buBlip>
            </a:pPr>
            <a:r>
              <a:rPr lang="en-GB" altLang="zh-CN" sz="1400" dirty="0" smtClean="0">
                <a:cs typeface="+mn-cs"/>
              </a:rPr>
              <a:t>Deadline </a:t>
            </a:r>
            <a:r>
              <a:rPr lang="en-GB" altLang="zh-CN" sz="1400" dirty="0">
                <a:cs typeface="+mn-cs"/>
              </a:rPr>
              <a:t>for a new band combination request</a:t>
            </a:r>
            <a:endParaRPr lang="en-US" altLang="zh-CN" sz="1400" dirty="0">
              <a:cs typeface="+mn-cs"/>
            </a:endParaRPr>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endParaRPr lang="zh-CN"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a:t>
            </a:r>
            <a:r>
              <a:rPr lang="en-US" altLang="zh-CN" sz="1200" dirty="0" smtClean="0"/>
              <a:t>number </a:t>
            </a:r>
            <a:r>
              <a:rPr lang="en-US" altLang="zh-CN" sz="1200" dirty="0"/>
              <a:t>will be assigned for each topic, e.g., </a:t>
            </a:r>
            <a:r>
              <a:rPr lang="en-US" altLang="zh-CN" sz="1200" dirty="0">
                <a:solidFill>
                  <a:srgbClr val="FF0000"/>
                </a:solidFill>
              </a:rPr>
              <a:t>[</a:t>
            </a:r>
            <a:r>
              <a:rPr lang="en-US" altLang="zh-CN" sz="1200" dirty="0" smtClean="0">
                <a:solidFill>
                  <a:srgbClr val="FF0000"/>
                </a:solidFill>
              </a:rPr>
              <a:t>110][</a:t>
            </a:r>
            <a:r>
              <a:rPr lang="en-US" altLang="zh-CN" sz="1200" dirty="0">
                <a:solidFill>
                  <a:srgbClr val="FF0000"/>
                </a:solidFill>
              </a:rPr>
              <a:t>10x] </a:t>
            </a:r>
            <a:r>
              <a:rPr lang="en-US" altLang="zh-CN" sz="1200" dirty="0" smtClean="0"/>
              <a:t>XXX for main session, </a:t>
            </a:r>
            <a:r>
              <a:rPr lang="en-US" altLang="zh-CN" sz="1200" dirty="0"/>
              <a:t>which is similar to the number of email thread</a:t>
            </a:r>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February 19 (Monday)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February 22 (Thursday),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smtClean="0">
                <a:solidFill>
                  <a:srgbClr val="FF0000"/>
                </a:solidFill>
              </a:rPr>
              <a:t>February 23 (Friday), 17:00 UTC</a:t>
            </a:r>
            <a:r>
              <a:rPr lang="en-US" altLang="zh-CN" sz="1200" dirty="0" smtClean="0"/>
              <a:t>: Deadline for companies review of initial summary</a:t>
            </a:r>
          </a:p>
          <a:p>
            <a:pPr lvl="1">
              <a:spcBef>
                <a:spcPts val="0"/>
              </a:spcBef>
              <a:spcAft>
                <a:spcPts val="600"/>
              </a:spcAft>
            </a:pPr>
            <a:r>
              <a:rPr lang="en-US" altLang="zh-CN" sz="1200" dirty="0" smtClean="0">
                <a:solidFill>
                  <a:srgbClr val="FF0000"/>
                </a:solidFill>
              </a:rPr>
              <a:t>February 24 (Saturday),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smtClean="0">
                <a:solidFill>
                  <a:srgbClr val="FF0000"/>
                </a:solidFill>
              </a:rPr>
              <a:t>February 25 (Sunday)</a:t>
            </a:r>
            <a:r>
              <a:rPr lang="en-US" altLang="zh-CN" sz="1200" dirty="0" smtClean="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dirty="0" smtClean="0"/>
              <a:t>Delegates </a:t>
            </a:r>
            <a:r>
              <a:rPr lang="en-US" altLang="zh-CN" sz="1200" dirty="0"/>
              <a:t>do not need </a:t>
            </a:r>
            <a:r>
              <a:rPr lang="en-US" altLang="zh-CN" sz="1200" dirty="0" smtClean="0"/>
              <a:t>write comments </a:t>
            </a:r>
            <a:r>
              <a:rPr lang="en-US" altLang="zh-CN" sz="1200" dirty="0"/>
              <a:t>in the summary document </a:t>
            </a:r>
            <a:r>
              <a:rPr lang="en-US" altLang="zh-CN" sz="1200" dirty="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9</a:t>
            </a:r>
            <a:r>
              <a:rPr lang="en-US" altLang="zh-CN" sz="1400" dirty="0" smtClean="0"/>
              <a:t>.1 </a:t>
            </a:r>
            <a:r>
              <a:rPr lang="en-US" altLang="zh-CN" sz="1400" dirty="0"/>
              <a:t>for LTE, AI </a:t>
            </a:r>
            <a:r>
              <a:rPr lang="en-US" altLang="zh-CN" sz="1400" dirty="0" smtClean="0"/>
              <a:t>7.3–7.13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February 21 </a:t>
            </a:r>
            <a:r>
              <a:rPr lang="en-US" sz="1200" dirty="0" smtClean="0">
                <a:solidFill>
                  <a:srgbClr val="FF0000"/>
                </a:solidFill>
              </a:rPr>
              <a:t>(Wednesday)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altLang="zh-CN" sz="1200" dirty="0" smtClean="0">
                <a:solidFill>
                  <a:srgbClr val="FF0000"/>
                </a:solidFill>
              </a:rPr>
              <a:t>February 23</a:t>
            </a:r>
            <a:r>
              <a:rPr lang="en-US" sz="1200" dirty="0" smtClean="0">
                <a:solidFill>
                  <a:srgbClr val="FF0000"/>
                </a:solidFill>
              </a:rPr>
              <a:t>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smtClean="0">
                <a:solidFill>
                  <a:srgbClr val="FF0000"/>
                </a:solidFill>
              </a:rPr>
              <a:t>February 26 </a:t>
            </a:r>
            <a:r>
              <a:rPr lang="en-US" sz="1200" dirty="0" smtClean="0">
                <a:solidFill>
                  <a:srgbClr val="FF0000"/>
                </a:solidFill>
              </a:rPr>
              <a:t>(Monday)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a:t>
            </a:r>
            <a:r>
              <a:rPr lang="en-US" sz="1200" dirty="0" smtClean="0"/>
              <a:t>flagged </a:t>
            </a:r>
            <a:r>
              <a:rPr lang="en-US" sz="1200" dirty="0"/>
              <a:t>will be revised. The authors are encouraged to share the revisions as soon as possible for further comments.</a:t>
            </a:r>
          </a:p>
          <a:p>
            <a:pPr lvl="1">
              <a:spcBef>
                <a:spcPts val="0"/>
              </a:spcBef>
              <a:spcAft>
                <a:spcPts val="600"/>
              </a:spcAft>
            </a:pPr>
            <a:r>
              <a:rPr lang="en-US" altLang="zh-CN" sz="1200" dirty="0" smtClean="0">
                <a:solidFill>
                  <a:srgbClr val="FF0000"/>
                </a:solidFill>
              </a:rPr>
              <a:t>February 27 ~ March 1</a:t>
            </a:r>
            <a:r>
              <a:rPr lang="en-US" sz="1200" dirty="0" smtClean="0">
                <a:solidFill>
                  <a:srgbClr val="FF0000"/>
                </a:solidFill>
              </a:rPr>
              <a:t> (Tuesday ~ Friday)</a:t>
            </a:r>
            <a:r>
              <a:rPr lang="en-US" sz="1200" dirty="0" smtClean="0"/>
              <a:t>: The flagged </a:t>
            </a:r>
            <a:r>
              <a:rPr lang="en-US" sz="1200" dirty="0" err="1" smtClean="0"/>
              <a:t>tdocs</a:t>
            </a:r>
            <a:r>
              <a:rPr lang="en-US" sz="1200" dirty="0" smtClean="0"/>
              <a:t> will be discussed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for discussions and to make decisions for each flagged </a:t>
            </a:r>
            <a:r>
              <a:rPr lang="en-US" altLang="zh-CN" sz="1200" dirty="0" err="1" smtClean="0"/>
              <a:t>tdoc</a:t>
            </a:r>
            <a:endParaRPr lang="en-US" altLang="zh-CN" sz="1200" dirty="0"/>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March 5 (</a:t>
            </a:r>
            <a:r>
              <a:rPr lang="en-US" altLang="zh-CN" sz="1200" dirty="0">
                <a:solidFill>
                  <a:srgbClr val="FF0000"/>
                </a:solidFill>
              </a:rPr>
              <a:t>Tuesday</a:t>
            </a:r>
            <a:r>
              <a:rPr lang="en-US" altLang="zh-CN" sz="1200" dirty="0" smtClean="0">
                <a:solidFill>
                  <a:srgbClr val="FF0000"/>
                </a:solidFill>
              </a:rPr>
              <a:t>), </a:t>
            </a:r>
            <a:r>
              <a:rPr lang="en-US" altLang="zh-CN" sz="1200" dirty="0">
                <a:solidFill>
                  <a:srgbClr val="FF0000"/>
                </a:solidFill>
              </a:rPr>
              <a:t>17:00 UTC</a:t>
            </a:r>
            <a:r>
              <a:rPr lang="en-US" altLang="zh-CN" sz="1200" dirty="0"/>
              <a:t>: Updated TRs/draft TSs need 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 xmlns:a16="http://schemas.microsoft.com/office/drawing/2014/main" val="20000"/>
                    </a:ext>
                  </a:extLst>
                </a:gridCol>
                <a:gridCol w="2095196">
                  <a:extLst>
                    <a:ext uri="{9D8B030D-6E8A-4147-A177-3AD203B41FA5}">
                      <a16:colId xmlns="" xmlns:a16="http://schemas.microsoft.com/office/drawing/2014/main" val="20001"/>
                    </a:ext>
                  </a:extLst>
                </a:gridCol>
                <a:gridCol w="2095196">
                  <a:extLst>
                    <a:ext uri="{9D8B030D-6E8A-4147-A177-3AD203B41FA5}">
                      <a16:colId xmlns="" xmlns:a16="http://schemas.microsoft.com/office/drawing/2014/main"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smtClean="0"/>
              <a:t>During three online sessions and ad hoc session, </a:t>
            </a:r>
            <a:r>
              <a:rPr lang="en-US" altLang="zh-CN" sz="1400" dirty="0" smtClean="0"/>
              <a:t>1-way</a:t>
            </a:r>
            <a:r>
              <a:rPr lang="en-US" altLang="zh-CN" sz="1400" dirty="0" smtClean="0"/>
              <a:t> </a:t>
            </a:r>
            <a:r>
              <a:rPr lang="en-US" altLang="zh-CN" sz="1400" dirty="0" smtClean="0"/>
              <a:t>GTW conference calls </a:t>
            </a:r>
            <a:r>
              <a:rPr lang="en-US" altLang="zh-CN" sz="1400" dirty="0" smtClean="0"/>
              <a:t>for three online sessions and 1-way </a:t>
            </a:r>
            <a:r>
              <a:rPr lang="en-US" altLang="zh-CN" sz="1400" dirty="0" smtClean="0"/>
              <a:t>MS teams </a:t>
            </a:r>
            <a:r>
              <a:rPr lang="en-US" altLang="zh-CN" sz="1400" dirty="0" smtClean="0"/>
              <a:t>for ad hoc sessions will </a:t>
            </a:r>
            <a:r>
              <a:rPr lang="en-US" altLang="zh-CN" sz="1400" dirty="0" smtClean="0"/>
              <a:t>be set</a:t>
            </a:r>
            <a:r>
              <a:rPr lang="en-US" altLang="zh-CN" sz="1400" dirty="0" smtClean="0"/>
              <a:t>.</a:t>
            </a:r>
          </a:p>
          <a:p>
            <a:pPr lvl="1">
              <a:spcBef>
                <a:spcPts val="0"/>
              </a:spcBef>
              <a:spcAft>
                <a:spcPts val="600"/>
              </a:spcAft>
            </a:pPr>
            <a:r>
              <a:rPr lang="en-US" altLang="zh-CN" sz="1200" dirty="0"/>
              <a:t>Remote </a:t>
            </a:r>
            <a:r>
              <a:rPr lang="en-US" altLang="zh-CN" sz="1200" dirty="0" smtClean="0"/>
              <a:t>participating is </a:t>
            </a:r>
            <a:r>
              <a:rPr lang="en-US" altLang="zh-CN" sz="1200" dirty="0"/>
              <a:t>allowed </a:t>
            </a:r>
            <a:r>
              <a:rPr lang="en-US" altLang="zh-CN" sz="1200" dirty="0" smtClean="0"/>
              <a:t>and </a:t>
            </a:r>
            <a:r>
              <a:rPr lang="en-US" altLang="zh-CN" sz="1200" dirty="0"/>
              <a:t>participants will be able to </a:t>
            </a:r>
            <a:r>
              <a:rPr lang="en-US" altLang="zh-CN" sz="1200" dirty="0" smtClean="0"/>
              <a:t>listen. No comment is allowed for remote participants.</a:t>
            </a:r>
            <a:endParaRPr lang="en-US" altLang="zh-CN" sz="1200" dirty="0"/>
          </a:p>
          <a:p>
            <a:pPr lvl="1">
              <a:spcBef>
                <a:spcPts val="0"/>
              </a:spcBef>
              <a:spcAft>
                <a:spcPts val="600"/>
              </a:spcAft>
            </a:pPr>
            <a:r>
              <a:rPr lang="en-US" altLang="zh-CN" sz="1200" dirty="0"/>
              <a:t>Please register timely to be eligible to take part in the GTW conference </a:t>
            </a:r>
            <a:r>
              <a:rPr lang="en-US" altLang="zh-CN" sz="1200" dirty="0" smtClean="0"/>
              <a:t>calls</a:t>
            </a:r>
            <a:endParaRPr lang="en-US" altLang="zh-CN" sz="1000" dirty="0"/>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 if needed</a:t>
            </a:r>
          </a:p>
          <a:p>
            <a:pPr lvl="1">
              <a:spcBef>
                <a:spcPts val="0"/>
              </a:spcBef>
              <a:spcAft>
                <a:spcPts val="600"/>
              </a:spcAft>
            </a:pPr>
            <a:r>
              <a:rPr lang="en-US" altLang="zh-CN" sz="1200" dirty="0" err="1" smtClean="0"/>
              <a:t>Tdocs</a:t>
            </a:r>
            <a:r>
              <a:rPr lang="en-US" altLang="zh-CN" sz="1200" dirty="0" smtClean="0"/>
              <a:t> for approval including CR/</a:t>
            </a:r>
            <a:r>
              <a:rPr lang="en-US" altLang="zh-CN" sz="1200" dirty="0" err="1" smtClean="0"/>
              <a:t>draftCR</a:t>
            </a:r>
            <a:r>
              <a:rPr lang="en-US" altLang="zh-CN" sz="1200" dirty="0" smtClean="0"/>
              <a:t>/TP/draft TS/draft TR/</a:t>
            </a:r>
            <a:r>
              <a:rPr lang="en-US" altLang="zh-CN" sz="1200" dirty="0" err="1" smtClean="0"/>
              <a:t>Lsout</a:t>
            </a:r>
            <a:r>
              <a:rPr lang="en-US" altLang="zh-CN" sz="1200" dirty="0" smtClean="0"/>
              <a:t> will be handled online</a:t>
            </a:r>
          </a:p>
          <a:p>
            <a:pPr lvl="1">
              <a:spcBef>
                <a:spcPts val="0"/>
              </a:spcBef>
              <a:spcAft>
                <a:spcPts val="600"/>
              </a:spcAft>
            </a:pPr>
            <a:r>
              <a:rPr lang="en-US" altLang="zh-CN" sz="1200" dirty="0" smtClean="0"/>
              <a:t>WF will be allocated by session chair during the online discussions</a:t>
            </a:r>
          </a:p>
          <a:p>
            <a:pPr lvl="2">
              <a:spcBef>
                <a:spcPts val="0"/>
              </a:spcBef>
              <a:spcAft>
                <a:spcPts val="600"/>
              </a:spcAft>
            </a:pPr>
            <a:r>
              <a:rPr lang="en-US" altLang="zh-CN" sz="1200" dirty="0" smtClean="0"/>
              <a:t>Please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t>
            </a:r>
            <a:r>
              <a:rPr lang="en-US" sz="1200" dirty="0" smtClean="0"/>
              <a:t>(a) </a:t>
            </a:r>
            <a:r>
              <a:rPr lang="en-US" sz="1200" dirty="0"/>
              <a:t>special </a:t>
            </a:r>
            <a:r>
              <a:rPr lang="en-US" sz="1200" dirty="0" smtClean="0"/>
              <a:t>topics</a:t>
            </a:r>
          </a:p>
          <a:p>
            <a:pPr lvl="1">
              <a:spcBef>
                <a:spcPts val="0"/>
              </a:spcBef>
              <a:spcAft>
                <a:spcPts val="600"/>
              </a:spcAft>
            </a:pPr>
            <a:r>
              <a:rPr lang="en-US" sz="1200" dirty="0" smtClean="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folder, which is similar to those for email threads in e-meeting</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this </a:t>
            </a:r>
            <a:r>
              <a:rPr lang="en-US" altLang="zh-CN" sz="1200" dirty="0" smtClean="0"/>
              <a:t>topic</a:t>
            </a:r>
          </a:p>
          <a:p>
            <a:pPr lvl="2">
              <a:spcBef>
                <a:spcPts val="0"/>
              </a:spcBef>
              <a:spcAft>
                <a:spcPts val="600"/>
              </a:spcAft>
            </a:pPr>
            <a:r>
              <a:rPr lang="en-US" altLang="zh-CN" sz="1200" dirty="0"/>
              <a:t>When authors of WF/draft CR/</a:t>
            </a:r>
            <a:r>
              <a:rPr lang="en-US" altLang="zh-CN" sz="1200" dirty="0" err="1"/>
              <a:t>LSout</a:t>
            </a:r>
            <a:r>
              <a:rPr lang="en-US" altLang="zh-CN" sz="1200" dirty="0"/>
              <a:t> or other delegates trigger the offline discussions by email, please use the subject of </a:t>
            </a:r>
            <a:r>
              <a:rPr lang="en-US" altLang="zh-CN" sz="1200" dirty="0">
                <a:solidFill>
                  <a:srgbClr val="FF0000"/>
                </a:solidFill>
              </a:rPr>
              <a:t>[</a:t>
            </a:r>
            <a:r>
              <a:rPr lang="en-US" altLang="zh-CN" sz="1200" dirty="0" smtClean="0">
                <a:solidFill>
                  <a:srgbClr val="FF0000"/>
                </a:solidFill>
              </a:rPr>
              <a:t>110][</a:t>
            </a:r>
            <a:r>
              <a:rPr lang="en-US" altLang="zh-CN" sz="1200" dirty="0">
                <a:solidFill>
                  <a:srgbClr val="FF0000"/>
                </a:solidFill>
              </a:rPr>
              <a:t>xxx] </a:t>
            </a:r>
            <a:r>
              <a:rPr lang="en-US" altLang="zh-CN" sz="1200" dirty="0"/>
              <a:t>XXX for </a:t>
            </a:r>
            <a:r>
              <a:rPr lang="en-US" altLang="zh-CN" sz="1200" dirty="0" smtClean="0"/>
              <a:t>Main/RRM/</a:t>
            </a:r>
            <a:r>
              <a:rPr lang="en-US" altLang="zh-CN" sz="1200" dirty="0" err="1" smtClean="0"/>
              <a:t>BSRF_Demod_Test</a:t>
            </a:r>
            <a:r>
              <a:rPr lang="en-US" altLang="zh-CN" sz="1200" dirty="0" smtClean="0"/>
              <a:t>(</a:t>
            </a:r>
            <a:r>
              <a:rPr lang="en-US" altLang="zh-CN" sz="1200" dirty="0" err="1" smtClean="0"/>
              <a:t>BDaT</a:t>
            </a:r>
            <a:r>
              <a:rPr lang="en-US" altLang="zh-CN" sz="1200" dirty="0" smtClean="0"/>
              <a:t>) </a:t>
            </a:r>
            <a:r>
              <a:rPr lang="en-US" altLang="zh-CN" sz="1200" dirty="0"/>
              <a:t>sessions, where XXX corresponds to topic </a:t>
            </a:r>
            <a:r>
              <a:rPr lang="en-US" altLang="zh-CN" sz="1200" dirty="0" smtClean="0"/>
              <a:t>name</a:t>
            </a:r>
          </a:p>
          <a:p>
            <a:pPr marL="342882" lvl="1" indent="-342882">
              <a:spcBef>
                <a:spcPts val="0"/>
              </a:spcBef>
              <a:spcAft>
                <a:spcPts val="600"/>
              </a:spcAft>
              <a:buBlip>
                <a:blip r:embed="rId2"/>
              </a:buBlip>
            </a:pPr>
            <a:r>
              <a:rPr lang="en-US" altLang="zh-CN" sz="1400" dirty="0" smtClean="0">
                <a:cs typeface="+mn-cs"/>
              </a:rPr>
              <a:t>For maintenance topics, please upload the formal CRs of revision, if any, before 2:30pm (local time) on Thursday</a:t>
            </a:r>
            <a:endParaRPr lang="en-US" altLang="zh-CN" sz="1400" dirty="0">
              <a:cs typeface="+mn-cs"/>
            </a:endParaRPr>
          </a:p>
          <a:p>
            <a:pPr lvl="2">
              <a:spcBef>
                <a:spcPts val="0"/>
              </a:spcBef>
              <a:spcAft>
                <a:spcPts val="600"/>
              </a:spcAft>
            </a:pP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with help of MCC will allocate </a:t>
            </a:r>
            <a:r>
              <a:rPr lang="en-US" altLang="zh-CN" sz="1200" dirty="0" err="1" smtClean="0"/>
              <a:t>tdoc</a:t>
            </a:r>
            <a:r>
              <a:rPr lang="en-US" altLang="zh-CN" sz="1200" dirty="0" smtClean="0"/>
              <a:t> numbers</a:t>
            </a:r>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in person from session chairs. Please not send email because it is inconvenient for session chairs to reply email timely during the meeting.</a:t>
            </a:r>
          </a:p>
          <a:p>
            <a:pPr lvl="1">
              <a:spcBef>
                <a:spcPts val="0"/>
              </a:spcBef>
              <a:spcAft>
                <a:spcPts val="600"/>
              </a:spcAft>
            </a:pPr>
            <a:r>
              <a:rPr lang="en-US" altLang="zh-CN" sz="1200" dirty="0" smtClean="0"/>
              <a:t>Email thread like </a:t>
            </a:r>
            <a:r>
              <a:rPr lang="en-US" altLang="zh-CN" sz="1200" dirty="0">
                <a:latin typeface="+mj-ea"/>
              </a:rPr>
              <a:t>“[</a:t>
            </a:r>
            <a:r>
              <a:rPr lang="en-US" altLang="zh-CN" sz="1200" dirty="0" smtClean="0">
                <a:latin typeface="+mj-ea"/>
              </a:rPr>
              <a:t>1xx][</a:t>
            </a:r>
            <a:r>
              <a:rPr lang="en-US" altLang="zh-CN" sz="1200" dirty="0">
                <a:latin typeface="+mj-ea"/>
              </a:rPr>
              <a:t>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b="1" dirty="0" err="1" smtClean="0">
                <a:solidFill>
                  <a:srgbClr val="FF0000"/>
                </a:solidFill>
                <a:latin typeface="+mj-ea"/>
              </a:rPr>
              <a:t>WON</a:t>
            </a:r>
            <a:r>
              <a:rPr lang="en-US" altLang="zh-CN" sz="1200" b="1"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since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r>
              <a:rPr lang="en-US" altLang="zh-CN" sz="1400" dirty="0" smtClean="0"/>
              <a:t>.</a:t>
            </a:r>
          </a:p>
          <a:p>
            <a:pPr>
              <a:spcBef>
                <a:spcPts val="0"/>
              </a:spcBef>
              <a:spcAft>
                <a:spcPts val="600"/>
              </a:spcAft>
            </a:pPr>
            <a:endParaRPr lang="en-US" altLang="zh-CN" sz="1400" dirty="0"/>
          </a:p>
          <a:p>
            <a:pPr>
              <a:spcBef>
                <a:spcPts val="0"/>
              </a:spcBef>
              <a:spcAft>
                <a:spcPts val="600"/>
              </a:spcAft>
            </a:pPr>
            <a:r>
              <a:rPr lang="en-US" altLang="zh-CN" sz="1400" dirty="0" smtClean="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r>
              <a:rPr lang="en-US" altLang="zh-CN" sz="1200" dirty="0" smtClean="0"/>
              <a:t>.</a:t>
            </a:r>
          </a:p>
          <a:p>
            <a:pPr lvl="2">
              <a:spcBef>
                <a:spcPts val="0"/>
              </a:spcBef>
              <a:spcAft>
                <a:spcPts val="600"/>
              </a:spcAft>
            </a:pPr>
            <a:r>
              <a:rPr lang="en-US" altLang="zh-CN" sz="1200" dirty="0" smtClean="0"/>
              <a:t>Example of TEI identifier: </a:t>
            </a:r>
            <a:r>
              <a:rPr lang="en-GB" altLang="zh-CN" sz="1200" dirty="0"/>
              <a:t>[n77 Canada]</a:t>
            </a:r>
            <a:endParaRPr lang="en-US" altLang="zh-CN" sz="1200" dirty="0"/>
          </a:p>
          <a:p>
            <a:pPr lvl="1">
              <a:spcBef>
                <a:spcPts val="0"/>
              </a:spcBef>
              <a:spcAft>
                <a:spcPts val="600"/>
              </a:spcAft>
            </a:pPr>
            <a:r>
              <a:rPr lang="en-US" altLang="zh-CN" sz="1200" dirty="0"/>
              <a:t>The first CRs of one TEI </a:t>
            </a:r>
            <a:r>
              <a:rPr lang="en-US" altLang="zh-CN" sz="1200" dirty="0" smtClean="0"/>
              <a:t>topic to introduce a new should </a:t>
            </a:r>
            <a:r>
              <a:rPr lang="en-US" altLang="zh-CN" sz="1200" dirty="0"/>
              <a:t>be prepared as Cat-B </a:t>
            </a:r>
            <a:r>
              <a:rPr lang="en-US" altLang="zh-CN" sz="1200" dirty="0" smtClean="0"/>
              <a:t>CRs. The CRs which correct the specification for the previous TEI topics should be submitted as Cat-F or Cat-A.</a:t>
            </a:r>
            <a:endParaRPr lang="en-US" altLang="zh-CN" sz="1200" dirty="0"/>
          </a:p>
          <a:p>
            <a:pPr lvl="1">
              <a:spcBef>
                <a:spcPts val="0"/>
              </a:spcBef>
              <a:spcAft>
                <a:spcPts val="600"/>
              </a:spcAft>
            </a:pPr>
            <a:r>
              <a:rPr lang="en-US" altLang="zh-CN" sz="1200" dirty="0"/>
              <a:t>Please refer to RP-222624 for the rule of </a:t>
            </a:r>
            <a:r>
              <a:rPr lang="en-US" altLang="zh-CN" sz="1200" dirty="0" smtClean="0"/>
              <a:t>TEI.</a:t>
            </a:r>
            <a:endParaRPr lang="en-US" altLang="zh-CN" sz="1200" dirty="0"/>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www.3gpp.org/ftp/tsg_ran/WG4_Radio/TSGR4_110/Template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www.3gpp.org/ftp/tsg_ran/WG4_Radio/TSGR4_110/Templates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C68143-B530-4487-9EA7-5BCC5970B48F}">
  <ds:schemaRefs>
    <ds:schemaRef ds:uri="http://purl.org/dc/terms/"/>
    <ds:schemaRef ds:uri="http://schemas.microsoft.com/office/2006/metadata/properties"/>
    <ds:schemaRef ds:uri="http://purl.org/dc/elements/1.1/"/>
    <ds:schemaRef ds:uri="http://purl.org/dc/dcmitype/"/>
    <ds:schemaRef ds:uri="a915fe38-2618-47b6-8303-829fb71466d5"/>
    <ds:schemaRef ds:uri="http://schemas.microsoft.com/office/2006/documentManagement/types"/>
    <ds:schemaRef ds:uri="http://schemas.microsoft.com/office/infopath/2007/PartnerControls"/>
    <ds:schemaRef ds:uri="http://schemas.openxmlformats.org/package/2006/metadata/core-properties"/>
    <ds:schemaRef ds:uri="23d77754-4ccc-4c57-9291-cab09e81894a"/>
    <ds:schemaRef ds:uri="http://www.w3.org/XML/1998/namespace"/>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374358</TotalTime>
  <Words>5103</Words>
  <Application>Microsoft Office PowerPoint</Application>
  <PresentationFormat>宽屏</PresentationFormat>
  <Paragraphs>454</Paragraphs>
  <Slides>24</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黑体</vt:lpstr>
      <vt:lpstr>宋体</vt:lpstr>
      <vt:lpstr>微软雅黑</vt:lpstr>
      <vt:lpstr>Arial</vt:lpstr>
      <vt:lpstr>Arial Black</vt:lpstr>
      <vt:lpstr>Calibri</vt:lpstr>
      <vt:lpstr>Times New Roman</vt:lpstr>
      <vt:lpstr>3gpp</vt:lpstr>
      <vt:lpstr>RAN4#110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  (TOHRU not available in RAN4#110)</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vt:lpstr>
      <vt:lpstr>Rel-18 feature list/UE capability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1739</cp:revision>
  <cp:lastPrinted>2016-09-15T08:31:35Z</cp:lastPrinted>
  <dcterms:created xsi:type="dcterms:W3CDTF">2009-11-27T05:15:11Z</dcterms:created>
  <dcterms:modified xsi:type="dcterms:W3CDTF">2024-02-18T09:59:34Z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(3)OSYA0Cl8mSJL1+0mbUrZKR31AxBEtnDf6D4PVT0rEFKPq5hpDK6ku2phVm974B/WqYvZB1/s
XiNGFbMc8gaurMyB8ba8JWuqlAmP3yAD8wVjhnnehDEx03I6HAUci5IO2m6s/ackkDiOzL7u
+14VfkBWjebP1CsSiM8M/uNqO2zVNxg6MIBMypzPlGXBqqexr17M4vU+NY34BQdvpEaFtCGV
qUujitcTVs/DRCOELO</vt:lpwstr>
  </property>
  <property fmtid="{D5CDD505-2E9C-101B-9397-08002B2CF9AE}" pid="11" name="_2015_ms_pID_7253431">
    <vt:lpwstr>YyDCBDoL0ByS6yP4EU8BFF4YfAR1vUmfduIyvgblatQoTOftucEWKL
j9gXfFY3INnb+7H9N11UYf6O41naqTsRcWRzTv4QsSgMm2AiCsnGZTJ/eA/X/XXTMHMG4M5j
SIS0hSUQYT4GntFi6Gr9dYknN/Y/v2NM4AS5iw/38RtEf7n/gIYPYvTOaN5/WmsThPRf8Dhj
w6g+wncVNaG9M57fsj86rCBjv0CAmiQgnYbP</vt:lpwstr>
  </property>
  <property fmtid="{D5CDD505-2E9C-101B-9397-08002B2CF9AE}" pid="12" name="_2015_ms_pID_7253432">
    <vt:lpwstr>TA==</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1707399771</vt:lpwstr>
  </property>
</Properties>
</file>