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14"/>
  </p:notesMasterIdLst>
  <p:handoutMasterIdLst>
    <p:handoutMasterId r:id="rId15"/>
  </p:handoutMasterIdLst>
  <p:sldIdLst>
    <p:sldId id="934" r:id="rId5"/>
    <p:sldId id="1003" r:id="rId6"/>
    <p:sldId id="1004" r:id="rId7"/>
    <p:sldId id="1005" r:id="rId8"/>
    <p:sldId id="1008" r:id="rId9"/>
    <p:sldId id="1007" r:id="rId10"/>
    <p:sldId id="1011" r:id="rId11"/>
    <p:sldId id="1014" r:id="rId12"/>
    <p:sldId id="1015" r:id="rId13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>
    <p:extLst>
      <p:ext uri="{19B8F6BF-5375-455C-9EA6-DF929625EA0E}">
        <p15:presenceInfo xmlns:p15="http://schemas.microsoft.com/office/powerpoint/2012/main" userId="Andrey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F2F"/>
    <a:srgbClr val="0000FF"/>
    <a:srgbClr val="F0F3F8"/>
    <a:srgbClr val="D1DAE9"/>
    <a:srgbClr val="1E9657"/>
    <a:srgbClr val="B1D254"/>
    <a:srgbClr val="FF3300"/>
    <a:srgbClr val="000000"/>
    <a:srgbClr val="000099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9DE64C2-9D27-4E95-9A16-40DC7504E5CA}" v="3" dt="2023-10-07T14:52:22.22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994" autoAdjust="0"/>
    <p:restoredTop sz="96424" autoAdjust="0"/>
  </p:normalViewPr>
  <p:slideViewPr>
    <p:cSldViewPr snapToGrid="0">
      <p:cViewPr>
        <p:scale>
          <a:sx n="75" d="100"/>
          <a:sy n="75" d="100"/>
        </p:scale>
        <p:origin x="-32" y="-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ne Fong" userId="a2c2c12d-c299-4047-827b-a408ad4b8e52" providerId="ADAL" clId="{99DE64C2-9D27-4E95-9A16-40DC7504E5CA}"/>
    <pc:docChg chg="custSel modSld">
      <pc:chgData name="Gene Fong" userId="a2c2c12d-c299-4047-827b-a408ad4b8e52" providerId="ADAL" clId="{99DE64C2-9D27-4E95-9A16-40DC7504E5CA}" dt="2023-10-07T14:52:47.537" v="21" actId="20577"/>
      <pc:docMkLst>
        <pc:docMk/>
      </pc:docMkLst>
      <pc:sldChg chg="modSp mod">
        <pc:chgData name="Gene Fong" userId="a2c2c12d-c299-4047-827b-a408ad4b8e52" providerId="ADAL" clId="{99DE64C2-9D27-4E95-9A16-40DC7504E5CA}" dt="2023-10-07T14:51:39.519" v="2" actId="207"/>
        <pc:sldMkLst>
          <pc:docMk/>
          <pc:sldMk cId="1590635534" sldId="1003"/>
        </pc:sldMkLst>
        <pc:graphicFrameChg chg="mod modGraphic">
          <ac:chgData name="Gene Fong" userId="a2c2c12d-c299-4047-827b-a408ad4b8e52" providerId="ADAL" clId="{99DE64C2-9D27-4E95-9A16-40DC7504E5CA}" dt="2023-10-07T14:51:39.519" v="2" actId="207"/>
          <ac:graphicFrameMkLst>
            <pc:docMk/>
            <pc:sldMk cId="1590635534" sldId="1003"/>
            <ac:graphicFrameMk id="5" creationId="{00000000-0000-0000-0000-000000000000}"/>
          </ac:graphicFrameMkLst>
        </pc:graphicFrameChg>
      </pc:sldChg>
      <pc:sldChg chg="modSp mod">
        <pc:chgData name="Gene Fong" userId="a2c2c12d-c299-4047-827b-a408ad4b8e52" providerId="ADAL" clId="{99DE64C2-9D27-4E95-9A16-40DC7504E5CA}" dt="2023-10-07T14:52:27.569" v="6" actId="207"/>
        <pc:sldMkLst>
          <pc:docMk/>
          <pc:sldMk cId="315422824" sldId="1004"/>
        </pc:sldMkLst>
        <pc:graphicFrameChg chg="mod modGraphic">
          <ac:chgData name="Gene Fong" userId="a2c2c12d-c299-4047-827b-a408ad4b8e52" providerId="ADAL" clId="{99DE64C2-9D27-4E95-9A16-40DC7504E5CA}" dt="2023-10-07T14:52:27.569" v="6" actId="207"/>
          <ac:graphicFrameMkLst>
            <pc:docMk/>
            <pc:sldMk cId="315422824" sldId="1004"/>
            <ac:graphicFrameMk id="7" creationId="{00000000-0000-0000-0000-000000000000}"/>
          </ac:graphicFrameMkLst>
        </pc:graphicFrameChg>
      </pc:sldChg>
      <pc:sldChg chg="modSp mod">
        <pc:chgData name="Gene Fong" userId="a2c2c12d-c299-4047-827b-a408ad4b8e52" providerId="ADAL" clId="{99DE64C2-9D27-4E95-9A16-40DC7504E5CA}" dt="2023-10-07T14:52:47.537" v="21" actId="20577"/>
        <pc:sldMkLst>
          <pc:docMk/>
          <pc:sldMk cId="1334708928" sldId="1005"/>
        </pc:sldMkLst>
        <pc:graphicFrameChg chg="modGraphic">
          <ac:chgData name="Gene Fong" userId="a2c2c12d-c299-4047-827b-a408ad4b8e52" providerId="ADAL" clId="{99DE64C2-9D27-4E95-9A16-40DC7504E5CA}" dt="2023-10-07T14:52:47.537" v="21" actId="20577"/>
          <ac:graphicFrameMkLst>
            <pc:docMk/>
            <pc:sldMk cId="1334708928" sldId="1005"/>
            <ac:graphicFrameMk id="5" creationId="{00000000-0000-0000-0000-000000000000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00479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RAN4#108bis meeting schedule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8224" y="4717686"/>
            <a:ext cx="9998580" cy="1036178"/>
          </a:xfrm>
        </p:spPr>
        <p:txBody>
          <a:bodyPr/>
          <a:lstStyle/>
          <a:p>
            <a:r>
              <a:rPr lang="en-US" dirty="0">
                <a:latin typeface="+mj-ea"/>
                <a:ea typeface="+mj-ea"/>
              </a:rPr>
              <a:t>RAN4 Chair: </a:t>
            </a:r>
            <a:r>
              <a:rPr lang="en-US" dirty="0"/>
              <a:t>Xizeng</a:t>
            </a:r>
            <a:r>
              <a:rPr lang="en-US" dirty="0">
                <a:latin typeface="+mj-ea"/>
                <a:ea typeface="+mj-ea"/>
              </a:rPr>
              <a:t> Dai</a:t>
            </a:r>
          </a:p>
          <a:p>
            <a:r>
              <a:rPr lang="en-US" dirty="0">
                <a:latin typeface="+mj-ea"/>
                <a:ea typeface="+mj-ea"/>
              </a:rPr>
              <a:t>Vice Chair: </a:t>
            </a:r>
            <a:r>
              <a:rPr lang="en-US" dirty="0"/>
              <a:t>Gene Fong</a:t>
            </a:r>
            <a:r>
              <a:rPr lang="en-US" dirty="0">
                <a:latin typeface="+mj-ea"/>
                <a:ea typeface="+mj-ea"/>
              </a:rPr>
              <a:t>, </a:t>
            </a:r>
            <a:r>
              <a:rPr lang="en-US" dirty="0"/>
              <a:t>Shan Yang </a:t>
            </a:r>
            <a:endParaRPr lang="en-US" dirty="0">
              <a:latin typeface="+mj-ea"/>
              <a:ea typeface="+mj-ea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=""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236841" y="274551"/>
            <a:ext cx="58306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TSG-RAN WG4 Meeting #108bis	</a:t>
            </a: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fr-FR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Xiamen, China, </a:t>
            </a:r>
            <a:r>
              <a:rPr lang="fr-FR" sz="14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October</a:t>
            </a:r>
            <a:r>
              <a:rPr lang="fr-FR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9 – </a:t>
            </a:r>
            <a:r>
              <a:rPr lang="fr-FR" sz="14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October</a:t>
            </a:r>
            <a:r>
              <a:rPr lang="fr-FR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13, 2023</a:t>
            </a:r>
            <a:endParaRPr 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Agenda Item: 2</a:t>
            </a: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Monday</a:t>
            </a:r>
            <a:endParaRPr lang="ru-RU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5765431"/>
              </p:ext>
            </p:extLst>
          </p:nvPr>
        </p:nvGraphicFramePr>
        <p:xfrm>
          <a:off x="285750" y="1273321"/>
          <a:ext cx="11670462" cy="4267200"/>
        </p:xfrm>
        <a:graphic>
          <a:graphicData uri="http://schemas.openxmlformats.org/drawingml/2006/table">
            <a:tbl>
              <a:tblPr/>
              <a:tblGrid>
                <a:gridCol w="7810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72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3859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Venue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Time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Main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RRM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BSRF_Demod_Test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Ad hoc room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5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9:00-9:20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 Opening of the meeting </a:t>
                      </a: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 Approval of the agenda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3. Letters / reports from other groups / meetings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72004" marR="72004" marT="36002" marB="360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88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9:30-10:30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Spectrum related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[110] LTE_NR_Other_WI AI4.14, 4.15, 4.23~4.27, 6.2 (24)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[114] NR_FDD_ULn28_DLn75_n76 AI4.32 (17)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[115] US_900MHz AI4.33 (2</a:t>
                      </a:r>
                      <a:r>
                        <a:rPr kumimoji="0" lang="it-IT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)</a:t>
                      </a:r>
                      <a:endParaRPr kumimoji="0" lang="it-IT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[202] FR2_multiRx_part1 (18)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[203] FR2_multiRx_part2 (24)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n-NO" sz="800" b="1" i="0" u="none" strike="noStrike" dirty="0"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BSRF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n-NO" sz="800" b="0" i="0" u="none" strike="noStrike" dirty="0"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[301] NR_ATG_BSRF (3)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n-NO" sz="800" b="0" i="0" u="none" strike="noStrike" dirty="0"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[302] NR_FR1_lessthan_5MHz_BW_BSRF (12)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n-NO" sz="800" b="1" i="0" u="none" strike="noStrike" dirty="0">
                        <a:solidFill>
                          <a:srgbClr val="72AF2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Main Ad-hoc: </a:t>
                      </a: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[139]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/</a:t>
                      </a: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[140] NR_cov_enh2_part1/2 Chaired by Xiang Gao (Huawei)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723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:00-13:00</a:t>
                      </a:r>
                      <a:endParaRPr kumimoji="0" lang="en-US" alt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[116] NR_bands_n31_n72 AI4.34 (36)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</a:t>
                      </a: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105] LTE_NR_HPUE_FWVM AI4.16 (7)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[106] HPUE_Basket_EN-DC AI4.17 (3)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[107] HPUE_Basket_Intra-CA_TDD AI4.18, 4.19 (3)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[108] HPUE_Basket_inter-CA_SUL AI4.20 (15)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[109] HPUE_Basket_FDD AI4.21, 4.22 (14)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[119] HPUE_LTE_FDD_R18 AI6.5 (2</a:t>
                      </a:r>
                      <a:r>
                        <a:rPr kumimoji="0" lang="it-IT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[112] NR_700800900_combo_enh AI4.30 (14)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Cont.</a:t>
                      </a:r>
                      <a:endParaRPr kumimoji="0" lang="nn-NO" sz="8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[224] NR_MIMO_evo_DL_UL </a:t>
                      </a:r>
                      <a:r>
                        <a:rPr kumimoji="0" lang="en-US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</a:t>
                      </a:r>
                      <a:r>
                        <a:rPr kumimoji="0" lang="nn-NO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28)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i="0" u="none" strike="noStrike" dirty="0"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NTN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[307] NR_NTN_enh_Part1 (5)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[308] NR_NTN_enh_Part2 (11)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[309] NR_NTN_enh_Part3 (11)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i="0" u="none" strike="noStrike" dirty="0">
                        <a:solidFill>
                          <a:srgbClr val="72AF2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fr-FR" altLang="ja-JP" sz="800" b="1" i="0" dirty="0">
                          <a:solidFill>
                            <a:srgbClr val="72AF2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Main Ad-hoc: </a:t>
                      </a: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[134] FS_NR_LPWUS Chaired by Ruixin Wang (Vivo)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:00-14:30</a:t>
                      </a:r>
                      <a:endParaRPr kumimoji="0" lang="en-US" alt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Lunch break</a:t>
                      </a:r>
                      <a:endParaRPr kumimoji="0" lang="it-IT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800" b="1" i="0" u="none" strike="noStrike" kern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fr-FR" altLang="ja-JP" sz="800" b="0" i="0" u="none" dirty="0">
                        <a:solidFill>
                          <a:schemeClr val="bg2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5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:30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-16:30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[112] NR_700800900_combo_enh AI4.30 (Cont)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altLang="zh-CN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Non-spectrum </a:t>
                      </a:r>
                      <a:r>
                        <a:rPr kumimoji="0" lang="it-IT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related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[127] FR2_multiRx_UERF_part1 AI5.7.1, 5.7.1.1/2/3 (18)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[125] FR2_enh_req_Ph3_part1 AI5.6, 5.6.1, 5.6.3 (22)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[209] NonCol_intraB_ENDC_NR_CA (7)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[214] FS_NR_LPWUS (10)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[231] IoT_NTN_enh (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n-NO" altLang="zh-CN" sz="8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n-NO" altLang="zh-CN" sz="8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Repeater/IAB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[310]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NR_netcon_repeater_RF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(23)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[311]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NR_netcon_repeater_RFConformance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(5)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[312]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NR_mobile_IAB_RF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(6)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RRM Ad-hoc: 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NR_Mob_enh2_part1</a:t>
                      </a:r>
                      <a:b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</a:b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Chaired by Qiming Li (Apple)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17:00-18:20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[125] FR2_enh_req_Ph3_part1 AI5.6, 5.6.1, 5.6.3 (Cont</a:t>
                      </a:r>
                      <a:r>
                        <a:rPr kumimoji="0" lang="it-IT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[126] FR2_enh_req_Ph3_part2 AI5.6.2 (17)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dirty="0"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RRM Ad-hoc</a:t>
                      </a:r>
                      <a:r>
                        <a:rPr lang="en-US" altLang="zh-CN" sz="800" dirty="0"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en-US" altLang="zh-CN" sz="800" baseline="0" dirty="0"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800" dirty="0"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Chaired by Andrey </a:t>
                      </a:r>
                      <a:r>
                        <a:rPr lang="en-US" altLang="zh-CN" sz="800" dirty="0" err="1"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Chervyakov</a:t>
                      </a:r>
                      <a:endParaRPr lang="en-US" altLang="zh-CN" sz="800" baseline="0" dirty="0">
                        <a:solidFill>
                          <a:srgbClr val="72AF2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[220] NR_Mob_enh2_part2 (42)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n-NO" sz="8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Demod</a:t>
                      </a:r>
                      <a:endParaRPr kumimoji="0" 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[315] NR_RF_FR2_req_Ph3_Demod (10)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BdaT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Ad-hoc: 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[321] NR_demod_enh3_Part1 Chaired by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Jingzhou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Wu (China Telecom)</a:t>
                      </a:r>
                      <a:endParaRPr kumimoji="0" lang="en-US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849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:20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-19:30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Main Ad-hoc #1: </a:t>
                      </a: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[101] NR_Baskets_Part_1 Chaired by Dominique Brunel (Skyworks)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RRM Ad-hoc: 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R18 MGs enhancement WI </a:t>
                      </a:r>
                      <a:b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</a:b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Chaired by Ato Yu (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MediaTek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fr-FR" altLang="ja-JP" sz="800" b="1" i="0" kern="1200" dirty="0" err="1">
                          <a:solidFill>
                            <a:srgbClr val="72AF2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BDaT</a:t>
                      </a:r>
                      <a:r>
                        <a:rPr kumimoji="1" lang="fr-FR" altLang="ja-JP" sz="800" b="1" i="0" kern="1200" dirty="0">
                          <a:solidFill>
                            <a:srgbClr val="72AF2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kumimoji="1" lang="fr-FR" altLang="ja-JP" sz="800" b="1" i="0" kern="1200" dirty="0" err="1">
                          <a:solidFill>
                            <a:srgbClr val="72AF2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Ad-hoc</a:t>
                      </a:r>
                      <a:r>
                        <a:rPr kumimoji="1" lang="fr-FR" altLang="ja-JP" sz="800" b="1" i="0" kern="1200" dirty="0">
                          <a:solidFill>
                            <a:srgbClr val="72AF2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[314] RF_FR1_enh2_Demod Chaired by Tricia Li (Huawei)</a:t>
                      </a:r>
                      <a:endParaRPr kumimoji="0" lang="en-US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fr-FR" altLang="ja-JP" sz="800" b="1" i="0" kern="1200" dirty="0">
                        <a:solidFill>
                          <a:srgbClr val="72AF2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BdaT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Ad-hoc: 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[331]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NR_MIMO_OTA_enh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Chaired by Xuan Yi (CAICT)</a:t>
                      </a:r>
                      <a:endParaRPr kumimoji="0" lang="nn-NO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0635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Tuesday</a:t>
            </a:r>
            <a:endParaRPr lang="ru-RU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794079"/>
              </p:ext>
            </p:extLst>
          </p:nvPr>
        </p:nvGraphicFramePr>
        <p:xfrm>
          <a:off x="281221" y="1273320"/>
          <a:ext cx="11674991" cy="3459541"/>
        </p:xfrm>
        <a:graphic>
          <a:graphicData uri="http://schemas.openxmlformats.org/drawingml/2006/table">
            <a:tbl>
              <a:tblPr/>
              <a:tblGrid>
                <a:gridCol w="7779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796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5058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Venue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Time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Main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RRM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BSRF_Demod_Test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Ad hoc room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7603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8:00-10:30</a:t>
                      </a:r>
                      <a:endParaRPr kumimoji="0" lang="en-US" alt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Start from 9:00 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141]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NR_MIMO_evo_DL_UL_UERF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AI5.29, 5.29.1 (12)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[230] Netw_Energy_NR (29)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n-NO" sz="800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[206] NR_MG_enh2_part1 (36)</a:t>
                      </a:r>
                      <a:endParaRPr lang="en-IE" sz="800" dirty="0">
                        <a:solidFill>
                          <a:srgbClr val="00B05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n-NO" sz="800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[207] NR_MG_enh2_part2 (42</a:t>
                      </a:r>
                      <a:r>
                        <a:rPr lang="nn-NO" sz="800" dirty="0" smtClean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  <a:p>
                      <a:pPr marL="0" marR="0" lvl="0" indent="0" algn="just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10:30 to 11:00 Cofffee break discussion: BWP without resctriction (Qian, vivo)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Demod</a:t>
                      </a:r>
                      <a:endParaRPr kumimoji="0" 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[314] RF_FR1_enh2_Demod (40)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</a:t>
                      </a: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321] NR_demod_enh3_Part1 (25)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b="1" i="0" u="none" strike="noStrike" kern="1200" dirty="0" smtClean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Main</a:t>
                      </a:r>
                      <a:r>
                        <a:rPr lang="en-GB" altLang="zh-CN" sz="800" b="1" i="0" u="none" strike="noStrike" kern="1200" baseline="0" dirty="0" smtClean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GB" altLang="zh-CN" sz="800" b="1" i="0" u="none" strike="noStrike" kern="1200" baseline="0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Ad-hoc: </a:t>
                      </a:r>
                      <a:r>
                        <a:rPr lang="en-GB" altLang="zh-CN" sz="800" b="0" i="0" u="none" strike="noStrike" kern="1200" baseline="0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[123] F</a:t>
                      </a:r>
                      <a:r>
                        <a:rPr lang="en-GB" altLang="zh-CN" sz="800" b="0" i="0" u="none" strike="noStrike" kern="1200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R1_enh2_part3</a:t>
                      </a:r>
                      <a:r>
                        <a:rPr lang="en-GB" altLang="zh-CN" sz="800" b="0" i="0" u="none" strike="noStrike" kern="1200" baseline="0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Chaired by Yuta (NTT DOCOMO</a:t>
                      </a:r>
                      <a:r>
                        <a:rPr lang="en-GB" altLang="zh-CN" sz="800" b="0" i="0" u="none" strike="noStrike" kern="1200" baseline="0" dirty="0" smtClean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)</a:t>
                      </a:r>
                    </a:p>
                    <a:p>
                      <a:pPr marL="0" marR="0" lvl="0" indent="0" algn="l" defTabSz="91435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b="1" i="0" u="none" strike="noStrike" kern="1200" dirty="0" smtClean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Main Ad-hoc: </a:t>
                      </a:r>
                      <a:r>
                        <a:rPr lang="en-GB" altLang="zh-CN" sz="800" b="0" i="0" u="none" strike="noStrike" kern="1200" dirty="0" smtClean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[121]</a:t>
                      </a:r>
                      <a:r>
                        <a:rPr lang="en-GB" altLang="zh-CN" sz="800" b="0" i="0" u="none" strike="noStrike" kern="1200" baseline="0" dirty="0" smtClean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GB" altLang="zh-CN" sz="800" b="0" i="0" u="none" strike="noStrike" kern="1200" dirty="0" smtClean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FR1_enh2_part1 Chaired by Leo Liu (Huawei)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062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:00-13:00</a:t>
                      </a:r>
                      <a:endParaRPr kumimoji="0" lang="en-US" alt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[124] NR_channel_raster_enh AI5.4 (24)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[137] NR_MC_enh_UERF AI5.23, 5.23.1, 5.23.2 (17)</a:t>
                      </a:r>
                      <a:endParaRPr kumimoji="0" lang="nn-NO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[221]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NR_DualTxRx_MUSIM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(51)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[217] NR_pos_enh2_part3 (8) 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[218] NR_MC_enh (4)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[318] NR_HST_FR2_enh_Demod (26)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[317] </a:t>
                      </a:r>
                      <a:r>
                        <a:rPr kumimoji="0" lang="en-US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NonCol_intraB_ENDC_NR_CA_Demod</a:t>
                      </a: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(11)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fr-FR" altLang="ja-JP" sz="800" b="1" i="0" u="none" baseline="0" dirty="0">
                          <a:solidFill>
                            <a:srgbClr val="00B0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RRM Ad-hoc:</a:t>
                      </a:r>
                      <a:r>
                        <a:rPr kumimoji="1" lang="ru-RU" altLang="ja-JP" sz="800" b="1" i="0" u="none" baseline="0" dirty="0">
                          <a:solidFill>
                            <a:srgbClr val="00B0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kumimoji="1" lang="en-US" altLang="ja-JP" sz="800" b="1" i="0" u="none" baseline="0" dirty="0">
                        <a:solidFill>
                          <a:srgbClr val="00B05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R18 NR FR2 multi-Rx chain WI, Chaired by Qian Yang (vivo) (1hour)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RRM Ad-hoc: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1" lang="fr-FR" altLang="ja-JP" sz="800" b="0" i="0" strike="noStrike" kern="1200" dirty="0">
                          <a:solidFill>
                            <a:srgbClr val="00B0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R18 NR ATG WI,</a:t>
                      </a:r>
                      <a:r>
                        <a:rPr kumimoji="1" lang="fr-FR" altLang="ja-JP" sz="800" b="0" i="0" strike="noStrike" kern="1200" baseline="0" dirty="0">
                          <a:solidFill>
                            <a:srgbClr val="00B0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kumimoji="1" lang="fr-FR" altLang="ja-JP" sz="800" b="0" i="0" strike="noStrike" kern="1200" dirty="0">
                          <a:solidFill>
                            <a:srgbClr val="00B0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Chaired by Xiaoran Zhang (CMCC)  (1 hour) </a:t>
                      </a: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748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:00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-14:30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Lunch break</a:t>
                      </a:r>
                      <a:endParaRPr kumimoji="0" lang="it-IT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n-NO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E" sz="800" i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355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:30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-16:30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[121] FR1_enh2_part1 AI5.3, 5.3.1.1, 5.3.1.4 (16)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[122] FR1_enh2_part2 AI5.3.1.2 (7)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[123] FR1_enh2_part3 AI5.3.1.3 (15)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[219] NR_Mob_enh2_part1 (51)</a:t>
                      </a:r>
                    </a:p>
                    <a:p>
                      <a:pPr marL="0" marR="0" lvl="0" indent="0" algn="just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[220] NR_Mob_enh2_part2 (38</a:t>
                      </a:r>
                      <a:r>
                        <a:rPr lang="en-US" altLang="zh-CN" sz="800" dirty="0" smtClean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  <a:p>
                      <a:pPr marL="0" marR="0" lvl="0" indent="0" algn="just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4:30 to 5:00 Cofffee break discussion: </a:t>
                      </a:r>
                      <a:r>
                        <a:rPr kumimoji="0" lang="en-US" altLang="zh-CN" sz="8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NES</a:t>
                      </a:r>
                      <a:r>
                        <a:rPr kumimoji="0" lang="nn-NO" altLang="zh-CN" sz="8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</a:t>
                      </a:r>
                      <a:r>
                        <a:rPr kumimoji="0" lang="en-US" altLang="zh-CN" sz="800" b="0" i="0" u="none" strike="noStrike" kern="1200" cap="none" normalizeH="0" baseline="0" noProof="0" dirty="0" err="1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Zhongyi</a:t>
                      </a:r>
                      <a:r>
                        <a:rPr kumimoji="0" lang="nn-NO" altLang="zh-CN" sz="8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, </a:t>
                      </a:r>
                      <a:r>
                        <a:rPr kumimoji="0" lang="en-US" altLang="zh-CN" sz="8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HW</a:t>
                      </a:r>
                      <a:r>
                        <a:rPr kumimoji="0" lang="nn-NO" altLang="zh-CN" sz="8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)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[325] </a:t>
                      </a:r>
                      <a:r>
                        <a:rPr lang="en-US" altLang="zh-CN" sz="8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NR_MIMO_evo_DL_UL_demod</a:t>
                      </a:r>
                      <a:r>
                        <a:rPr lang="en-US" altLang="zh-CN" sz="800" b="0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(14)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[322] NR_NTN_enh_SAN_UE_demod (10)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[323] NR_cov_enh2_demod (7</a:t>
                      </a:r>
                      <a:r>
                        <a:rPr kumimoji="0" lang="nn-NO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)</a:t>
                      </a:r>
                      <a:endParaRPr kumimoji="0" lang="nn-NO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Main Ad hoc: </a:t>
                      </a: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[125]/[126] FR2_enh_req_Ph3_part1/2 Chaired by Hisashi Onozawa (Nokia</a:t>
                      </a:r>
                      <a:r>
                        <a:rPr kumimoji="0" lang="en-GB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2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17:00-19:00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[111] NR_3Tx-4Rx_WI AI4.28, 4.29, 5.5 (18)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[129] NonCol_intraB AI5.11.1 (7)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[136] NR_pos_enh2_UERF AI5.22, 5.22.1.1, 5.22.1.2 (2)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[147] NR_LTE_UAV AI5.35, 6.7 (9)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RRM Ad-hoc</a:t>
                      </a:r>
                      <a:r>
                        <a:rPr lang="en-US" altLang="zh-CN" sz="800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en-US" altLang="zh-CN" sz="800" baseline="0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800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Chaired by </a:t>
                      </a:r>
                      <a:r>
                        <a:rPr lang="en-US" altLang="zh-CN" sz="800" dirty="0" err="1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Haijie</a:t>
                      </a:r>
                      <a:r>
                        <a:rPr lang="en-US" altLang="zh-CN" sz="800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800" dirty="0" err="1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Qiu</a:t>
                      </a:r>
                      <a:endParaRPr kumimoji="0" lang="en-US" altLang="zh-CN" sz="8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35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[222] </a:t>
                      </a:r>
                      <a:r>
                        <a:rPr kumimoji="0" lang="en-US" altLang="zh-CN" sz="800" b="0" i="0" u="none" strike="noStrike" kern="1200" cap="none" normalizeH="0" baseline="0" noProof="0" dirty="0" err="1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NR_NTN_enh</a:t>
                      </a: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(46)</a:t>
                      </a:r>
                      <a:endParaRPr kumimoji="0" lang="nn-NO" sz="8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[324] </a:t>
                      </a:r>
                      <a:r>
                        <a:rPr lang="en-US" altLang="zh-CN" sz="8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NR_netcon_repeater_Demod</a:t>
                      </a:r>
                      <a:r>
                        <a:rPr lang="en-US" altLang="zh-CN" sz="800" b="0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(8)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[320] NR_FR1_lessthan_5MHz_BW_demod (14)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17:00 – 18:00 </a:t>
                      </a:r>
                      <a:r>
                        <a:rPr kumimoji="0" lang="en-US" altLang="zh-CN" sz="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Bdat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Ad-hoc</a:t>
                      </a:r>
                      <a:r>
                        <a:rPr kumimoji="1" lang="fr-FR" altLang="ja-JP" sz="800" b="1" i="0" kern="1200" dirty="0">
                          <a:solidFill>
                            <a:srgbClr val="00B0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</a:t>
                      </a:r>
                      <a:r>
                        <a:rPr kumimoji="1" lang="fr-FR" altLang="ja-JP" sz="800" b="0" i="0" kern="1200" dirty="0">
                          <a:solidFill>
                            <a:srgbClr val="00B0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[329] FS_NR_FR2_OTA_enh </a:t>
                      </a:r>
                      <a:r>
                        <a:rPr kumimoji="1" lang="fr-FR" altLang="ja-JP" sz="800" b="0" i="0" kern="1200" dirty="0" err="1">
                          <a:solidFill>
                            <a:srgbClr val="00B0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Chaired</a:t>
                      </a:r>
                      <a:r>
                        <a:rPr kumimoji="1" lang="fr-FR" altLang="ja-JP" sz="800" b="0" i="0" kern="1200" dirty="0">
                          <a:solidFill>
                            <a:srgbClr val="00B0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by Bin Han (Qualcomm</a:t>
                      </a: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fr-FR" altLang="ja-JP" sz="800" b="1" i="0" kern="1200" dirty="0">
                          <a:solidFill>
                            <a:srgbClr val="00B0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18:00 – 19:00 </a:t>
                      </a:r>
                      <a:r>
                        <a:rPr kumimoji="1" lang="fr-FR" altLang="ja-JP" sz="800" b="1" i="0" kern="1200" dirty="0" err="1">
                          <a:solidFill>
                            <a:srgbClr val="00B0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BDaT</a:t>
                      </a:r>
                      <a:r>
                        <a:rPr kumimoji="1" lang="fr-FR" altLang="ja-JP" sz="800" b="1" i="0" kern="1200" dirty="0">
                          <a:solidFill>
                            <a:srgbClr val="00B0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kumimoji="1" lang="fr-FR" altLang="ja-JP" sz="800" b="1" i="0" kern="1200" dirty="0" err="1">
                          <a:solidFill>
                            <a:srgbClr val="00B0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Ad-hoc</a:t>
                      </a:r>
                      <a:r>
                        <a:rPr kumimoji="1" lang="fr-FR" altLang="ja-JP" sz="800" b="1" i="0" kern="1200" dirty="0">
                          <a:solidFill>
                            <a:srgbClr val="00B0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[330] NR_FR1_TRP_TRS_enh Chaired by Ruixin Wang (vivo)</a:t>
                      </a:r>
                      <a:endParaRPr kumimoji="1" lang="fr-FR" altLang="ja-JP" sz="800" b="0" i="0" dirty="0">
                        <a:solidFill>
                          <a:srgbClr val="00B05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2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19:00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-21:00</a:t>
                      </a:r>
                      <a:endParaRPr kumimoji="0" lang="en-US" alt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Welcome reception </a:t>
                      </a:r>
                      <a:endParaRPr kumimoji="0" lang="en-GB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altLang="ja-JP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42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Wednesday</a:t>
            </a:r>
            <a:endParaRPr lang="ru-RU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0760803"/>
              </p:ext>
            </p:extLst>
          </p:nvPr>
        </p:nvGraphicFramePr>
        <p:xfrm>
          <a:off x="281221" y="1273320"/>
          <a:ext cx="11674991" cy="3660508"/>
        </p:xfrm>
        <a:graphic>
          <a:graphicData uri="http://schemas.openxmlformats.org/drawingml/2006/table">
            <a:tbl>
              <a:tblPr/>
              <a:tblGrid>
                <a:gridCol w="7779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796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5058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Venue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Time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Main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RRM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BSRF_Demod_Test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Ad hoc room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8:00-10:30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[135] </a:t>
                      </a:r>
                      <a:r>
                        <a:rPr kumimoji="0" lang="en-GB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FS_NR_AIML_air</a:t>
                      </a: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AI5.21 (41)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[212] NR_ATG (19)</a:t>
                      </a:r>
                      <a:endParaRPr kumimoji="0" lang="nn-NO" altLang="zh-CN" sz="8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[210] NR_HST_FR2_enh_part1 (13)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[211] NR_HST_FR2_enh_part2 (6)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[228] NR_SL_relay_enh (10</a:t>
                      </a:r>
                      <a:r>
                        <a:rPr kumimoji="0" lang="nn-NO" sz="8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10:30 to 11:00 Cofffee break discussion: </a:t>
                      </a:r>
                      <a:r>
                        <a:rPr kumimoji="0" lang="en-US" altLang="zh-CN" sz="8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enhanced measurement solution in NR_Mob_enh2_part2</a:t>
                      </a:r>
                      <a:r>
                        <a:rPr kumimoji="0" lang="nn-NO" altLang="zh-CN" sz="8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</a:t>
                      </a:r>
                      <a:r>
                        <a:rPr kumimoji="0" lang="en-US" altLang="zh-CN" sz="8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Qiming</a:t>
                      </a:r>
                      <a:r>
                        <a:rPr kumimoji="0" lang="nn-NO" altLang="zh-CN" sz="8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, </a:t>
                      </a:r>
                      <a:r>
                        <a:rPr kumimoji="0" lang="en-US" altLang="zh-CN" sz="8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Apple</a:t>
                      </a:r>
                      <a:r>
                        <a:rPr kumimoji="0" lang="nn-NO" altLang="zh-CN" sz="8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)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8:00 – 9:30 </a:t>
                      </a:r>
                      <a:r>
                        <a:rPr kumimoji="0" lang="en-US" sz="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BDaT</a:t>
                      </a:r>
                      <a:r>
                        <a:rPr kumimoji="0" 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Ad-hoc</a:t>
                      </a: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[316] NR_FR2_multiRx_DL_Demod Chaired by Jahidur Rahman (Qualcomm)</a:t>
                      </a:r>
                    </a:p>
                    <a:p>
                      <a:pPr algn="l" fontAlgn="ctr"/>
                      <a:endParaRPr kumimoji="0" lang="nn-NO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l" fontAlgn="ctr"/>
                      <a:r>
                        <a:rPr kumimoji="0" lang="nn-NO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9:30 – 10:30 BS</a:t>
                      </a:r>
                    </a:p>
                    <a:p>
                      <a:pPr algn="l" fontAlgn="ctr"/>
                      <a:r>
                        <a:rPr kumimoji="0" lang="de-DE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[303] NR_LTE_EMC_enh (8)</a:t>
                      </a:r>
                    </a:p>
                    <a:p>
                      <a:pPr marL="0" marR="0" lvl="0" indent="0" algn="l" defTabSz="91435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[304] FS_NR_duplex_evo_Part1 (26)</a:t>
                      </a:r>
                    </a:p>
                    <a:p>
                      <a:pPr algn="l" fontAlgn="ctr"/>
                      <a:endParaRPr kumimoji="0" lang="nn-NO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RRM Ad-hoc: </a:t>
                      </a:r>
                      <a:b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</a:b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1) R18 NR Positioning </a:t>
                      </a:r>
                      <a:b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</a:b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Chaired by Muhammad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Kazmi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(Ericsson) (1h 45min)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2) R18 Network Energy Saving chaired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Zhongyi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Shen (Huawei) (45min)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795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:00-13:00</a:t>
                      </a:r>
                      <a:endParaRPr kumimoji="0" lang="en-US" alt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[120] FS_SimBC AI5.1 (11)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[134] FS_NR_LPWUS AI5.20, 5.20.1, 5.20.2, 5.20.3 (14)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[204] NR_RRM_enh3_part1 (34)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[205] NR_RRM_enh3_part2 (11)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[213] NR_FR1_lessthan_5MHz_BW (14)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BS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[305] FS_NR_duplex_evo_Part2 (9)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[306] FS_NR_duplex_evo_Part3 (16</a:t>
                      </a:r>
                      <a:r>
                        <a:rPr 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Main Ad-hoc: </a:t>
                      </a:r>
                      <a:r>
                        <a:rPr kumimoji="0" lang="en-GB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[127] FR2_multiRx_UERF_part1/ Chaired by </a:t>
                      </a:r>
                      <a:r>
                        <a:rPr kumimoji="0" lang="en-US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Sumant</a:t>
                      </a:r>
                      <a:r>
                        <a:rPr kumimoji="0" lang="en-GB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(Qualcomm)</a:t>
                      </a:r>
                      <a:endParaRPr kumimoji="0" lang="en-US" altLang="en-US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39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:00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-14:30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Lunch break</a:t>
                      </a:r>
                      <a:endParaRPr kumimoji="0" lang="it-IT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n-NO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E" sz="800" i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:30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-16:30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[113] LTE_NR_NTN_LSband AI4.31 (20)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[117] IoT_NTN_extLband AI6.3 (9)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[118] IoT_NTN_FDD_LS_band AI6.4 (11)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[138] NR_NTN_enh_UERF AI 5.26.5 (8)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kumimoji="0" lang="nn-NO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[215] NR_pos_enh2_part1 (32) </a:t>
                      </a:r>
                    </a:p>
                    <a:p>
                      <a:pPr algn="l" fontAlgn="ctr"/>
                      <a:r>
                        <a:rPr kumimoji="0" lang="nn-NO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[216] NR_pos_enh2_part2 (22</a:t>
                      </a:r>
                      <a:r>
                        <a:rPr kumimoji="0" lang="nn-NO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)</a:t>
                      </a:r>
                    </a:p>
                    <a:p>
                      <a:pPr marL="0" marR="0" lvl="0" indent="0" algn="l" defTabSz="91435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4:30 to 5:00 Coffee break discussion: </a:t>
                      </a:r>
                      <a:r>
                        <a:rPr kumimoji="0" lang="en-US" altLang="zh-CN" sz="8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NR_Mob_enh2_part1</a:t>
                      </a:r>
                      <a:endParaRPr kumimoji="0" lang="nn-NO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OTA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[331] </a:t>
                      </a:r>
                      <a:r>
                        <a:rPr kumimoji="0" lang="en-US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NR_MIMO_OTA_enh</a:t>
                      </a: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(13)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[329] FS_NR_FR2_OTA_enh (16)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ja-JP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RRM ad-hoc: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NR_MIMO_evo_DL_UL Chaired by Yanze Fu (Samsung)</a:t>
                      </a:r>
                      <a:endParaRPr kumimoji="0" lang="en-US" altLang="ja-JP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altLang="ja-JP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2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17:00-18:20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[139] NR_cov_enh2_part1 AI 5.27, 5.27.1.1 (16)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[140] NR_cov_enh2_part2 AI 5.27.1.2 (14)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RRM Ad-hoc: </a:t>
                      </a: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Chaired by Yang Tang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[225] NR_SL_enh2_part1 (12)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n-NO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OTA cont</a:t>
                      </a:r>
                    </a:p>
                    <a:p>
                      <a:pPr marL="0" marR="0" lvl="0" indent="0" algn="l" defTabSz="91435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[330] NR_FR1_TRP_TRS_enh (22)</a:t>
                      </a:r>
                    </a:p>
                    <a:p>
                      <a:pPr algn="l" fontAlgn="ctr"/>
                      <a:endParaRPr lang="nn-NO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BDaT</a:t>
                      </a:r>
                      <a:r>
                        <a:rPr kumimoji="0" lang="en-GB" altLang="zh-CN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Ad hoc: </a:t>
                      </a:r>
                      <a:r>
                        <a:rPr kumimoji="0" lang="en-GB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[319] </a:t>
                      </a:r>
                      <a:r>
                        <a:rPr kumimoji="0" lang="en-GB" altLang="zh-CN" sz="8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NR_ATG_Demod</a:t>
                      </a:r>
                      <a:r>
                        <a:rPr kumimoji="0" lang="en-GB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Chaired by Xiaoran Zhang (CMCC)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1" i="0" u="none" strike="sng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12:00 – 13:00 </a:t>
                      </a:r>
                      <a:r>
                        <a:rPr kumimoji="0" lang="en-GB" altLang="zh-CN" sz="800" b="1" i="0" u="none" strike="sng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Bdat</a:t>
                      </a:r>
                      <a:r>
                        <a:rPr kumimoji="0" lang="en-GB" altLang="zh-CN" sz="800" b="1" i="0" u="none" strike="sng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Ad hoc:  TBD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033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:30-19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Main Ad hoc: </a:t>
                      </a: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[147] NR_LTE_UAV Chaired by Johannes Hejselbaek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RRM Ad-hoc: 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Chaired by Yang Tang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[225] Cont.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[226] NR_SL_enh2_part2 (13)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BdaT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Ad-hoc: 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[332]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LS_BSRF_RAN_task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Chaired by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Ato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Yu (MediaTek)</a:t>
                      </a:r>
                      <a:endParaRPr kumimoji="0" lang="en-US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BDaT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Ad-hoc: </a:t>
                      </a:r>
                      <a:r>
                        <a:rPr kumimoji="1" lang="fr-FR" altLang="ja-JP" sz="800" b="0" i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[306] </a:t>
                      </a:r>
                      <a:r>
                        <a:rPr kumimoji="0" lang="en-GB" altLang="ja-JP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FS_NR_duplex_evo_Part3 Chaired by Xiaoran Zhang (CMCC)</a:t>
                      </a:r>
                      <a:endParaRPr kumimoji="0" lang="en-US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470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Thursday</a:t>
            </a:r>
            <a:endParaRPr lang="ru-RU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3105974"/>
              </p:ext>
            </p:extLst>
          </p:nvPr>
        </p:nvGraphicFramePr>
        <p:xfrm>
          <a:off x="281221" y="1273320"/>
          <a:ext cx="11674991" cy="3459541"/>
        </p:xfrm>
        <a:graphic>
          <a:graphicData uri="http://schemas.openxmlformats.org/drawingml/2006/table">
            <a:tbl>
              <a:tblPr/>
              <a:tblGrid>
                <a:gridCol w="7779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796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5058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Venue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Time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Main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RRM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BSRF_Demod_Test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Ad hoc room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52748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8:00-10:30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[142] NR_SL_enh2_UERF_part1 AI5.30, 5.30.1/2/2.1 (13)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[143] NR_SL_enh2_UERF_part2 AI 5.30.2.2, 5.30.2.4 (13)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[144] NR_SL_enh2_UERF_part3 AI 5.30.2.3 (13)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[145] NR_redcap_enh_UERF AI5.31, 5.31.1 (16)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[208]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NR_BWP_wor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(25)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[223] NR_netcon_repeater (1)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[229] NR_mobile_IAB (2)</a:t>
                      </a:r>
                    </a:p>
                    <a:p>
                      <a:pPr marL="0" marR="0" lvl="0" indent="0" algn="l" defTabSz="91435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[222] </a:t>
                      </a:r>
                      <a:r>
                        <a:rPr kumimoji="0" lang="en-US" altLang="zh-CN" sz="800" b="0" i="0" u="none" strike="noStrike" kern="1200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NR_NTN_enh</a:t>
                      </a: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(46)</a:t>
                      </a: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n-NO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Demod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n-NO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[316] NR_FR2_multiRX_DL_Demod (20)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n-NO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[319] NR_ATG_Demod (20)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n-NO" sz="8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Main Ad-hoc: </a:t>
                      </a:r>
                      <a:r>
                        <a:rPr kumimoji="0" lang="it-IT" altLang="zh-CN" sz="800" b="0" i="0" u="none" strike="sng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[111] NR_3Tx-4Rx_WI </a:t>
                      </a:r>
                      <a:r>
                        <a:rPr kumimoji="0" lang="en-US" altLang="ja-JP" sz="800" b="0" i="0" u="none" strike="sng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Chaired by Jinqiang Xing (OPPO</a:t>
                      </a:r>
                      <a:r>
                        <a:rPr kumimoji="0" lang="en-US" altLang="ja-JP" sz="800" b="0" i="0" u="none" strike="sng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[141] </a:t>
                      </a:r>
                      <a:r>
                        <a:rPr kumimoji="0" lang="en-US" altLang="zh-CN" sz="8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NR_MIMO_evo_DL_UL_UERF</a:t>
                      </a:r>
                      <a:r>
                        <a:rPr kumimoji="0" lang="en-US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 Chaired by TK (Samsung)</a:t>
                      </a:r>
                      <a:endParaRPr kumimoji="0" lang="en-US" altLang="ja-JP" sz="800" b="0" i="0" u="none" strike="sng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:00-13:00</a:t>
                      </a:r>
                      <a:endParaRPr kumimoji="0" lang="en-US" alt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[146] Netw_Energy_NR AI5.34, 5.34.1, 5.34.2 (13)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[131] NR_ATG_UERF_part1 AI5.13, 5.13.1 (13)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[132] NR_ATG_UERF_part2 AI5.13.2 (18)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RRM Ad-hoc</a:t>
                      </a:r>
                      <a:r>
                        <a:rPr lang="en-US" altLang="zh-CN" sz="8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en-US" altLang="zh-CN" sz="800" baseline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8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Chaired by Andrey </a:t>
                      </a:r>
                      <a:r>
                        <a:rPr lang="en-US" altLang="zh-CN" sz="800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Chervyakov</a:t>
                      </a:r>
                      <a:endParaRPr lang="en-US" altLang="zh-CN" sz="800" baseline="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[232] Reply_LS (42)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[227] NR_redcap_enh (12)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NTN testing/RAN5 LSs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[332] </a:t>
                      </a:r>
                      <a:r>
                        <a:rPr kumimoji="0" lang="en-US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LS_BSRF_RAN_task</a:t>
                      </a: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(22)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Main Ad-hoc #2: </a:t>
                      </a: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[101] NR_Baskets_Part_1 Chaired by Dominique Brunel (Skyworks)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748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:00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-14:30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Lunch break</a:t>
                      </a:r>
                      <a:endParaRPr kumimoji="0" lang="it-IT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n-NO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E" sz="800" i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:30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-16:30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[133] NR_FR1_lessthan_5MHz_BW AI5.14, 5.14.1/2 (7)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[148] NR_reply_LS_UE_RF AI7.4 (14)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Basket WI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[101] NR_Baskets_Part_1 AI4.1 (20)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[102] NR_Baskets_Part_2 AI4.3~4.8 (40)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[103] NR_Baskets_Part_3 AI4.9~4.13 (72)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[104] LTE_Baskets AI6.1 (2)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Cont.</a:t>
                      </a:r>
                      <a:r>
                        <a:rPr kumimoji="0" lang="en-US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[222] </a:t>
                      </a:r>
                      <a:r>
                        <a:rPr kumimoji="0" lang="en-US" altLang="zh-CN" sz="800" b="0" i="0" u="none" strike="noStrike" kern="1200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NR_NTN_enh</a:t>
                      </a: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(46) (1 hour)</a:t>
                      </a:r>
                      <a:endParaRPr kumimoji="0" lang="en-US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IE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E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Ad-hoc minutes: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[232] Reply LS + [227]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RedCap_enh</a:t>
                      </a: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[225] + [226] NR_SL_enh2_part1 + part 2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[230] Netw_Energy_NR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[224] NR_MIMO_evo_DL_UL 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[202] + [203]  FR2_multiRx_part1 + Part 2</a:t>
                      </a:r>
                      <a:endParaRPr kumimoji="0" lang="nn-NO" altLang="zh-CN" sz="8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Demod</a:t>
                      </a:r>
                      <a:endParaRPr lang="en-US" altLang="zh-CN" sz="8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[326] NR_SL_enh2_demod (5)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[327] </a:t>
                      </a:r>
                      <a:r>
                        <a:rPr lang="en-US" altLang="zh-CN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Netw_Energy_NR_demod</a:t>
                      </a:r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(6)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[328] </a:t>
                      </a:r>
                      <a:r>
                        <a:rPr lang="en-US" altLang="zh-CN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NR_DSS_enh</a:t>
                      </a:r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(9)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ja-JP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RRM ad-hoc: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1) R18 FR2 HST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enh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, </a:t>
                      </a:r>
                      <a:r>
                        <a:rPr kumimoji="1" lang="en-US" altLang="zh-CN" sz="800" b="0" i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Chaired by Jackson (Samsung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) (1 hour)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2) R18 </a:t>
                      </a: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IoT NTN enh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, </a:t>
                      </a:r>
                      <a:r>
                        <a:rPr kumimoji="1" lang="en-US" altLang="zh-CN" sz="800" b="0" i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Chaired by </a:t>
                      </a:r>
                      <a:r>
                        <a:rPr kumimoji="1" lang="en-US" altLang="zh-CN" sz="800" b="0" i="0" kern="1200" dirty="0" err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Hsuanli</a:t>
                      </a:r>
                      <a:r>
                        <a:rPr kumimoji="1" lang="en-US" altLang="zh-CN" sz="800" b="0" i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Lin (</a:t>
                      </a:r>
                      <a:r>
                        <a:rPr kumimoji="1" lang="en-US" altLang="zh-CN" sz="800" b="0" i="0" kern="1200" dirty="0" err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MediaTek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)  (1 hour)</a:t>
                      </a:r>
                      <a:endParaRPr kumimoji="0" lang="en-US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1E9657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2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17:00-18:20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Early return to</a:t>
                      </a:r>
                      <a:endParaRPr kumimoji="0" lang="it-IT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r>
                        <a:rPr kumimoji="0" lang="en-GB" altLang="zh-CN" sz="800" b="1" i="0" u="none" strike="noStrike" kern="1200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nd</a:t>
                      </a:r>
                      <a:r>
                        <a:rPr kumimoji="0" lang="en-GB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round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2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:30-19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Start from 18:00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Main Ad hoc: </a:t>
                      </a:r>
                      <a:r>
                        <a:rPr kumimoji="0" lang="nn-NO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[135] FS_NR_AIML_air Chaired Vali (Qualcomm)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RRM Ad-hoc: </a:t>
                      </a: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FS_NR_LPWUS </a:t>
                      </a:r>
                      <a:r>
                        <a:rPr kumimoji="0" lang="en-US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chaired by </a:t>
                      </a:r>
                      <a:r>
                        <a:rPr kumimoji="0" lang="en-US" altLang="zh-CN" sz="800" b="0" i="0" u="none" strike="noStrike" kern="1200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Xusheng</a:t>
                      </a:r>
                      <a:r>
                        <a:rPr kumimoji="0" lang="en-US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Wei (vivo)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BDaT</a:t>
                      </a:r>
                      <a:r>
                        <a:rPr lang="en-US" altLang="zh-CN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Ad-hoc:  </a:t>
                      </a:r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[309] NR_NTN_enh_Part3 Chaired by Yiran Jin (Samsung)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BDaT</a:t>
                      </a:r>
                      <a:r>
                        <a:rPr kumimoji="0" lang="en-GB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Ad-hoc</a:t>
                      </a:r>
                      <a:r>
                        <a:rPr kumimoji="0" lang="en-GB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 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[310]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NR_netcon_repeater_RF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Chaired by Fei Xue (ZTE)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340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Friday</a:t>
            </a:r>
            <a:endParaRPr lang="ru-RU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4735576"/>
              </p:ext>
            </p:extLst>
          </p:nvPr>
        </p:nvGraphicFramePr>
        <p:xfrm>
          <a:off x="281221" y="1273321"/>
          <a:ext cx="11674991" cy="2513520"/>
        </p:xfrm>
        <a:graphic>
          <a:graphicData uri="http://schemas.openxmlformats.org/drawingml/2006/table">
            <a:tbl>
              <a:tblPr/>
              <a:tblGrid>
                <a:gridCol w="7550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024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7591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Venue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Time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Main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RRM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BSRF_Demod_Test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Ad hoc room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38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8:00-10:30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Return to 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Return to 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800" b="1" i="0" u="none" strike="noStrike" kern="1200" dirty="0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Return to 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906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:00-13:00</a:t>
                      </a:r>
                      <a:endParaRPr kumimoji="0" lang="en-US" alt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Return to 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Return to 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Return to 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fr-FR" altLang="ja-JP" sz="800" b="1" dirty="0">
                        <a:solidFill>
                          <a:srgbClr val="0000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703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:00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-15:00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Return to (final round)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 Revision of the Work Plan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Return to (final round)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Return to (final round)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fr-FR" altLang="ja-JP" sz="8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733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15:30-17:00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 Any other business 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 Close of the meeting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72004" marR="72004" marT="36002" marB="360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72004" marR="72004" marT="36002" marB="360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72004" marR="72004" marT="36002" marB="360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0813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Appendix</a:t>
            </a:r>
          </a:p>
        </p:txBody>
      </p:sp>
    </p:spTree>
    <p:extLst>
      <p:ext uri="{BB962C8B-B14F-4D97-AF65-F5344CB8AC3E}">
        <p14:creationId xmlns:p14="http://schemas.microsoft.com/office/powerpoint/2010/main" val="409196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矩形 100"/>
          <p:cNvSpPr/>
          <p:nvPr/>
        </p:nvSpPr>
        <p:spPr bwMode="auto">
          <a:xfrm>
            <a:off x="3920791" y="3809510"/>
            <a:ext cx="1619951" cy="749241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lg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81" name="矩形 80"/>
          <p:cNvSpPr/>
          <p:nvPr/>
        </p:nvSpPr>
        <p:spPr bwMode="auto">
          <a:xfrm>
            <a:off x="2396571" y="5186472"/>
            <a:ext cx="3144171" cy="580171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lg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80" name="矩形 79"/>
          <p:cNvSpPr/>
          <p:nvPr/>
        </p:nvSpPr>
        <p:spPr bwMode="auto">
          <a:xfrm>
            <a:off x="9116120" y="4566794"/>
            <a:ext cx="3075880" cy="580171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lg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79" name="矩形 78"/>
          <p:cNvSpPr/>
          <p:nvPr/>
        </p:nvSpPr>
        <p:spPr bwMode="auto">
          <a:xfrm>
            <a:off x="199384" y="4566795"/>
            <a:ext cx="4520607" cy="580171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lg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General Aspects</a:t>
            </a:r>
            <a:r>
              <a:rPr 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178731"/>
            <a:ext cx="11699193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The face-to-face meeting will take place during </a:t>
            </a:r>
            <a:r>
              <a:rPr lang="en-US" sz="1400" dirty="0">
                <a:solidFill>
                  <a:srgbClr val="FF0000"/>
                </a:solidFill>
              </a:rPr>
              <a:t>October 09</a:t>
            </a:r>
            <a:r>
              <a:rPr lang="en-US" sz="1400" baseline="30000" dirty="0">
                <a:solidFill>
                  <a:srgbClr val="FF0000"/>
                </a:solidFill>
              </a:rPr>
              <a:t>th</a:t>
            </a:r>
            <a:r>
              <a:rPr lang="en-US" sz="1400" dirty="0">
                <a:solidFill>
                  <a:srgbClr val="FF0000"/>
                </a:solidFill>
              </a:rPr>
              <a:t> ~ October 13</a:t>
            </a:r>
            <a:r>
              <a:rPr lang="en-US" sz="1400" baseline="30000" dirty="0">
                <a:solidFill>
                  <a:srgbClr val="FF0000"/>
                </a:solidFill>
              </a:rPr>
              <a:t>th</a:t>
            </a:r>
            <a:r>
              <a:rPr lang="en-US" sz="1400" dirty="0">
                <a:solidFill>
                  <a:srgbClr val="FF0000"/>
                </a:solidFill>
              </a:rPr>
              <a:t>, 2023</a:t>
            </a:r>
            <a:r>
              <a:rPr lang="en-US" sz="1400" dirty="0"/>
              <a:t>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Three sessions in three separate rooms: Main, RRM, </a:t>
            </a:r>
            <a:r>
              <a:rPr lang="en-US" sz="1200" dirty="0" err="1"/>
              <a:t>BSRF_Demod_test</a:t>
            </a:r>
            <a:r>
              <a:rPr lang="en-US" sz="1200" dirty="0"/>
              <a:t>. </a:t>
            </a:r>
            <a:r>
              <a:rPr lang="en-US" sz="1200" dirty="0" err="1"/>
              <a:t>GoToWebinar</a:t>
            </a:r>
            <a:r>
              <a:rPr lang="en-US" sz="1200" dirty="0"/>
              <a:t> (GTW) conference calls will be set each session. And the remote participant can be supported. TOHRU will be used</a:t>
            </a:r>
            <a:r>
              <a:rPr lang="en-US" altLang="zh-CN" sz="1200" dirty="0"/>
              <a:t>. A number of ad hoc sessions will be arranged (see Slide #7).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Moderator will be designated to provide the summary for a topic before the meeting. In online discussions, session chairs will handle topics based on the moderator summary. Moderator does not need update the summary by collecting comments during the meeting.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1400" dirty="0">
                <a:cs typeface="+mn-cs"/>
              </a:rPr>
              <a:t>Deadline for </a:t>
            </a:r>
            <a:r>
              <a:rPr lang="en-US" sz="1400" dirty="0" err="1">
                <a:cs typeface="+mn-cs"/>
              </a:rPr>
              <a:t>Tdoc</a:t>
            </a:r>
            <a:r>
              <a:rPr lang="en-US" sz="1400" dirty="0">
                <a:cs typeface="+mn-cs"/>
              </a:rPr>
              <a:t> request &amp; submission deadline: </a:t>
            </a:r>
            <a:r>
              <a:rPr lang="en-US" sz="1400" dirty="0">
                <a:solidFill>
                  <a:srgbClr val="FF0000"/>
                </a:solidFill>
                <a:cs typeface="+mn-cs"/>
              </a:rPr>
              <a:t>September 27</a:t>
            </a:r>
            <a:r>
              <a:rPr lang="en-US" sz="1400" baseline="30000" dirty="0">
                <a:solidFill>
                  <a:srgbClr val="FF0000"/>
                </a:solidFill>
                <a:cs typeface="+mn-cs"/>
              </a:rPr>
              <a:t>th</a:t>
            </a:r>
            <a:r>
              <a:rPr lang="en-US" sz="1400" dirty="0">
                <a:solidFill>
                  <a:srgbClr val="FF0000"/>
                </a:solidFill>
                <a:cs typeface="+mn-cs"/>
              </a:rPr>
              <a:t> (Wednesday) 2023, 23:59 UTC</a:t>
            </a:r>
            <a:r>
              <a:rPr lang="en-US" sz="1400" dirty="0">
                <a:cs typeface="+mn-cs"/>
              </a:rPr>
              <a:t>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Other deadlines can be found in the following slides.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One picture of meeting flows. See details in the corresponding slides.</a:t>
            </a:r>
            <a:endParaRPr lang="en-US" altLang="zh-CN" sz="8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6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993371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Fri (29</a:t>
            </a:r>
            <a:r>
              <a:rPr lang="en-GB" sz="800" kern="0" baseline="30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2484019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 err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Mon~Thu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3974667" y="3627259"/>
            <a:ext cx="720000" cy="178809"/>
          </a:xfrm>
          <a:prstGeom prst="rect">
            <a:avLst/>
          </a:prstGeom>
          <a:solidFill>
            <a:schemeClr val="accent4">
              <a:lumMod val="50000"/>
              <a:lumOff val="50000"/>
            </a:scheme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Sat/Sun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4719991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5465315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Tue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6210639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6955963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Thu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7701287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Fri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8446611" y="3627259"/>
            <a:ext cx="720000" cy="178809"/>
          </a:xfrm>
          <a:prstGeom prst="rect">
            <a:avLst/>
          </a:prstGeom>
          <a:solidFill>
            <a:schemeClr val="accent4">
              <a:lumMod val="50000"/>
              <a:lumOff val="50000"/>
            </a:scheme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Sat/Sun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9191935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9937259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Tue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10682583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800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248045" y="3423257"/>
            <a:ext cx="4442485" cy="16087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Pre-meeting (</a:t>
            </a: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September 28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~ October 08) </a:t>
            </a:r>
          </a:p>
        </p:txBody>
      </p:sp>
      <p:sp>
        <p:nvSpPr>
          <p:cNvPr id="22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4719991" y="3222884"/>
            <a:ext cx="2773122" cy="36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GB" sz="800" kern="0" baseline="30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</a:t>
            </a: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round (</a:t>
            </a:r>
            <a:r>
              <a:rPr lang="en-US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October</a:t>
            </a: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9 ~12)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9191936" y="3224131"/>
            <a:ext cx="2962208" cy="360000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Post-meeting process</a:t>
            </a:r>
            <a:r>
              <a:rPr lang="en-GB" sz="800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(October 16~19)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8446638" y="3224131"/>
            <a:ext cx="720000" cy="360000"/>
          </a:xfrm>
          <a:prstGeom prst="rect">
            <a:avLst/>
          </a:prstGeom>
          <a:solidFill>
            <a:schemeClr val="accent4">
              <a:lumMod val="50000"/>
              <a:lumOff val="50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Quiet Period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248047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Thu</a:t>
            </a:r>
            <a:r>
              <a:rPr lang="en-GB" sz="800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(28</a:t>
            </a:r>
            <a:r>
              <a:rPr lang="en-GB" sz="800" kern="0" baseline="3000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GB" sz="800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1738695" y="3627259"/>
            <a:ext cx="720000" cy="178809"/>
          </a:xfrm>
          <a:prstGeom prst="rect">
            <a:avLst/>
          </a:prstGeom>
          <a:solidFill>
            <a:schemeClr val="accent4">
              <a:lumMod val="50000"/>
              <a:lumOff val="50000"/>
            </a:scheme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Sat/Sun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3229343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Fri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11427910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Thu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302437" y="4601459"/>
            <a:ext cx="720000" cy="474429"/>
          </a:xfrm>
          <a:prstGeom prst="roundRect">
            <a:avLst>
              <a:gd name="adj" fmla="val 11677"/>
            </a:avLst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Moderator assignment on Friday (29</a:t>
            </a:r>
            <a:r>
              <a:rPr lang="en-US" sz="800" b="1" kern="0" baseline="3000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th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)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5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67165" y="3870984"/>
            <a:ext cx="720000" cy="517330"/>
          </a:xfrm>
          <a:prstGeom prst="roundRect">
            <a:avLst>
              <a:gd name="adj" fmla="val 12509"/>
            </a:avLst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Tdoc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number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request &amp; submission 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September</a:t>
            </a:r>
            <a:r>
              <a:rPr lang="en-US" sz="800" b="1" kern="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27</a:t>
            </a:r>
            <a:r>
              <a:rPr lang="en-US" sz="800" b="1" kern="0" baseline="3000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th</a:t>
            </a:r>
            <a:r>
              <a:rPr lang="en-US" sz="800" b="1" kern="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</a:t>
            </a:r>
            <a:r>
              <a:rPr lang="en-US" sz="800" b="1" kern="0" dirty="0">
                <a:solidFill>
                  <a:srgbClr val="FF3300"/>
                </a:solidFill>
                <a:latin typeface="+mj-ea"/>
                <a:ea typeface="+mj-ea"/>
                <a:cs typeface="+mn-cs"/>
              </a:rPr>
              <a:t> 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6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2253285" y="5815203"/>
            <a:ext cx="720000" cy="475200"/>
          </a:xfrm>
          <a:prstGeom prst="roundRect">
            <a:avLst>
              <a:gd name="adj" fmla="val 12509"/>
            </a:avLst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Registration Mon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(Oct 2</a:t>
            </a:r>
            <a:r>
              <a:rPr kumimoji="0" lang="en-US" sz="800" b="1" i="0" u="none" strike="noStrike" kern="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nd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)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7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938601" y="4601459"/>
            <a:ext cx="720000" cy="474429"/>
          </a:xfrm>
          <a:prstGeom prst="roundRect">
            <a:avLst>
              <a:gd name="adj" fmla="val 11677"/>
            </a:avLst>
          </a:prstGeom>
          <a:solidFill>
            <a:srgbClr val="FF3300"/>
          </a:soli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Draft summary for topics on Friday (29</a:t>
            </a:r>
            <a:r>
              <a:rPr lang="en-US" sz="800" b="1" kern="0" baseline="3000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th</a:t>
            </a: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)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8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3998963" y="4601459"/>
            <a:ext cx="720000" cy="548674"/>
          </a:xfrm>
          <a:prstGeom prst="roundRect">
            <a:avLst>
              <a:gd name="adj" fmla="val 11677"/>
            </a:avLst>
          </a:prstGeom>
          <a:solidFill>
            <a:srgbClr val="FF3300"/>
          </a:soli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Formal </a:t>
            </a:r>
            <a:r>
              <a:rPr lang="en-US" sz="800" b="1" kern="0" dirty="0" err="1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tdoc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of </a:t>
            </a: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summary submission by Sunday (Oct 8</a:t>
            </a:r>
            <a:r>
              <a:rPr lang="en-US" sz="800" b="1" kern="0" baseline="3000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th</a:t>
            </a: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)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9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2481278" y="4601459"/>
            <a:ext cx="722741" cy="475200"/>
          </a:xfrm>
          <a:prstGeom prst="roundRect">
            <a:avLst>
              <a:gd name="adj" fmla="val 12509"/>
            </a:avLst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Summary review &amp; comments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0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2484019" y="5207327"/>
            <a:ext cx="720000" cy="545870"/>
          </a:xfrm>
          <a:prstGeom prst="roundRect">
            <a:avLst>
              <a:gd name="adj" fmla="val 11677"/>
            </a:avLst>
          </a:prstGeom>
          <a:solidFill>
            <a:srgbClr val="FF3300"/>
          </a:soli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Initial list for block approval for basket on Wed (Oct 4</a:t>
            </a:r>
            <a:r>
              <a:rPr lang="en-US" sz="800" b="1" kern="0" baseline="3000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th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)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1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3622450" y="5207327"/>
            <a:ext cx="720000" cy="546256"/>
          </a:xfrm>
          <a:prstGeom prst="roundRect">
            <a:avLst>
              <a:gd name="adj" fmla="val 12509"/>
            </a:avLst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Deadline for flag for block  approval on Fri (Oct 7</a:t>
            </a:r>
            <a:r>
              <a:rPr lang="en-US" sz="800" b="1" kern="0" baseline="3000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th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)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2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4719991" y="5207713"/>
            <a:ext cx="720000" cy="474429"/>
          </a:xfrm>
          <a:prstGeom prst="roundRect">
            <a:avLst>
              <a:gd name="adj" fmla="val 11677"/>
            </a:avLst>
          </a:prstGeom>
          <a:solidFill>
            <a:srgbClr val="FF3300"/>
          </a:soli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updated list for block approval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3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5676429" y="5775537"/>
            <a:ext cx="1788420" cy="474429"/>
          </a:xfrm>
          <a:prstGeom prst="roundRect">
            <a:avLst>
              <a:gd name="adj" fmla="val 11677"/>
            </a:avLst>
          </a:prstGeom>
          <a:gradFill flip="none" rotWithShape="1">
            <a:gsLst>
              <a:gs pos="37000">
                <a:srgbClr val="C00000"/>
              </a:gs>
              <a:gs pos="0">
                <a:srgbClr val="C00000"/>
              </a:gs>
              <a:gs pos="77000">
                <a:schemeClr val="accent2">
                  <a:lumMod val="60000"/>
                  <a:lumOff val="40000"/>
                </a:schemeClr>
              </a:gs>
              <a:gs pos="98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Update of meeting notes per day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err="1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Tdoc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allocation 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4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5659510" y="3916489"/>
            <a:ext cx="1788420" cy="474429"/>
          </a:xfrm>
          <a:prstGeom prst="roundRect">
            <a:avLst>
              <a:gd name="adj" fmla="val 11677"/>
            </a:avLst>
          </a:prstGeom>
          <a:gradFill flip="none" rotWithShape="1">
            <a:gsLst>
              <a:gs pos="55000">
                <a:srgbClr val="1E9657"/>
              </a:gs>
              <a:gs pos="0">
                <a:srgbClr val="1E9657"/>
              </a:gs>
              <a:gs pos="65000">
                <a:srgbClr val="92D050"/>
              </a:gs>
              <a:gs pos="98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WF/CR template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Draft TS/TR</a:t>
            </a:r>
          </a:p>
        </p:txBody>
      </p:sp>
      <p:sp>
        <p:nvSpPr>
          <p:cNvPr id="65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7696717" y="5560943"/>
            <a:ext cx="720000" cy="475200"/>
          </a:xfrm>
          <a:prstGeom prst="roundRect">
            <a:avLst>
              <a:gd name="adj" fmla="val 12509"/>
            </a:avLst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Check-in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6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5679526" y="4567274"/>
            <a:ext cx="1788420" cy="988771"/>
          </a:xfrm>
          <a:prstGeom prst="roundRect">
            <a:avLst>
              <a:gd name="adj" fmla="val 11677"/>
            </a:avLst>
          </a:prstGeom>
          <a:gradFill flip="none" rotWithShape="1">
            <a:gsLst>
              <a:gs pos="55000">
                <a:srgbClr val="1E9657"/>
              </a:gs>
              <a:gs pos="0">
                <a:srgbClr val="1E9657"/>
              </a:gs>
              <a:gs pos="66000">
                <a:srgbClr val="92D050"/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solidFill>
              <a:schemeClr val="bg1"/>
            </a:solidFill>
            <a:prstDash val="solid"/>
          </a:ln>
          <a:effectLst/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Online discussions &amp;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GTW conference call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TOHRU</a:t>
            </a:r>
          </a:p>
          <a:p>
            <a:pPr algn="ctr" defTabSz="514299" eaLnBrk="1" fontAlgn="auto" hangingPunct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800" b="1" kern="0" dirty="0" err="1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Tdoc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request (</a:t>
            </a:r>
            <a:r>
              <a:rPr lang="en-US" sz="800" b="1" kern="0" dirty="0" err="1">
                <a:solidFill>
                  <a:srgbClr val="FFFFFF"/>
                </a:solidFill>
                <a:latin typeface="+mj-ea"/>
                <a:ea typeface="+mj-ea"/>
                <a:cs typeface="+mn-cs"/>
              </a:rPr>
              <a:t>new&amp;revision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)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Upload </a:t>
            </a:r>
            <a:r>
              <a:rPr lang="en-US" sz="800" b="1" kern="0" dirty="0" err="1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tdocs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(10.10.10.10) </a:t>
            </a:r>
            <a:r>
              <a:rPr lang="en-US" altLang="zh-CN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&amp; 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How to access contributions</a:t>
            </a:r>
          </a:p>
        </p:txBody>
      </p:sp>
      <p:sp>
        <p:nvSpPr>
          <p:cNvPr id="67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3979184" y="5770085"/>
            <a:ext cx="720000" cy="565437"/>
          </a:xfrm>
          <a:prstGeom prst="roundRect">
            <a:avLst>
              <a:gd name="adj" fmla="val 11677"/>
            </a:avLst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Meeting schedule &amp; Ad hoc chair assignment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7507681" y="3224131"/>
            <a:ext cx="913606" cy="36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GB" sz="800" kern="0" baseline="30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nd</a:t>
            </a: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round (</a:t>
            </a:r>
            <a:r>
              <a:rPr lang="en-US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Oct 12</a:t>
            </a: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~13)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9177146" y="4601459"/>
            <a:ext cx="720000" cy="474429"/>
          </a:xfrm>
          <a:prstGeom prst="roundRect">
            <a:avLst>
              <a:gd name="adj" fmla="val 11677"/>
            </a:avLst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List of email threads for post-meeting 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1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9938797" y="4601459"/>
            <a:ext cx="720000" cy="475200"/>
          </a:xfrm>
          <a:prstGeom prst="roundRect">
            <a:avLst>
              <a:gd name="adj" fmla="val 12509"/>
            </a:avLst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Submission of </a:t>
            </a:r>
            <a:r>
              <a:rPr lang="en-US" sz="800" b="1" kern="0" dirty="0" err="1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tdoc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of post-meeting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2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0673040" y="4601459"/>
            <a:ext cx="720000" cy="475200"/>
          </a:xfrm>
          <a:prstGeom prst="roundRect">
            <a:avLst>
              <a:gd name="adj" fmla="val 12509"/>
            </a:avLst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Comments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3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1427910" y="4601459"/>
            <a:ext cx="720000" cy="474429"/>
          </a:xfrm>
          <a:prstGeom prst="roundRect">
            <a:avLst>
              <a:gd name="adj" fmla="val 11677"/>
            </a:avLst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Approve </a:t>
            </a:r>
            <a:r>
              <a:rPr lang="en-US" sz="800" b="1" kern="0" dirty="0" err="1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tdocs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for post-meeting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5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0359490" y="3916489"/>
            <a:ext cx="1410208" cy="474429"/>
          </a:xfrm>
          <a:prstGeom prst="roundRect">
            <a:avLst>
              <a:gd name="adj" fmla="val 11677"/>
            </a:avLst>
          </a:prstGeom>
          <a:gradFill flip="none" rotWithShape="1">
            <a:gsLst>
              <a:gs pos="37000">
                <a:srgbClr val="C00000"/>
              </a:gs>
              <a:gs pos="0">
                <a:srgbClr val="C00000"/>
              </a:gs>
              <a:gs pos="77000">
                <a:schemeClr val="accent2">
                  <a:lumMod val="60000"/>
                  <a:lumOff val="40000"/>
                </a:schemeClr>
              </a:gs>
              <a:gs pos="98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Pre-RAN Action 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MCC 3GU parsing tool</a:t>
            </a:r>
          </a:p>
        </p:txBody>
      </p:sp>
      <p:sp>
        <p:nvSpPr>
          <p:cNvPr id="76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9603581" y="2895419"/>
            <a:ext cx="720000" cy="252000"/>
          </a:xfrm>
          <a:prstGeom prst="roundRect">
            <a:avLst>
              <a:gd name="adj" fmla="val 11677"/>
            </a:avLst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For chairs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7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0517057" y="2895419"/>
            <a:ext cx="720000" cy="252000"/>
          </a:xfrm>
          <a:prstGeom prst="roundRect">
            <a:avLst>
              <a:gd name="adj" fmla="val 11677"/>
            </a:avLst>
          </a:prstGeom>
          <a:solidFill>
            <a:srgbClr val="FF3300"/>
          </a:soli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For moderator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8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1427910" y="2895419"/>
            <a:ext cx="720000" cy="252000"/>
          </a:xfrm>
          <a:prstGeom prst="roundRect">
            <a:avLst>
              <a:gd name="adj" fmla="val 12509"/>
            </a:avLst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For delegates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1614104" y="4337804"/>
            <a:ext cx="219643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Topic Moderator &amp; summary: slide #5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370625" y="5347266"/>
            <a:ext cx="20569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Basket WIs Block approval: slide #6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9906920" y="5132427"/>
            <a:ext cx="18646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Post-meeting process: slide #14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780585" y="3973708"/>
            <a:ext cx="7216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#3/4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7434785" y="4644982"/>
            <a:ext cx="6014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#7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7434785" y="4871908"/>
            <a:ext cx="667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#12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7434785" y="5032701"/>
            <a:ext cx="6014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#8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7434785" y="3973708"/>
            <a:ext cx="6014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#9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7434785" y="4159016"/>
            <a:ext cx="85311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#10/11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9713619" y="3963635"/>
            <a:ext cx="667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#15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1595171" y="5949903"/>
            <a:ext cx="667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#13</a:t>
            </a:r>
          </a:p>
        </p:txBody>
      </p:sp>
      <p:sp>
        <p:nvSpPr>
          <p:cNvPr id="95" name="文本框 94"/>
          <p:cNvSpPr txBox="1"/>
          <p:nvPr/>
        </p:nvSpPr>
        <p:spPr>
          <a:xfrm>
            <a:off x="8385535" y="5679039"/>
            <a:ext cx="667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#13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7375239" y="6052103"/>
            <a:ext cx="6014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#8</a:t>
            </a:r>
          </a:p>
        </p:txBody>
      </p:sp>
      <p:sp>
        <p:nvSpPr>
          <p:cNvPr id="97" name="文本框 96"/>
          <p:cNvSpPr txBox="1"/>
          <p:nvPr/>
        </p:nvSpPr>
        <p:spPr>
          <a:xfrm>
            <a:off x="7436940" y="5258895"/>
            <a:ext cx="667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#17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4733239" y="5853446"/>
            <a:ext cx="8863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latin typeface="+mj-ea"/>
                <a:ea typeface="+mj-ea"/>
              </a:rPr>
              <a:t>Provided before meeting</a:t>
            </a:r>
          </a:p>
        </p:txBody>
      </p:sp>
      <p:sp>
        <p:nvSpPr>
          <p:cNvPr id="74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4875915" y="6281847"/>
            <a:ext cx="3722103" cy="141787"/>
          </a:xfrm>
          <a:prstGeom prst="rect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Quiet Period (</a:t>
            </a:r>
            <a:r>
              <a:rPr lang="en-US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0:00 am ~ 7:00 am meeting venue Local time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6955963" y="6441542"/>
            <a:ext cx="23230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No email are expected in RAN4 reflector</a:t>
            </a:r>
          </a:p>
        </p:txBody>
      </p:sp>
      <p:sp>
        <p:nvSpPr>
          <p:cNvPr id="86" name="文本框 85"/>
          <p:cNvSpPr txBox="1"/>
          <p:nvPr/>
        </p:nvSpPr>
        <p:spPr>
          <a:xfrm>
            <a:off x="780037" y="4116572"/>
            <a:ext cx="85311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#18/21</a:t>
            </a:r>
          </a:p>
        </p:txBody>
      </p:sp>
      <p:sp>
        <p:nvSpPr>
          <p:cNvPr id="99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3955964" y="3870984"/>
            <a:ext cx="720000" cy="645951"/>
          </a:xfrm>
          <a:prstGeom prst="roundRect">
            <a:avLst>
              <a:gd name="adj" fmla="val 11677"/>
            </a:avLst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Chairs trigger </a:t>
            </a:r>
            <a:r>
              <a:rPr kumimoji="0" lang="en-US" sz="8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nwm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 feedback  maintenance &amp; sp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ectrum related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00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4719991" y="3870984"/>
            <a:ext cx="720000" cy="645951"/>
          </a:xfrm>
          <a:prstGeom prst="roundRect">
            <a:avLst>
              <a:gd name="adj" fmla="val 12509"/>
            </a:avLst>
          </a:prstGeom>
          <a:solidFill>
            <a:schemeClr val="bg1">
              <a:lumMod val="95000"/>
            </a:schemeClr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algn="ctr" defTabSz="51429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" b="1" kern="0" dirty="0">
                <a:solidFill>
                  <a:srgbClr val="FFFFFF"/>
                </a:solidFill>
              </a:rPr>
              <a:t>Flag maintenance &amp; spectrum @</a:t>
            </a:r>
            <a:r>
              <a:rPr lang="en-US" altLang="zh-CN" sz="800" b="1" kern="0" dirty="0" err="1">
                <a:solidFill>
                  <a:srgbClr val="FFFFFF"/>
                </a:solidFill>
              </a:rPr>
              <a:t>nwm</a:t>
            </a:r>
            <a:endParaRPr lang="en-US" sz="800" b="1" kern="0" dirty="0">
              <a:solidFill>
                <a:srgbClr val="FFFFFF"/>
              </a:solidFill>
              <a:latin typeface="+mj-ea"/>
              <a:ea typeface="+mj-ea"/>
              <a:cs typeface="+mn-cs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2342197" y="3968472"/>
            <a:ext cx="16658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NWM flag process Slide #16</a:t>
            </a:r>
          </a:p>
        </p:txBody>
      </p:sp>
      <p:sp>
        <p:nvSpPr>
          <p:cNvPr id="98" name="文本框 97"/>
          <p:cNvSpPr txBox="1"/>
          <p:nvPr/>
        </p:nvSpPr>
        <p:spPr>
          <a:xfrm>
            <a:off x="9712193" y="4098943"/>
            <a:ext cx="667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#18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9906920" y="5723173"/>
            <a:ext cx="1225015" cy="215444"/>
          </a:xfrm>
          <a:prstGeom prst="rect">
            <a:avLst/>
          </a:prstGeom>
          <a:solidFill>
            <a:srgbClr val="1E9657"/>
          </a:solidFill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chemeClr val="bg1"/>
                </a:solidFill>
                <a:latin typeface="+mj-ea"/>
                <a:ea typeface="+mj-ea"/>
              </a:rPr>
              <a:t>Meeting room: Slide #22</a:t>
            </a:r>
          </a:p>
        </p:txBody>
      </p:sp>
      <p:sp>
        <p:nvSpPr>
          <p:cNvPr id="105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993371" y="3222884"/>
            <a:ext cx="3697160" cy="180000"/>
          </a:xfrm>
          <a:prstGeom prst="rect">
            <a:avLst/>
          </a:prstGeom>
          <a:solidFill>
            <a:schemeClr val="accent4">
              <a:lumMod val="50000"/>
              <a:lumOff val="50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Inactive period 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248044" y="3222884"/>
            <a:ext cx="724792" cy="21624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5311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5161661" cy="1726253"/>
          </a:xfrm>
        </p:spPr>
        <p:txBody>
          <a:bodyPr/>
          <a:lstStyle/>
          <a:p>
            <a:pPr marL="342882" lvl="2" indent="-342882">
              <a:spcBef>
                <a:spcPts val="0"/>
              </a:spcBef>
              <a:spcAft>
                <a:spcPts val="600"/>
              </a:spcAft>
              <a:buBlip>
                <a:blip r:embed="rId3"/>
              </a:buBlip>
            </a:pPr>
            <a:r>
              <a:rPr lang="en-US" altLang="zh-CN" sz="1400" dirty="0">
                <a:cs typeface="+mn-cs"/>
              </a:rPr>
              <a:t>RAN4 meeting rooms: @ </a:t>
            </a:r>
            <a:r>
              <a:rPr lang="en-GB" altLang="zh-CN" sz="1400" dirty="0" err="1"/>
              <a:t>DoubleTree</a:t>
            </a:r>
            <a:r>
              <a:rPr lang="en-GB" altLang="zh-CN" sz="1400" dirty="0"/>
              <a:t> by Hilton Xiamen-</a:t>
            </a:r>
            <a:r>
              <a:rPr lang="en-GB" altLang="zh-CN" sz="1400" dirty="0" err="1"/>
              <a:t>Wuyuan</a:t>
            </a:r>
            <a:r>
              <a:rPr lang="en-GB" altLang="zh-CN" sz="1400" dirty="0"/>
              <a:t> Bay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zh-CN" sz="1200" dirty="0"/>
              <a:t>Main </a:t>
            </a:r>
            <a:r>
              <a:rPr lang="en-GB" altLang="zh-CN" sz="1200" dirty="0" err="1"/>
              <a:t>Sessi</a:t>
            </a:r>
            <a:r>
              <a:rPr lang="en-US" altLang="zh-CN" sz="1200" dirty="0"/>
              <a:t>on: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err="1"/>
              <a:t>Tianyuan</a:t>
            </a:r>
            <a:r>
              <a:rPr lang="en-US" altLang="zh-CN" sz="1200" dirty="0"/>
              <a:t> Ballroom + </a:t>
            </a:r>
            <a:r>
              <a:rPr lang="en-US" altLang="zh-CN" sz="1200" dirty="0" err="1"/>
              <a:t>Hengyuan</a:t>
            </a:r>
            <a:r>
              <a:rPr lang="en-US" altLang="zh-CN" sz="1200" dirty="0"/>
              <a:t> Ballroom (300)</a:t>
            </a:r>
            <a:endParaRPr lang="en-GB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zh-CN" sz="1200" dirty="0"/>
              <a:t>RRM Session: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sym typeface="+mn-ea"/>
              </a:rPr>
              <a:t>Function Room </a:t>
            </a:r>
            <a:r>
              <a:rPr lang="en-US" altLang="zh-CN" sz="1200" dirty="0" err="1">
                <a:sym typeface="+mn-ea"/>
              </a:rPr>
              <a:t>Riyuan+Yueyuan+Xingyuan</a:t>
            </a:r>
            <a:r>
              <a:rPr lang="en-US" altLang="zh-CN" sz="1200" dirty="0">
                <a:sym typeface="+mn-ea"/>
              </a:rPr>
              <a:t> (100)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err="1"/>
              <a:t>BSRF_Demod_test</a:t>
            </a:r>
            <a:r>
              <a:rPr lang="en-US" altLang="zh-CN" sz="1200" dirty="0"/>
              <a:t>: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zh-CN" sz="1200" dirty="0" err="1"/>
              <a:t>Qingyuan</a:t>
            </a:r>
            <a:r>
              <a:rPr lang="en-GB" altLang="zh-CN" sz="1200" dirty="0"/>
              <a:t> Ballroom (100)</a:t>
            </a: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Meeting rooms</a:t>
            </a:r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ru-RU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 txBox="1">
            <a:spLocks/>
          </p:cNvSpPr>
          <p:nvPr/>
        </p:nvSpPr>
        <p:spPr bwMode="auto">
          <a:xfrm>
            <a:off x="401651" y="3794330"/>
            <a:ext cx="4905286" cy="1726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882" indent="-342882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13" indent="-285737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2943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121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298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476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652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829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007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882" lvl="2" indent="-342882">
              <a:spcBef>
                <a:spcPts val="0"/>
              </a:spcBef>
              <a:spcAft>
                <a:spcPts val="600"/>
              </a:spcAft>
              <a:buBlip>
                <a:blip r:embed="rId3"/>
              </a:buBlip>
            </a:pPr>
            <a:r>
              <a:rPr lang="en-US" altLang="zh-CN" sz="1400" kern="0" dirty="0">
                <a:cs typeface="+mn-cs"/>
              </a:rPr>
              <a:t>RAN4 ad hoc meeting room: @ </a:t>
            </a:r>
            <a:r>
              <a:rPr lang="en-GB" altLang="zh-CN" sz="1400" dirty="0" err="1"/>
              <a:t>DoubleTree</a:t>
            </a:r>
            <a:r>
              <a:rPr lang="en-GB" altLang="zh-CN" sz="1400" dirty="0"/>
              <a:t> by Hilton Xiamen-</a:t>
            </a:r>
            <a:r>
              <a:rPr lang="en-GB" altLang="zh-CN" sz="1400" dirty="0" err="1"/>
              <a:t>Wuyuan</a:t>
            </a:r>
            <a:r>
              <a:rPr lang="en-GB" altLang="zh-CN" sz="1400" dirty="0"/>
              <a:t> Bay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zh-CN" sz="1200" kern="0" dirty="0">
                <a:solidFill>
                  <a:srgbClr val="000000"/>
                </a:solidFill>
                <a:latin typeface="Arial" panose="020B0604020202020204" pitchFamily="34" charset="0"/>
              </a:rPr>
              <a:t>Ad hoc room: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Hengan Meeting Room (50)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FontTx/>
              <a:buNone/>
            </a:pPr>
            <a:endParaRPr lang="en-US" altLang="zh-CN" sz="1600" kern="0" dirty="0"/>
          </a:p>
        </p:txBody>
      </p:sp>
      <p:pic>
        <p:nvPicPr>
          <p:cNvPr id="5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78" y="1367281"/>
            <a:ext cx="6312833" cy="45635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椭圆 1"/>
          <p:cNvSpPr/>
          <p:nvPr/>
        </p:nvSpPr>
        <p:spPr bwMode="auto">
          <a:xfrm>
            <a:off x="6759719" y="3931065"/>
            <a:ext cx="2144994" cy="1589518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3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84442" y="4948015"/>
            <a:ext cx="12955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Main session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8958554" y="3931065"/>
            <a:ext cx="1082750" cy="1589518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3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39738" y="4840293"/>
            <a:ext cx="920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BS session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 bwMode="auto">
          <a:xfrm>
            <a:off x="6930636" y="1525509"/>
            <a:ext cx="2803020" cy="1174962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3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68236" y="2290271"/>
            <a:ext cx="12715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RRM session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 bwMode="auto">
          <a:xfrm>
            <a:off x="10666289" y="1709159"/>
            <a:ext cx="1082750" cy="888889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3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810760" y="2290271"/>
            <a:ext cx="7938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 hoc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5833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5C68143-B530-4487-9EA7-5BCC5970B48F}">
  <ds:schemaRefs>
    <ds:schemaRef ds:uri="http://purl.org/dc/terms/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23d77754-4ccc-4c57-9291-cab09e81894a"/>
    <ds:schemaRef ds:uri="a915fe38-2618-47b6-8303-829fb71466d5"/>
  </ds:schemaRefs>
</ds:datastoreItem>
</file>

<file path=customXml/itemProps2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369039</TotalTime>
  <Words>2266</Words>
  <Application>Microsoft Office PowerPoint</Application>
  <PresentationFormat>宽屏</PresentationFormat>
  <Paragraphs>381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黑体</vt:lpstr>
      <vt:lpstr>宋体</vt:lpstr>
      <vt:lpstr>微软雅黑</vt:lpstr>
      <vt:lpstr>Arial</vt:lpstr>
      <vt:lpstr>Arial Black</vt:lpstr>
      <vt:lpstr>Calibri</vt:lpstr>
      <vt:lpstr>Times New Roman</vt:lpstr>
      <vt:lpstr>3gpp</vt:lpstr>
      <vt:lpstr>RAN4#108bis meeting schedule</vt:lpstr>
      <vt:lpstr>Monday</vt:lpstr>
      <vt:lpstr>Tuesday</vt:lpstr>
      <vt:lpstr>Wednesday</vt:lpstr>
      <vt:lpstr>Thursday</vt:lpstr>
      <vt:lpstr>Friday</vt:lpstr>
      <vt:lpstr>Appendix</vt:lpstr>
      <vt:lpstr>General Aspects </vt:lpstr>
      <vt:lpstr>Meeting rooms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Huawei</cp:lastModifiedBy>
  <cp:revision>1884</cp:revision>
  <cp:lastPrinted>2016-09-15T08:31:35Z</cp:lastPrinted>
  <dcterms:created xsi:type="dcterms:W3CDTF">2009-11-27T05:15:11Z</dcterms:created>
  <dcterms:modified xsi:type="dcterms:W3CDTF">2023-10-10T14:31:41Z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TitusGUID">
    <vt:lpwstr>6f9c0495-a83c-462b-8664-67016d5bf2d5</vt:lpwstr>
  </property>
  <property fmtid="{D5CDD505-2E9C-101B-9397-08002B2CF9AE}" pid="4" name="CTP_TimeStamp">
    <vt:lpwstr>2020-06-04 10:01:06Z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0x010100F2552158F8185D44A8848B98AEA319AF</vt:lpwstr>
  </property>
  <property fmtid="{D5CDD505-2E9C-101B-9397-08002B2CF9AE}" pid="10" name="_2015_ms_pID_725343">
    <vt:lpwstr>(3)FDqL+tlqOcFd7jpmmPlLyJ/aQj87sqti36JRpzlNXv/G7uCMwFdOVxcl08JoCK3hqI4i5n1q
W6qzQX/FNMGecRci40Tx1exZbZBADBeg/bXqByIzYVbX95Bx+d6CM1gaHdeTvDmh630LSNP+
2E4pF8BpUnGHBgc6CyKhEFwevo0nQNP5TVoXfXniXibgyJjEXXltQVVe9UXysdQpBZpiP6Fq
gBlkJh9UX3U/f0EqUl</vt:lpwstr>
  </property>
  <property fmtid="{D5CDD505-2E9C-101B-9397-08002B2CF9AE}" pid="11" name="_2015_ms_pID_7253431">
    <vt:lpwstr>83goB+DGXZ9ceEwv2bCF3HwOTseeitobNGA73hhCKpHXbycnefjzUK
tyTg7D8IrriTJx1tzvadbRx5BTkbir51wC/Feu9PyDJ10vsxgrVi1lgMi3Mm/ESrakDJNEn6
hVZ+AynSTc05ej5l2Mk8by2d4xXCFUpulsarkqiPSgOpbthugSsUeICovvj5BnNAdZoCitIk
LPVVGD0wxzOWO1jzB8Kui71FtfCKcRf/m2K5</vt:lpwstr>
  </property>
  <property fmtid="{D5CDD505-2E9C-101B-9397-08002B2CF9AE}" pid="12" name="_2015_ms_pID_7253432">
    <vt:lpwstr>7Q==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1696931142</vt:lpwstr>
  </property>
</Properties>
</file>