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72AF2F"/>
    <a:srgbClr val="1E9657"/>
    <a:srgbClr val="B1D254"/>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7/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7/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7/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RAN4#107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107</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Incheon, </a:t>
            </a:r>
            <a:r>
              <a:rPr lang="en-US" sz="1400" b="1" dirty="0">
                <a:latin typeface="微软雅黑" panose="020B0503020204020204" pitchFamily="34" charset="-122"/>
                <a:ea typeface="微软雅黑" panose="020B0503020204020204" pitchFamily="34" charset="-122"/>
              </a:rPr>
              <a:t>KR, </a:t>
            </a:r>
            <a:r>
              <a:rPr lang="en-US" sz="1400" b="1" dirty="0" smtClean="0">
                <a:latin typeface="微软雅黑" panose="020B0503020204020204" pitchFamily="34" charset="-122"/>
                <a:ea typeface="微软雅黑" panose="020B0503020204020204" pitchFamily="34" charset="-122"/>
              </a:rPr>
              <a:t>May 22</a:t>
            </a:r>
            <a:r>
              <a:rPr lang="en-US" sz="1400" b="1" baseline="30000" dirty="0" smtClean="0">
                <a:latin typeface="微软雅黑" panose="020B0503020204020204" pitchFamily="34" charset="-122"/>
                <a:ea typeface="微软雅黑" panose="020B0503020204020204" pitchFamily="34" charset="-122"/>
              </a:rPr>
              <a:t>nd</a:t>
            </a:r>
            <a:r>
              <a:rPr lang="en-US" sz="1400" b="1" dirty="0" smtClean="0">
                <a:latin typeface="微软雅黑" panose="020B0503020204020204" pitchFamily="34" charset="-122"/>
                <a:ea typeface="微软雅黑" panose="020B0503020204020204" pitchFamily="34" charset="-122"/>
              </a:rPr>
              <a:t> – May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R4-230xxxx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https://www.3gpp.org/ftp/tsg_ran/WG4_Radio/TSGR4_107/Invitation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t>
            </a:r>
            <a:r>
              <a:rPr lang="en-US" altLang="zh-CN" sz="1200" dirty="0" smtClean="0">
                <a:solidFill>
                  <a:srgbClr val="FF0000"/>
                </a:solidFill>
              </a:rPr>
              <a:t>ay</a:t>
            </a:r>
            <a:r>
              <a:rPr lang="en-US" sz="1200" dirty="0" smtClean="0">
                <a:solidFill>
                  <a:srgbClr val="FF0000"/>
                </a:solidFill>
              </a:rPr>
              <a:t> 29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May 30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 </a:t>
            </a:r>
            <a:r>
              <a:rPr lang="en-US" altLang="zh-CN" sz="1200" dirty="0" smtClean="0">
                <a:solidFill>
                  <a:srgbClr val="FF0000"/>
                </a:solidFill>
              </a:rPr>
              <a:t>May 26 (Friday) 17:00 (UTC+9)</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June </a:t>
            </a:r>
            <a:r>
              <a:rPr lang="en-US" altLang="zh-CN" sz="1400" dirty="0">
                <a:solidFill>
                  <a:srgbClr val="FF0000"/>
                </a:solidFill>
              </a:rPr>
              <a:t>1</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May 30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May </a:t>
            </a:r>
            <a:r>
              <a:rPr lang="en-US" altLang="zh-CN" sz="1200" dirty="0" smtClean="0">
                <a:solidFill>
                  <a:srgbClr val="FF0000"/>
                </a:solidFill>
              </a:rPr>
              <a:t>21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May 22 (Monday):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May 23 (Tuesday), 18:00 (UTC+9)</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RAN4#107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84302920"/>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a:effectLst/>
                          <a:latin typeface="+mj-ea"/>
                          <a:ea typeface="+mj-ea"/>
                          <a:hlinkClick r:id="rId3"/>
                        </a:rPr>
                        <a:t>://</a:t>
                      </a:r>
                      <a:r>
                        <a:rPr lang="en-US" sz="1000" u="sng" smtClean="0">
                          <a:effectLst/>
                          <a:latin typeface="+mj-ea"/>
                          <a:ea typeface="+mj-ea"/>
                          <a:hlinkClick r:id="rId3"/>
                        </a:rPr>
                        <a:t>www.3gpp.org/ftp/tsg_ran/WG4_Radio/TSGR4_107/Inbox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a:solidFill>
                  <a:srgbClr val="000000"/>
                </a:solidFill>
              </a:rPr>
              <a:t>Before the meeting </a:t>
            </a:r>
            <a:r>
              <a:rPr lang="en-US" sz="1400" smtClean="0">
                <a:solidFill>
                  <a:srgbClr val="000000"/>
                </a:solidFill>
              </a:rPr>
              <a:t>starts, </a:t>
            </a:r>
            <a:r>
              <a:rPr lang="en-US" sz="1400">
                <a:solidFill>
                  <a:srgbClr val="000000"/>
                </a:solidFill>
              </a:rPr>
              <a:t>the author and MCC will receive the feedback of checking via MCC 3GU parsing tool, and </a:t>
            </a:r>
            <a:r>
              <a:rPr lang="en-US" sz="140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smtClean="0"/>
              <a:t>The </a:t>
            </a:r>
            <a:r>
              <a:rPr lang="en-US" sz="1200"/>
              <a:t>revision </a:t>
            </a:r>
            <a:r>
              <a:rPr lang="en-US" sz="1200" smtClean="0"/>
              <a:t>may or may not be needed </a:t>
            </a:r>
            <a:r>
              <a:rPr lang="en-US" sz="1200"/>
              <a:t>to fix the </a:t>
            </a:r>
            <a:r>
              <a:rPr lang="en-US" sz="1200" smtClean="0"/>
              <a:t>problem depending on the Session chairs guidance.</a:t>
            </a:r>
          </a:p>
          <a:p>
            <a:pPr lvl="2">
              <a:spcBef>
                <a:spcPts val="0"/>
              </a:spcBef>
              <a:spcAft>
                <a:spcPts val="600"/>
              </a:spcAft>
            </a:pPr>
            <a:r>
              <a:rPr lang="en-US" sz="1200" smtClean="0"/>
              <a:t>For some draft CRs, the revision may not be urgent </a:t>
            </a:r>
            <a:r>
              <a:rPr lang="en-US" altLang="zh-CN" sz="1200"/>
              <a:t>before </a:t>
            </a:r>
            <a:r>
              <a:rPr lang="en-US" altLang="zh-CN" sz="1200" smtClean="0"/>
              <a:t>the online treatment. </a:t>
            </a:r>
            <a:endParaRPr lang="en-US" sz="1200"/>
          </a:p>
          <a:p>
            <a:pPr marL="342882" lvl="1" indent="-342882">
              <a:spcBef>
                <a:spcPts val="0"/>
              </a:spcBef>
              <a:spcAft>
                <a:spcPts val="600"/>
              </a:spcAft>
              <a:buBlip>
                <a:blip r:embed="rId2"/>
              </a:buBlip>
            </a:pPr>
            <a:r>
              <a:rPr lang="en-US" sz="1400">
                <a:solidFill>
                  <a:srgbClr val="000000"/>
                </a:solidFill>
              </a:rPr>
              <a:t>During the meeting, session chairs may not have information on </a:t>
            </a:r>
            <a:r>
              <a:rPr lang="en-US" sz="1400" smtClean="0">
                <a:solidFill>
                  <a:srgbClr val="000000"/>
                </a:solidFill>
              </a:rPr>
              <a:t>whether </a:t>
            </a:r>
            <a:r>
              <a:rPr lang="en-US" sz="1400">
                <a:solidFill>
                  <a:srgbClr val="000000"/>
                </a:solidFill>
              </a:rPr>
              <a:t>the revised CRs pass the MCC 3GU parsing tool or not, so the problem of CR parsing will be fixed in the post-meeting email process. </a:t>
            </a:r>
            <a:endParaRPr lang="en-US" sz="1400" dirty="0">
              <a:solidFill>
                <a:srgbClr val="000000"/>
              </a:solidFill>
            </a:endParaRPr>
          </a:p>
          <a:p>
            <a:pPr lvl="1">
              <a:spcBef>
                <a:spcPts val="0"/>
              </a:spcBef>
              <a:spcAft>
                <a:spcPts val="600"/>
              </a:spcAft>
            </a:pPr>
            <a:r>
              <a:rPr lang="en-US" altLang="zh-CN" sz="1200" smtClean="0"/>
              <a:t>At the begninig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May 22</a:t>
            </a:r>
            <a:r>
              <a:rPr lang="en-US" sz="1400" baseline="30000" dirty="0" smtClean="0">
                <a:solidFill>
                  <a:srgbClr val="FF0000"/>
                </a:solidFill>
              </a:rPr>
              <a:t>nd</a:t>
            </a:r>
            <a:r>
              <a:rPr lang="en-US" sz="1400" dirty="0" smtClean="0">
                <a:solidFill>
                  <a:srgbClr val="FF0000"/>
                </a:solidFill>
              </a:rPr>
              <a:t> ~ May 26</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May 15</a:t>
            </a:r>
            <a:r>
              <a:rPr lang="en-US" sz="1400" baseline="30000" dirty="0" smtClean="0">
                <a:solidFill>
                  <a:srgbClr val="FF0000"/>
                </a:solidFill>
                <a:cs typeface="+mn-cs"/>
              </a:rPr>
              <a:t>th</a:t>
            </a:r>
            <a:r>
              <a:rPr lang="en-US" sz="1400" dirty="0" smtClean="0">
                <a:solidFill>
                  <a:srgbClr val="FF0000"/>
                </a:solidFill>
                <a:cs typeface="+mn-cs"/>
              </a:rPr>
              <a:t> (Monday)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May</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15</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~19)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a:t>
            </a:r>
            <a:r>
              <a:rPr lang="en-GB" sz="800" kern="0" dirty="0" smtClean="0">
                <a:solidFill>
                  <a:srgbClr val="FFFFFF"/>
                </a:solidFill>
                <a:latin typeface="微软雅黑" panose="020B0503020204020204" pitchFamily="34" charset="-122"/>
                <a:ea typeface="微软雅黑" panose="020B0503020204020204" pitchFamily="34" charset="-122"/>
              </a:rPr>
              <a:t> 22 ~ May 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(May </a:t>
            </a:r>
            <a:r>
              <a:rPr lang="en-GB" sz="800" kern="0" dirty="0" smtClean="0">
                <a:solidFill>
                  <a:srgbClr val="FFFFFF"/>
                </a:solidFill>
                <a:latin typeface="微软雅黑" panose="020B0503020204020204" pitchFamily="34" charset="-122"/>
                <a:ea typeface="微软雅黑" panose="020B0503020204020204" pitchFamily="34" charset="-122"/>
              </a:rPr>
              <a:t>29 </a:t>
            </a:r>
            <a:r>
              <a:rPr lang="en-GB" sz="800" kern="0" noProof="0" dirty="0" smtClean="0">
                <a:solidFill>
                  <a:srgbClr val="FFFFFF"/>
                </a:solidFill>
                <a:latin typeface="微软雅黑" panose="020B0503020204020204" pitchFamily="34" charset="-122"/>
                <a:ea typeface="微软雅黑" panose="020B0503020204020204" pitchFamily="34" charset="-122"/>
              </a:rPr>
              <a:t>~ Jun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255175"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dirty="0" smtClean="0">
                <a:solidFill>
                  <a:srgbClr val="FF3300"/>
                </a:solidFill>
                <a:latin typeface="+mj-ea"/>
                <a:ea typeface="+mj-ea"/>
                <a:cs typeface="+mn-cs"/>
              </a:rPr>
              <a:t>May 15</a:t>
            </a:r>
            <a:r>
              <a:rPr lang="en-US" sz="800" b="1" kern="0" baseline="30000" dirty="0" smtClean="0">
                <a:solidFill>
                  <a:srgbClr val="FF3300"/>
                </a:solidFill>
                <a:latin typeface="+mj-ea"/>
                <a:ea typeface="+mj-ea"/>
                <a:cs typeface="+mn-cs"/>
              </a:rPr>
              <a:t>th</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1738695"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22934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4019"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 25 </a:t>
            </a:r>
            <a:r>
              <a:rPr lang="en-GB" sz="800" kern="0" dirty="0" smtClean="0">
                <a:solidFill>
                  <a:srgbClr val="FFFFFF"/>
                </a:solidFill>
                <a:latin typeface="微软雅黑" panose="020B0503020204020204" pitchFamily="34" charset="-122"/>
                <a:ea typeface="微软雅黑" panose="020B0503020204020204" pitchFamily="34" charset="-122"/>
              </a:rPr>
              <a:t>~ 26)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733239" y="5913033"/>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r>
              <a:rPr lang="en-US" sz="800" kern="0" dirty="0" smtClean="0">
                <a:solidFill>
                  <a:srgbClr val="FFFFFF"/>
                </a:solidFill>
                <a:latin typeface="微软雅黑" panose="020B0503020204020204" pitchFamily="34" charset="-122"/>
                <a:ea typeface="微软雅黑" panose="020B0503020204020204" pitchFamily="34" charset="-122"/>
              </a:rPr>
              <a:t>UTC+9)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4"/>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a:t>
            </a:r>
            <a:r>
              <a:rPr lang="en-US" altLang="zh-CN" sz="1200" smtClean="0">
                <a:hlinkClick r:id="rId3"/>
              </a:rPr>
              <a:t>://www.3gpp.org/ftp/tsg_ran/WG4_Radio/TSGR4_107/Invitation</a:t>
            </a:r>
            <a:r>
              <a:rPr lang="en-US" altLang="zh-CN" sz="1200" dirty="0" smtClean="0">
                <a:hlinkClick r:id="rId3"/>
              </a:rPr>
              <a:t>/</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2435" y="3132165"/>
            <a:ext cx="4585089" cy="264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3"/>
              </a:buBlip>
            </a:pPr>
            <a:r>
              <a:rPr lang="en-US" altLang="zh-CN" sz="1400" dirty="0" smtClean="0">
                <a:cs typeface="+mn-cs"/>
              </a:rPr>
              <a:t>RAN4 meeting rooms: @ Hyatt hotel</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a:t>
            </a:r>
            <a:r>
              <a:rPr lang="en-US" altLang="zh-CN" sz="1200" dirty="0"/>
              <a:t>Grand </a:t>
            </a:r>
            <a:r>
              <a:rPr lang="en-US" altLang="zh-CN" sz="1200" dirty="0" smtClean="0"/>
              <a:t>Ballroom I </a:t>
            </a:r>
            <a:r>
              <a:rPr lang="en-US" altLang="zh-CN" sz="1200" dirty="0"/>
              <a:t>(280) </a:t>
            </a:r>
            <a:endParaRPr lang="en-GB" altLang="zh-CN" sz="1200" dirty="0" smtClean="0"/>
          </a:p>
          <a:p>
            <a:pPr lvl="1">
              <a:spcBef>
                <a:spcPts val="0"/>
              </a:spcBef>
              <a:spcAft>
                <a:spcPts val="600"/>
              </a:spcAft>
            </a:pPr>
            <a:r>
              <a:rPr lang="en-GB" altLang="zh-CN" sz="1200" dirty="0" smtClean="0"/>
              <a:t>RRM Session: </a:t>
            </a:r>
            <a:r>
              <a:rPr lang="en-US" altLang="zh-CN" sz="1200" dirty="0"/>
              <a:t>Salon I+II (100)</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a:t>
            </a:r>
            <a:r>
              <a:rPr lang="en-US" altLang="zh-CN" sz="1200" dirty="0"/>
              <a:t>Salon III (80): RAN4 breakout II</a:t>
            </a:r>
            <a:endParaRPr lang="en-GB" altLang="zh-CN" sz="1200" dirty="0" smtClean="0">
              <a:solidFill>
                <a:srgbClr val="000000"/>
              </a:solidFill>
              <a:latin typeface="Arial" panose="020B0604020202020204" pitchFamily="34" charset="0"/>
            </a:endParaRPr>
          </a:p>
          <a:p>
            <a:pPr marL="342882" lvl="2" indent="-342882">
              <a:spcBef>
                <a:spcPts val="0"/>
              </a:spcBef>
              <a:spcAft>
                <a:spcPts val="600"/>
              </a:spcAft>
              <a:buBlip>
                <a:blip r:embed="rId3"/>
              </a:buBlip>
            </a:pPr>
            <a:r>
              <a:rPr lang="en-US" altLang="zh-CN" sz="1400" dirty="0">
                <a:cs typeface="+mn-cs"/>
              </a:rPr>
              <a:t>RAN4 </a:t>
            </a:r>
            <a:r>
              <a:rPr lang="en-US" altLang="zh-CN" sz="1400" dirty="0" smtClean="0">
                <a:cs typeface="+mn-cs"/>
              </a:rPr>
              <a:t>ad hoc meeting room: </a:t>
            </a:r>
            <a:r>
              <a:rPr lang="en-US" altLang="zh-CN" sz="1400" dirty="0">
                <a:cs typeface="+mn-cs"/>
              </a:rPr>
              <a:t>@ </a:t>
            </a:r>
            <a:r>
              <a:rPr lang="en-US" altLang="zh-CN" sz="1400" dirty="0"/>
              <a:t>Paradise hotel</a:t>
            </a:r>
            <a:endParaRPr lang="en-US" altLang="zh-CN" sz="1400" dirty="0">
              <a:cs typeface="+mn-cs"/>
            </a:endParaRPr>
          </a:p>
          <a:p>
            <a:pPr lvl="1">
              <a:spcBef>
                <a:spcPts val="0"/>
              </a:spcBef>
              <a:spcAft>
                <a:spcPts val="600"/>
              </a:spcAft>
            </a:pPr>
            <a:r>
              <a:rPr lang="en-GB" altLang="zh-CN" sz="1200" dirty="0" smtClean="0">
                <a:solidFill>
                  <a:srgbClr val="000000"/>
                </a:solidFill>
                <a:latin typeface="Arial" panose="020B0604020202020204" pitchFamily="34" charset="0"/>
              </a:rPr>
              <a:t>Ad hoc room: Meeting room </a:t>
            </a:r>
            <a:r>
              <a:rPr lang="en-US" altLang="zh-CN" sz="1200" dirty="0" smtClean="0">
                <a:solidFill>
                  <a:srgbClr val="000000"/>
                </a:solidFill>
                <a:latin typeface="Arial" panose="020B0604020202020204" pitchFamily="34" charset="0"/>
              </a:rPr>
              <a:t>D+E</a:t>
            </a:r>
            <a:r>
              <a:rPr lang="en-GB" altLang="zh-CN" sz="1200" dirty="0" smtClean="0">
                <a:solidFill>
                  <a:srgbClr val="000000"/>
                </a:solidFill>
                <a:latin typeface="Arial" panose="020B0604020202020204" pitchFamily="34" charset="0"/>
              </a:rPr>
              <a:t> </a:t>
            </a:r>
            <a:r>
              <a:rPr lang="en-GB" altLang="zh-CN" sz="1200" dirty="0" smtClean="0">
                <a:solidFill>
                  <a:srgbClr val="000000"/>
                </a:solidFill>
                <a:latin typeface="Arial" panose="020B0604020202020204" pitchFamily="34" charset="0"/>
              </a:rPr>
              <a:t>(40) 5~10min from Hyatt to Paradise by walk</a:t>
            </a:r>
            <a:endParaRPr lang="en-US"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
        <p:nvSpPr>
          <p:cNvPr id="8" name="TextBox 6">
            <a:extLst>
              <a:ext uri="{FF2B5EF4-FFF2-40B4-BE49-F238E27FC236}">
                <a16:creationId xmlns:a16="http://schemas.microsoft.com/office/drawing/2014/main" xmlns="" id="{7A7DECDA-0D52-4175-869B-DA423C8BD8D9}"/>
              </a:ext>
            </a:extLst>
          </p:cNvPr>
          <p:cNvSpPr txBox="1"/>
          <p:nvPr/>
        </p:nvSpPr>
        <p:spPr>
          <a:xfrm>
            <a:off x="1822552" y="5975983"/>
            <a:ext cx="4287691" cy="276999"/>
          </a:xfrm>
          <a:prstGeom prst="rect">
            <a:avLst/>
          </a:prstGeom>
          <a:noFill/>
        </p:spPr>
        <p:txBody>
          <a:bodyPr wrap="square" rtlCol="0">
            <a:spAutoFit/>
          </a:bodyPr>
          <a:lstStyle/>
          <a:p>
            <a:r>
              <a:rPr lang="en-US" sz="1200" b="1" dirty="0" smtClean="0">
                <a:solidFill>
                  <a:srgbClr val="FF0000"/>
                </a:solidFill>
                <a:latin typeface="+mj-ea"/>
                <a:ea typeface="+mj-ea"/>
              </a:rPr>
              <a:t>Main, RRM, </a:t>
            </a:r>
            <a:r>
              <a:rPr lang="en-US" sz="1200" b="1" dirty="0" err="1" smtClean="0">
                <a:solidFill>
                  <a:srgbClr val="FF0000"/>
                </a:solidFill>
                <a:latin typeface="+mj-ea"/>
                <a:ea typeface="+mj-ea"/>
              </a:rPr>
              <a:t>BSRF_Demod_Test</a:t>
            </a:r>
            <a:r>
              <a:rPr lang="en-US" sz="1200" b="1" dirty="0" smtClean="0">
                <a:solidFill>
                  <a:srgbClr val="FF0000"/>
                </a:solidFill>
                <a:latin typeface="+mj-ea"/>
                <a:ea typeface="+mj-ea"/>
              </a:rPr>
              <a:t> sessions @ Hyatt Hotel</a:t>
            </a:r>
            <a:endParaRPr lang="en-GB" sz="1200" b="1" dirty="0">
              <a:solidFill>
                <a:srgbClr val="FF0000"/>
              </a:solidFill>
              <a:latin typeface="+mj-ea"/>
              <a:ea typeface="+mj-ea"/>
            </a:endParaRPr>
          </a:p>
        </p:txBody>
      </p:sp>
      <p:pic>
        <p:nvPicPr>
          <p:cNvPr id="1026" name="그림 1"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652" y="3132165"/>
            <a:ext cx="5515054" cy="253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a16="http://schemas.microsoft.com/office/drawing/2014/main" xmlns="" id="{7A7DECDA-0D52-4175-869B-DA423C8BD8D9}"/>
              </a:ext>
            </a:extLst>
          </p:cNvPr>
          <p:cNvSpPr txBox="1"/>
          <p:nvPr/>
        </p:nvSpPr>
        <p:spPr>
          <a:xfrm>
            <a:off x="7752123" y="5975982"/>
            <a:ext cx="4287691" cy="276999"/>
          </a:xfrm>
          <a:prstGeom prst="rect">
            <a:avLst/>
          </a:prstGeom>
          <a:noFill/>
        </p:spPr>
        <p:txBody>
          <a:bodyPr wrap="square" rtlCol="0">
            <a:spAutoFit/>
          </a:bodyPr>
          <a:lstStyle/>
          <a:p>
            <a:r>
              <a:rPr lang="en-US" sz="1200" b="1" dirty="0" smtClean="0">
                <a:solidFill>
                  <a:srgbClr val="FF0000"/>
                </a:solidFill>
                <a:latin typeface="+mj-ea"/>
                <a:ea typeface="+mj-ea"/>
              </a:rPr>
              <a:t>Ad hoc room @ Meeting room </a:t>
            </a:r>
            <a:r>
              <a:rPr lang="en-US" altLang="zh-CN" sz="1200" b="1" dirty="0" err="1" smtClean="0">
                <a:solidFill>
                  <a:srgbClr val="FF0000"/>
                </a:solidFill>
                <a:latin typeface="+mj-ea"/>
                <a:ea typeface="+mj-ea"/>
              </a:rPr>
              <a:t>D+E</a:t>
            </a:r>
            <a:r>
              <a:rPr lang="en-US" sz="1200" b="1" dirty="0" err="1" smtClean="0">
                <a:solidFill>
                  <a:srgbClr val="FF0000"/>
                </a:solidFill>
                <a:latin typeface="+mj-ea"/>
                <a:ea typeface="+mj-ea"/>
              </a:rPr>
              <a:t>,Paradise</a:t>
            </a:r>
            <a:r>
              <a:rPr lang="en-US" sz="1200" b="1" dirty="0" smtClean="0">
                <a:solidFill>
                  <a:srgbClr val="FF0000"/>
                </a:solidFill>
                <a:latin typeface="+mj-ea"/>
                <a:ea typeface="+mj-ea"/>
              </a:rPr>
              <a:t> </a:t>
            </a:r>
            <a:r>
              <a:rPr lang="en-US" sz="1200" b="1" dirty="0" smtClean="0">
                <a:solidFill>
                  <a:srgbClr val="FF0000"/>
                </a:solidFill>
                <a:latin typeface="+mj-ea"/>
                <a:ea typeface="+mj-ea"/>
              </a:rPr>
              <a:t>Hotel</a:t>
            </a:r>
            <a:endParaRPr lang="en-GB" sz="1200" b="1" dirty="0">
              <a:solidFill>
                <a:srgbClr val="FF0000"/>
              </a:solidFill>
              <a:latin typeface="+mj-ea"/>
              <a:ea typeface="+mj-ea"/>
            </a:endParaRPr>
          </a:p>
        </p:txBody>
      </p:sp>
      <p:sp>
        <p:nvSpPr>
          <p:cNvPr id="2" name="椭圆 1"/>
          <p:cNvSpPr/>
          <p:nvPr/>
        </p:nvSpPr>
        <p:spPr bwMode="auto">
          <a:xfrm>
            <a:off x="7804844" y="5000578"/>
            <a:ext cx="455492" cy="462770"/>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May 15</a:t>
            </a:r>
            <a:r>
              <a:rPr lang="en-US" altLang="zh-CN" sz="1400" baseline="30000" dirty="0" smtClean="0">
                <a:solidFill>
                  <a:srgbClr val="FF0000"/>
                </a:solidFill>
              </a:rPr>
              <a:t>th</a:t>
            </a:r>
            <a:r>
              <a:rPr lang="en-US" altLang="zh-CN" sz="1400" dirty="0" smtClean="0">
                <a:solidFill>
                  <a:srgbClr val="FF0000"/>
                </a:solidFill>
              </a:rPr>
              <a:t> (Monday)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smtClean="0">
                <a:cs typeface="+mn-cs"/>
              </a:rPr>
              <a:t>Rel-17 maintenance, </a:t>
            </a:r>
            <a:r>
              <a:rPr lang="en-US" altLang="zh-CN" sz="1400" dirty="0" smtClean="0">
                <a:cs typeface="+mn-cs"/>
              </a:rPr>
              <a:t>please follow the rules below and additional guidance from RAN4 Chair</a:t>
            </a:r>
          </a:p>
          <a:p>
            <a:pPr lvl="1">
              <a:spcBef>
                <a:spcPts val="0"/>
              </a:spcBef>
              <a:spcAft>
                <a:spcPts val="600"/>
              </a:spcAft>
            </a:pPr>
            <a:r>
              <a:rPr lang="en-US" altLang="zh-CN" sz="1200" dirty="0"/>
              <a:t>For Rel-17 maintenance, please </a:t>
            </a:r>
            <a:r>
              <a:rPr lang="en-US" altLang="zh-CN" sz="1200" b="1" dirty="0">
                <a:solidFill>
                  <a:srgbClr val="FF0000"/>
                </a:solidFill>
              </a:rPr>
              <a:t>submit formal CRs </a:t>
            </a:r>
            <a:r>
              <a:rPr lang="en-US" altLang="zh-CN" sz="1200" dirty="0"/>
              <a:t>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a:t>
            </a:r>
            <a:r>
              <a:rPr lang="en-US" altLang="zh-CN" sz="1200" i="1"/>
              <a:t>decision</a:t>
            </a:r>
            <a:r>
              <a:rPr lang="en-US" altLang="zh-CN" sz="1200" smtClean="0"/>
              <a:t>.</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107][</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May 15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May 17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May 18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May 19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May 21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 </a:t>
            </a:r>
            <a:r>
              <a:rPr lang="en-US" altLang="zh-CN" sz="1400" dirty="0"/>
              <a:t>for LTE, AI </a:t>
            </a:r>
            <a:r>
              <a:rPr lang="en-US" altLang="zh-CN" sz="1400" dirty="0" smtClean="0"/>
              <a:t>8.3–8.13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May 17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May 19</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May 22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May 23 ~ May 26</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30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a:solidFill>
                  <a:srgbClr val="FF0000"/>
                </a:solidFill>
              </a:rPr>
              <a:t>[</a:t>
            </a:r>
            <a:r>
              <a:rPr lang="en-US" altLang="zh-CN" sz="1200" smtClean="0">
                <a:solidFill>
                  <a:srgbClr val="FF0000"/>
                </a:solidFill>
              </a:rPr>
              <a:t>107][</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www.3gpp.org/ftp/tsg_ran/WG4_Radio/TSGR4_107/Template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www.3gpp.org/ftp/tsg_ran/WG4_Radio/TSGR4_107/Templates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metadata/properties"/>
    <ds:schemaRef ds:uri="http://schemas.microsoft.com/office/2006/documentManagement/types"/>
    <ds:schemaRef ds:uri="http://purl.org/dc/elements/1.1/"/>
    <ds:schemaRef ds:uri="http://purl.org/dc/terms/"/>
    <ds:schemaRef ds:uri="http://www.w3.org/XML/1998/namespace"/>
    <ds:schemaRef ds:uri="http://purl.org/dc/dcmitype/"/>
    <ds:schemaRef ds:uri="a915fe38-2618-47b6-8303-829fb71466d5"/>
    <ds:schemaRef ds:uri="http://schemas.microsoft.com/office/infopath/2007/PartnerControls"/>
    <ds:schemaRef ds:uri="http://schemas.openxmlformats.org/package/2006/metadata/core-properties"/>
    <ds:schemaRef ds:uri="23d77754-4ccc-4c57-9291-cab09e81894a"/>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356520</TotalTime>
  <Words>4534</Words>
  <Application>Microsoft Office PowerPoint</Application>
  <PresentationFormat>宽屏</PresentationFormat>
  <Paragraphs>415</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微软雅黑</vt:lpstr>
      <vt:lpstr>Arial</vt:lpstr>
      <vt:lpstr>Arial Black</vt:lpstr>
      <vt:lpstr>Calibri</vt:lpstr>
      <vt:lpstr>Times New Roman</vt:lpstr>
      <vt:lpstr>3gpp</vt:lpstr>
      <vt:lpstr>RAN4#107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1500</cp:revision>
  <cp:lastPrinted>2016-09-15T08:31:35Z</cp:lastPrinted>
  <dcterms:created xsi:type="dcterms:W3CDTF">2009-11-27T05:15:11Z</dcterms:created>
  <dcterms:modified xsi:type="dcterms:W3CDTF">2023-05-09T08:23:10Z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(3)GLRMWINIQ2a5+aBwtAHiD5ZPKGLF+bno77+W7avrXE/+xGR1N4xsPVtyISyAv8BaBFrG73yM
D/GNo6PukiaeZpHeUAL+nA8NObCTTF8fRk2tjfwCWLiEBoiHL+GryIkqKRaLUMroXF7TNCbU
3g2pYcNejnVoN6xZ/VVBCwx1ZV+/QbvI7eYQrNnh3C6scEaZYl47TxF3Nreh0SQ75ZtvSa+i
tirflEvYZ4eSAdockk</vt:lpwstr>
  </property>
  <property fmtid="{D5CDD505-2E9C-101B-9397-08002B2CF9AE}" pid="11" name="_2015_ms_pID_7253431">
    <vt:lpwstr>/L0VS3Ny69WZmx19nCJH9w1TfdP3gkWAZ0Ejh7FVlgZKjGXd268W2A
aelS8wYpJAoZNv7JvAzN2VTAO+klBTE7Uw/nYrF8agl3QUE4HqoH5JZzpIIP0MbE/qHID8hz
pVvuvsDGorqRP2pnVmK9OmGhk2+d7/qMo7cQkx0PBp/+Ax8nPZZE3qns8659f9Bl9URJh9GY
1DlUM0MINkuQgx+4j2fbzG+rcBQQwra4fqJX</vt:lpwstr>
  </property>
  <property fmtid="{D5CDD505-2E9C-101B-9397-08002B2CF9AE}" pid="12" name="_2015_ms_pID_7253432">
    <vt:lpwstr>zA==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