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974" r:id="rId20"/>
    <p:sldId id="976" r:id="rId21"/>
    <p:sldId id="1003" r:id="rId22"/>
    <p:sldId id="977"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72AF2F"/>
    <a:srgbClr val="1E9657"/>
    <a:srgbClr val="B1D254"/>
    <a:srgbClr val="000000"/>
    <a:srgbClr val="000099"/>
    <a:srgbClr val="000066"/>
    <a:srgbClr val="0000FF"/>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94" autoAdjust="0"/>
    <p:restoredTop sz="95801" autoAdjust="0"/>
  </p:normalViewPr>
  <p:slideViewPr>
    <p:cSldViewPr snapToGrid="0">
      <p:cViewPr varScale="1">
        <p:scale>
          <a:sx n="96" d="100"/>
          <a:sy n="96" d="100"/>
        </p:scale>
        <p:origin x="78" y="24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extendoffice.com/documents/outlook/4495-outlook-reply-subject-prefix.html"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6/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6/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RAN4#106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dirty="0" smtClean="0"/>
              <a:t>Andrey </a:t>
            </a:r>
            <a:r>
              <a:rPr lang="en-US" dirty="0" err="1" smtClean="0"/>
              <a:t>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106</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Athens, Greece, February 27</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March 3</a:t>
            </a:r>
            <a:r>
              <a:rPr lang="en-US" sz="1400" b="1" baseline="30000" dirty="0" smtClean="0">
                <a:latin typeface="微软雅黑" panose="020B0503020204020204" pitchFamily="34" charset="-122"/>
                <a:ea typeface="微软雅黑" panose="020B0503020204020204" pitchFamily="34" charset="-122"/>
              </a:rPr>
              <a:t>rd</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used for </a:t>
            </a:r>
            <a:r>
              <a:rPr lang="en-US" altLang="zh-CN" sz="1400" dirty="0" smtClean="0"/>
              <a:t>online or ad hoc</a:t>
            </a:r>
            <a:endParaRPr lang="en-US" altLang="zh-CN" sz="1400" dirty="0"/>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a:t>
            </a:r>
            <a:r>
              <a:rPr lang="en-US" altLang="zh-CN" sz="1200" dirty="0" smtClean="0"/>
              <a:t>www.3gpp.org/ftp/tsg_ran/WG4_Radio/TSGR4_106/Invitation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March 6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March 7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March 9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March 9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March 3 (Friday) </a:t>
            </a:r>
            <a:r>
              <a:rPr lang="en-US" altLang="zh-CN" sz="1200" dirty="0">
                <a:solidFill>
                  <a:srgbClr val="FF0000"/>
                </a:solidFill>
              </a:rPr>
              <a:t>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March </a:t>
            </a:r>
            <a:r>
              <a:rPr lang="en-US" altLang="zh-CN" sz="1400" dirty="0">
                <a:solidFill>
                  <a:srgbClr val="FF0000"/>
                </a:solidFill>
              </a:rPr>
              <a:t>9</a:t>
            </a:r>
            <a:r>
              <a:rPr lang="en-US" altLang="zh-CN" sz="1400" dirty="0" smtClean="0">
                <a:solidFill>
                  <a:srgbClr val="FF0000"/>
                </a:solidFill>
              </a:rPr>
              <a:t>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March 7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 (need further confirmation from MCC and official announce it later in RAN4)</a:t>
            </a:r>
          </a:p>
          <a:p>
            <a:pPr lvl="1">
              <a:spcBef>
                <a:spcPts val="0"/>
              </a:spcBef>
              <a:spcAft>
                <a:spcPts val="600"/>
              </a:spcAft>
            </a:pPr>
            <a:r>
              <a:rPr lang="en-US" altLang="zh-CN" sz="1200" dirty="0" smtClean="0"/>
              <a:t>10.10.10.10 </a:t>
            </a:r>
            <a:r>
              <a:rPr lang="en-US" altLang="zh-CN" sz="1200" dirty="0"/>
              <a:t>as local server in </a:t>
            </a:r>
            <a:r>
              <a:rPr lang="en-US" altLang="zh-CN" sz="1200" dirty="0" smtClean="0"/>
              <a:t>F2F, which will be sync-up by MCC to</a:t>
            </a:r>
            <a:r>
              <a:rPr lang="en-US" altLang="zh-CN" sz="1200" dirty="0" smtClean="0">
                <a:hlinkClick r:id="rId2"/>
              </a:rPr>
              <a:t> </a:t>
            </a:r>
            <a:r>
              <a:rPr lang="en-US" altLang="zh-CN" sz="1200" dirty="0">
                <a:hlinkClick r:id="rId2"/>
              </a:rPr>
              <a:t>https://www.3gpp.org/ftp/Meetings_3GPP_SYNC/RAN4</a:t>
            </a:r>
            <a:r>
              <a:rPr lang="en-US" altLang="zh-CN" sz="1200" dirty="0"/>
              <a:t> </a:t>
            </a:r>
          </a:p>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3"/>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1394450" y="5163774"/>
            <a:ext cx="9904576" cy="1415931"/>
          </a:xfrm>
          <a:prstGeom prst="rect">
            <a:avLst/>
          </a:prstGeom>
        </p:spPr>
      </p:pic>
    </p:spTree>
    <p:extLst>
      <p:ext uri="{BB962C8B-B14F-4D97-AF65-F5344CB8AC3E}">
        <p14:creationId xmlns:p14="http://schemas.microsoft.com/office/powerpoint/2010/main" val="5462855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https://www.3gpp.org/ftp/tsg_ran/WG4_Radio/TSGR4_106/Invitation/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33914060"/>
              </p:ext>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bwMode="auto">
          <a:xfrm>
            <a:off x="1637199" y="5101948"/>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482270"/>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482271"/>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February 27</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March 3</a:t>
            </a:r>
            <a:r>
              <a:rPr lang="en-US" sz="1400" baseline="30000" dirty="0" smtClean="0">
                <a:solidFill>
                  <a:srgbClr val="FF0000"/>
                </a:solidFill>
              </a:rPr>
              <a:t>rd</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Evening ad hoc will be arranged in each session. </a:t>
            </a:r>
            <a:r>
              <a:rPr lang="en-US" sz="1200" dirty="0" err="1" smtClean="0"/>
              <a:t>GoToWebinar</a:t>
            </a:r>
            <a:r>
              <a:rPr lang="en-US" sz="1200" dirty="0"/>
              <a:t> </a:t>
            </a:r>
            <a:r>
              <a:rPr lang="en-US" sz="1200" dirty="0" smtClean="0"/>
              <a:t>(GTW) conference calls will be set each session. And the remote participant can be supported. TOHRU will be used.</a:t>
            </a:r>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February 17</a:t>
            </a:r>
            <a:r>
              <a:rPr lang="en-US" sz="1400" baseline="30000" dirty="0" smtClean="0">
                <a:solidFill>
                  <a:srgbClr val="FF0000"/>
                </a:solidFill>
                <a:cs typeface="+mn-cs"/>
              </a:rPr>
              <a:t>th</a:t>
            </a:r>
            <a:r>
              <a:rPr lang="en-US" sz="1400" dirty="0" smtClean="0">
                <a:solidFill>
                  <a:srgbClr val="FF0000"/>
                </a:solidFill>
                <a:cs typeface="+mn-cs"/>
              </a:rPr>
              <a:t> (Friday)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a16="http://schemas.microsoft.com/office/drawing/2014/main" xmlns=""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xmlns=""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xmlns=""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xmlns=""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xmlns=""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xmlns=""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xmlns=""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xmlns=""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xmlns=""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xmlns=""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xmlns=""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xmlns=""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xmlns=""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noProof="0" dirty="0" smtClean="0">
                <a:solidFill>
                  <a:srgbClr val="FFFFFF"/>
                </a:solidFill>
                <a:latin typeface="微软雅黑" panose="020B0503020204020204" pitchFamily="34" charset="-122"/>
                <a:ea typeface="微软雅黑" panose="020B0503020204020204" pitchFamily="34" charset="-122"/>
              </a:rPr>
              <a:t>Feb</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dirty="0" smtClean="0">
                <a:solidFill>
                  <a:srgbClr val="FFFFFF"/>
                </a:solidFill>
                <a:latin typeface="微软雅黑" panose="020B0503020204020204" pitchFamily="34" charset="-122"/>
                <a:ea typeface="微软雅黑" panose="020B0503020204020204" pitchFamily="34" charset="-122"/>
              </a:rPr>
              <a:t>20</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~24)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a16="http://schemas.microsoft.com/office/drawing/2014/main" xmlns=""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Feb</a:t>
            </a:r>
            <a:r>
              <a:rPr lang="en-GB" sz="800" kern="0" dirty="0" smtClean="0">
                <a:solidFill>
                  <a:srgbClr val="FFFFFF"/>
                </a:solidFill>
                <a:latin typeface="微软雅黑" panose="020B0503020204020204" pitchFamily="34" charset="-122"/>
                <a:ea typeface="微软雅黑" panose="020B0503020204020204" pitchFamily="34" charset="-122"/>
              </a:rPr>
              <a:t> 27~ Mar 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xmlns=""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(Mar 6~9)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xmlns=""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xmlns=""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xmlns=""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xmlns=""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xmlns=""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xmlns=""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xmlns="" id="{B6CDA6FF-6740-49E7-B14C-1831ED62E0F8}"/>
              </a:ext>
            </a:extLst>
          </p:cNvPr>
          <p:cNvSpPr/>
          <p:nvPr/>
        </p:nvSpPr>
        <p:spPr>
          <a:xfrm>
            <a:off x="255175"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a16="http://schemas.microsoft.com/office/drawing/2014/main" xmlns="" id="{B6CDA6FF-6740-49E7-B14C-1831ED62E0F8}"/>
              </a:ext>
            </a:extLst>
          </p:cNvPr>
          <p:cNvSpPr/>
          <p:nvPr/>
        </p:nvSpPr>
        <p:spPr>
          <a:xfrm>
            <a:off x="67165"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 </a:t>
            </a:r>
            <a:r>
              <a:rPr kumimoji="0" lang="en-US" sz="800" b="1" i="0" u="none" strike="noStrike" kern="0" cap="none" spc="0" normalizeH="0" noProof="0" dirty="0" smtClean="0">
                <a:ln>
                  <a:noFill/>
                </a:ln>
                <a:solidFill>
                  <a:srgbClr val="FF3300"/>
                </a:solidFill>
                <a:effectLst/>
                <a:uLnTx/>
                <a:uFillTx/>
                <a:latin typeface="+mj-ea"/>
                <a:ea typeface="+mj-ea"/>
                <a:cs typeface="+mn-cs"/>
              </a:rPr>
              <a:t>Feb 17th</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a16="http://schemas.microsoft.com/office/drawing/2014/main" xmlns="" id="{B6CDA6FF-6740-49E7-B14C-1831ED62E0F8}"/>
              </a:ext>
            </a:extLst>
          </p:cNvPr>
          <p:cNvSpPr/>
          <p:nvPr/>
        </p:nvSpPr>
        <p:spPr>
          <a:xfrm>
            <a:off x="255175" y="5485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a16="http://schemas.microsoft.com/office/drawing/2014/main" xmlns="" id="{B6CDA6FF-6740-49E7-B14C-1831ED62E0F8}"/>
              </a:ext>
            </a:extLst>
          </p:cNvPr>
          <p:cNvSpPr/>
          <p:nvPr/>
        </p:nvSpPr>
        <p:spPr>
          <a:xfrm>
            <a:off x="1738695" y="4516935"/>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a16="http://schemas.microsoft.com/office/drawing/2014/main" xmlns="" id="{B6CDA6FF-6740-49E7-B14C-1831ED62E0F8}"/>
              </a:ext>
            </a:extLst>
          </p:cNvPr>
          <p:cNvSpPr/>
          <p:nvPr/>
        </p:nvSpPr>
        <p:spPr>
          <a:xfrm>
            <a:off x="3229343" y="4516935"/>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a16="http://schemas.microsoft.com/office/drawing/2014/main" xmlns="" id="{B6CDA6FF-6740-49E7-B14C-1831ED62E0F8}"/>
              </a:ext>
            </a:extLst>
          </p:cNvPr>
          <p:cNvSpPr/>
          <p:nvPr/>
        </p:nvSpPr>
        <p:spPr>
          <a:xfrm>
            <a:off x="2484019"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a16="http://schemas.microsoft.com/office/drawing/2014/main" xmlns="" id="{B6CDA6FF-6740-49E7-B14C-1831ED62E0F8}"/>
              </a:ext>
            </a:extLst>
          </p:cNvPr>
          <p:cNvSpPr/>
          <p:nvPr/>
        </p:nvSpPr>
        <p:spPr>
          <a:xfrm>
            <a:off x="1738695" y="512280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a16="http://schemas.microsoft.com/office/drawing/2014/main" xmlns="" id="{B6CDA6FF-6740-49E7-B14C-1831ED62E0F8}"/>
              </a:ext>
            </a:extLst>
          </p:cNvPr>
          <p:cNvSpPr/>
          <p:nvPr/>
        </p:nvSpPr>
        <p:spPr>
          <a:xfrm>
            <a:off x="3229343" y="512280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a16="http://schemas.microsoft.com/office/drawing/2014/main" xmlns="" id="{B6CDA6FF-6740-49E7-B14C-1831ED62E0F8}"/>
              </a:ext>
            </a:extLst>
          </p:cNvPr>
          <p:cNvSpPr/>
          <p:nvPr/>
        </p:nvSpPr>
        <p:spPr>
          <a:xfrm>
            <a:off x="4719991" y="512280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a16="http://schemas.microsoft.com/office/drawing/2014/main" xmlns="" id="{B6CDA6FF-6740-49E7-B14C-1831ED62E0F8}"/>
              </a:ext>
            </a:extLst>
          </p:cNvPr>
          <p:cNvSpPr/>
          <p:nvPr/>
        </p:nvSpPr>
        <p:spPr>
          <a:xfrm>
            <a:off x="5676429" y="5691013"/>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a16="http://schemas.microsoft.com/office/drawing/2014/main" xmlns="" id="{B6CDA6FF-6740-49E7-B14C-1831ED62E0F8}"/>
              </a:ext>
            </a:extLst>
          </p:cNvPr>
          <p:cNvSpPr/>
          <p:nvPr/>
        </p:nvSpPr>
        <p:spPr>
          <a:xfrm>
            <a:off x="5659510"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a16="http://schemas.microsoft.com/office/drawing/2014/main" xmlns="" id="{B6CDA6FF-6740-49E7-B14C-1831ED62E0F8}"/>
              </a:ext>
            </a:extLst>
          </p:cNvPr>
          <p:cNvSpPr/>
          <p:nvPr/>
        </p:nvSpPr>
        <p:spPr>
          <a:xfrm>
            <a:off x="7696717" y="547641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a16="http://schemas.microsoft.com/office/drawing/2014/main" xmlns="" id="{B6CDA6FF-6740-49E7-B14C-1831ED62E0F8}"/>
              </a:ext>
            </a:extLst>
          </p:cNvPr>
          <p:cNvSpPr/>
          <p:nvPr/>
        </p:nvSpPr>
        <p:spPr>
          <a:xfrm>
            <a:off x="5679526" y="4516935"/>
            <a:ext cx="1788420" cy="775706"/>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TOHRU</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request (</a:t>
            </a:r>
            <a:r>
              <a:rPr lang="en-US" sz="800" b="1" kern="0" dirty="0" err="1" smtClean="0">
                <a:solidFill>
                  <a:srgbClr val="FFFFFF"/>
                </a:solidFill>
                <a:latin typeface="+mj-ea"/>
                <a:ea typeface="+mj-ea"/>
                <a:cs typeface="+mn-cs"/>
              </a:rPr>
              <a:t>new&amp;revision</a:t>
            </a:r>
            <a:r>
              <a:rPr lang="en-US" sz="800" b="1" kern="0" dirty="0" smtClean="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a:t>
            </a:r>
            <a:endParaRPr lang="en-US" sz="800" b="1" kern="0" dirty="0">
              <a:solidFill>
                <a:srgbClr val="FFFFFF"/>
              </a:solidFill>
              <a:latin typeface="+mj-ea"/>
              <a:ea typeface="+mj-ea"/>
              <a:cs typeface="+mn-cs"/>
            </a:endParaRPr>
          </a:p>
        </p:txBody>
      </p:sp>
      <p:sp>
        <p:nvSpPr>
          <p:cNvPr id="67" name="Rectangle: Rounded Corners 201">
            <a:extLst>
              <a:ext uri="{FF2B5EF4-FFF2-40B4-BE49-F238E27FC236}">
                <a16:creationId xmlns:a16="http://schemas.microsoft.com/office/drawing/2014/main" xmlns="" id="{B6CDA6FF-6740-49E7-B14C-1831ED62E0F8}"/>
              </a:ext>
            </a:extLst>
          </p:cNvPr>
          <p:cNvSpPr/>
          <p:nvPr/>
        </p:nvSpPr>
        <p:spPr>
          <a:xfrm>
            <a:off x="3979184" y="5685561"/>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a16="http://schemas.microsoft.com/office/drawing/2014/main" xmlns=""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Mar 2</a:t>
            </a:r>
            <a:r>
              <a:rPr lang="en-GB" sz="800" kern="0" dirty="0" smtClean="0">
                <a:solidFill>
                  <a:srgbClr val="FFFFFF"/>
                </a:solidFill>
                <a:latin typeface="微软雅黑" panose="020B0503020204020204" pitchFamily="34" charset="-122"/>
                <a:ea typeface="微软雅黑" panose="020B0503020204020204" pitchFamily="34" charset="-122"/>
              </a:rPr>
              <a:t>~3)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9177146"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9938797"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a16="http://schemas.microsoft.com/office/drawing/2014/main" xmlns="" id="{B6CDA6FF-6740-49E7-B14C-1831ED62E0F8}"/>
              </a:ext>
            </a:extLst>
          </p:cNvPr>
          <p:cNvSpPr/>
          <p:nvPr/>
        </p:nvSpPr>
        <p:spPr>
          <a:xfrm>
            <a:off x="10673040"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11427910"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xmlns=""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2230245" y="4220881"/>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682119"/>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047903"/>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34785" y="455191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34785" y="4744654"/>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34785" y="48969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4040549"/>
            <a:ext cx="667170" cy="246221"/>
          </a:xfrm>
          <a:prstGeom prst="rect">
            <a:avLst/>
          </a:prstGeom>
          <a:noFill/>
        </p:spPr>
        <p:txBody>
          <a:bodyPr wrap="none" rtlCol="0">
            <a:spAutoFit/>
          </a:bodyPr>
          <a:lstStyle/>
          <a:p>
            <a:r>
              <a:rPr lang="en-US" sz="1000" b="1" dirty="0" smtClean="0">
                <a:latin typeface="+mj-ea"/>
                <a:ea typeface="+mj-ea"/>
              </a:rPr>
              <a:t>Slide #15</a:t>
            </a:r>
            <a:endParaRPr lang="en-US" sz="1000" b="1" dirty="0">
              <a:latin typeface="+mj-ea"/>
              <a:ea typeface="+mj-ea"/>
            </a:endParaRPr>
          </a:p>
        </p:txBody>
      </p:sp>
      <p:sp>
        <p:nvSpPr>
          <p:cNvPr id="94" name="文本框 93"/>
          <p:cNvSpPr txBox="1"/>
          <p:nvPr/>
        </p:nvSpPr>
        <p:spPr>
          <a:xfrm>
            <a:off x="938601" y="5597026"/>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85535" y="5594515"/>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5967579"/>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36940" y="5054730"/>
            <a:ext cx="667170" cy="246221"/>
          </a:xfrm>
          <a:prstGeom prst="rect">
            <a:avLst/>
          </a:prstGeom>
          <a:noFill/>
        </p:spPr>
        <p:txBody>
          <a:bodyPr wrap="none" rtlCol="0">
            <a:spAutoFit/>
          </a:bodyPr>
          <a:lstStyle/>
          <a:p>
            <a:r>
              <a:rPr lang="en-US" sz="1000" b="1" dirty="0" smtClean="0">
                <a:latin typeface="+mj-ea"/>
                <a:ea typeface="+mj-ea"/>
              </a:rPr>
              <a:t>Slide #16</a:t>
            </a:r>
            <a:endParaRPr lang="en-US" sz="1000" b="1" dirty="0">
              <a:latin typeface="+mj-ea"/>
              <a:ea typeface="+mj-ea"/>
            </a:endParaRPr>
          </a:p>
        </p:txBody>
      </p:sp>
      <p:sp>
        <p:nvSpPr>
          <p:cNvPr id="70" name="文本框 69"/>
          <p:cNvSpPr txBox="1"/>
          <p:nvPr/>
        </p:nvSpPr>
        <p:spPr>
          <a:xfrm>
            <a:off x="4733239" y="5828509"/>
            <a:ext cx="585417" cy="246221"/>
          </a:xfrm>
          <a:prstGeom prst="rect">
            <a:avLst/>
          </a:prstGeom>
          <a:noFill/>
        </p:spPr>
        <p:txBody>
          <a:bodyPr wrap="none" rtlCol="0">
            <a:spAutoFit/>
          </a:bodyPr>
          <a:lstStyle/>
          <a:p>
            <a:r>
              <a:rPr lang="en-US" sz="1000" b="1" dirty="0" smtClean="0">
                <a:latin typeface="+mj-ea"/>
                <a:ea typeface="+mj-ea"/>
              </a:rPr>
              <a:t>Annex I</a:t>
            </a:r>
            <a:endParaRPr lang="en-US" sz="1000" b="1" dirty="0">
              <a:latin typeface="+mj-ea"/>
              <a:ea typeface="+mj-ea"/>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4699183" y="6297215"/>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(UTC </a:t>
            </a:r>
            <a:r>
              <a:rPr lang="en-US" sz="800" kern="0" dirty="0" smtClean="0">
                <a:solidFill>
                  <a:srgbClr val="FFFFFF"/>
                </a:solidFill>
                <a:latin typeface="微软雅黑" panose="020B0503020204020204" pitchFamily="34" charset="-122"/>
                <a:ea typeface="微软雅黑" panose="020B0503020204020204" pitchFamily="34" charset="-122"/>
              </a:rPr>
              <a:t>+2)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7169623" y="6426053"/>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667170" cy="246221"/>
          </a:xfrm>
          <a:prstGeom prst="rect">
            <a:avLst/>
          </a:prstGeom>
          <a:noFill/>
        </p:spPr>
        <p:txBody>
          <a:bodyPr wrap="none" rtlCol="0">
            <a:spAutoFit/>
          </a:bodyPr>
          <a:lstStyle/>
          <a:p>
            <a:r>
              <a:rPr lang="en-US" sz="1000" b="1" dirty="0" smtClean="0">
                <a:latin typeface="+mj-ea"/>
                <a:ea typeface="+mj-ea"/>
              </a:rPr>
              <a:t>Slide #18</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February 17</a:t>
            </a:r>
            <a:r>
              <a:rPr lang="en-US" altLang="zh-CN" sz="1400" baseline="30000" dirty="0" smtClean="0">
                <a:solidFill>
                  <a:srgbClr val="FF0000"/>
                </a:solidFill>
              </a:rPr>
              <a:t>th</a:t>
            </a:r>
            <a:r>
              <a:rPr lang="en-US" altLang="zh-CN" sz="1400" dirty="0" smtClean="0">
                <a:solidFill>
                  <a:srgbClr val="FF0000"/>
                </a:solidFill>
              </a:rPr>
              <a:t> (Friday) 2023, </a:t>
            </a:r>
            <a:r>
              <a:rPr lang="en-US" altLang="zh-CN" sz="1400" dirty="0">
                <a:solidFill>
                  <a:srgbClr val="FF0000"/>
                </a:solidFill>
              </a:rPr>
              <a:t>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b="1"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maintenance and </a:t>
            </a:r>
            <a:r>
              <a:rPr lang="en-US" altLang="zh-CN" sz="1400" dirty="0">
                <a:cs typeface="+mn-cs"/>
              </a:rPr>
              <a:t>on-going </a:t>
            </a:r>
            <a:r>
              <a:rPr lang="en-US" altLang="zh-CN" sz="1400" dirty="0" smtClean="0">
                <a:cs typeface="+mn-cs"/>
              </a:rPr>
              <a:t>WI </a:t>
            </a:r>
            <a:r>
              <a:rPr lang="en-US" altLang="zh-CN" sz="1400" dirty="0" err="1" smtClean="0">
                <a:cs typeface="+mn-cs"/>
              </a:rPr>
              <a:t>Perf</a:t>
            </a:r>
            <a:r>
              <a:rPr lang="en-US" altLang="zh-CN" sz="1400" dirty="0" smtClean="0">
                <a:cs typeface="+mn-cs"/>
              </a:rPr>
              <a:t> part,</a:t>
            </a:r>
          </a:p>
          <a:p>
            <a:pPr lvl="1">
              <a:spcBef>
                <a:spcPts val="0"/>
              </a:spcBef>
              <a:spcAft>
                <a:spcPts val="600"/>
              </a:spcAft>
            </a:pPr>
            <a:r>
              <a:rPr lang="en-US" altLang="zh-CN" sz="1200" dirty="0"/>
              <a:t>For Rel-17 maintenance, please </a:t>
            </a:r>
            <a:r>
              <a:rPr lang="en-US" altLang="zh-CN" sz="1200" b="1" dirty="0">
                <a:solidFill>
                  <a:srgbClr val="FF0000"/>
                </a:solidFill>
              </a:rPr>
              <a:t>submit formal CRs </a:t>
            </a:r>
            <a:r>
              <a:rPr lang="en-US" altLang="zh-CN" sz="1200" dirty="0"/>
              <a:t>and follow the guidance on Slide #5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company/organization</a:t>
            </a:r>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a:t>.</a:t>
            </a:r>
          </a:p>
          <a:p>
            <a:pPr lvl="1">
              <a:spcBef>
                <a:spcPts val="0"/>
              </a:spcBef>
              <a:spcAft>
                <a:spcPts val="600"/>
              </a:spcAft>
            </a:pPr>
            <a:r>
              <a:rPr lang="en-US" altLang="zh-CN" sz="1200" dirty="0"/>
              <a:t>For </a:t>
            </a:r>
            <a:r>
              <a:rPr lang="en-US" altLang="zh-CN" sz="1200" dirty="0" smtClean="0"/>
              <a:t>Rel-17 </a:t>
            </a:r>
            <a:r>
              <a:rPr lang="en-US" altLang="zh-CN" sz="1200" dirty="0"/>
              <a:t>on-going </a:t>
            </a:r>
            <a:r>
              <a:rPr lang="en-US" altLang="zh-CN" sz="1200" dirty="0" err="1" smtClean="0"/>
              <a:t>Wis</a:t>
            </a:r>
            <a:r>
              <a:rPr lang="en-US" altLang="zh-CN" sz="1200" dirty="0" smtClean="0"/>
              <a:t> </a:t>
            </a:r>
            <a:r>
              <a:rPr lang="en-US" altLang="zh-CN" sz="1200" dirty="0" err="1" smtClean="0"/>
              <a:t>Perf</a:t>
            </a:r>
            <a:r>
              <a:rPr lang="en-US" altLang="zh-CN" sz="1200" dirty="0" smtClean="0"/>
              <a:t> part, </a:t>
            </a:r>
            <a:r>
              <a:rPr lang="en-US" altLang="zh-CN" sz="1200" dirty="0"/>
              <a:t>the big CR approach is applicable for all the </a:t>
            </a:r>
            <a:r>
              <a:rPr lang="en-US" altLang="zh-CN" sz="1200" dirty="0" err="1"/>
              <a:t>WIs.</a:t>
            </a:r>
            <a:r>
              <a:rPr lang="en-US" altLang="zh-CN" sz="1200" dirty="0"/>
              <a:t> Companies shall follow CR work split and formal big CRs shall be submitted by sourcing companies only.</a:t>
            </a:r>
          </a:p>
          <a:p>
            <a:pPr lvl="2">
              <a:lnSpc>
                <a:spcPct val="110000"/>
              </a:lnSpc>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2">
              <a:lnSpc>
                <a:spcPct val="110000"/>
              </a:lnSpc>
              <a:spcBef>
                <a:spcPts val="0"/>
              </a:spcBef>
              <a:spcAft>
                <a:spcPts val="600"/>
              </a:spcAft>
            </a:pPr>
            <a:r>
              <a:rPr lang="en-US" altLang="zh-CN" sz="1200" dirty="0" smtClean="0"/>
              <a:t>Performance </a:t>
            </a:r>
            <a:r>
              <a:rPr lang="en-US" altLang="zh-CN" sz="1200" dirty="0"/>
              <a:t>part </a:t>
            </a:r>
            <a:r>
              <a:rPr lang="en-US" altLang="zh-CN" sz="1200" dirty="0" smtClean="0"/>
              <a:t>includes RF </a:t>
            </a:r>
            <a:r>
              <a:rPr lang="en-US" altLang="zh-CN" sz="1200" dirty="0"/>
              <a:t>conformance, RRM test and demodulation </a:t>
            </a:r>
            <a:r>
              <a:rPr lang="en-US" altLang="zh-CN" sz="1200" dirty="0" smtClean="0"/>
              <a:t>performance </a:t>
            </a:r>
            <a:r>
              <a:rPr lang="en-US" altLang="zh-CN" sz="1200" dirty="0"/>
              <a:t>for all WIs</a:t>
            </a:r>
          </a:p>
          <a:p>
            <a:pPr lvl="3">
              <a:spcBef>
                <a:spcPts val="0"/>
              </a:spcBef>
              <a:spcAft>
                <a:spcPts val="600"/>
              </a:spcAft>
            </a:pPr>
            <a:r>
              <a:rPr lang="en-US" altLang="zh-CN" sz="1200" dirty="0"/>
              <a:t>Please provide draft CRs for all the on-going Rel-17 </a:t>
            </a:r>
            <a:r>
              <a:rPr lang="en-US" altLang="zh-CN" sz="1200" dirty="0" err="1"/>
              <a:t>WIs.</a:t>
            </a:r>
            <a:r>
              <a:rPr lang="en-US" altLang="zh-CN" sz="1200" strike="sngStrike" dirty="0"/>
              <a:t> </a:t>
            </a:r>
          </a:p>
          <a:p>
            <a:pPr lvl="3">
              <a:spcBef>
                <a:spcPts val="0"/>
              </a:spcBef>
              <a:spcAft>
                <a:spcPts val="600"/>
              </a:spcAft>
            </a:pPr>
            <a:r>
              <a:rPr lang="en-US" altLang="zh-CN" sz="1200" dirty="0"/>
              <a:t>It is encouraged that companies discuss and agreed on the work splitting first if still needed</a:t>
            </a:r>
            <a:r>
              <a:rPr lang="en-US" altLang="zh-CN" sz="1200" dirty="0" smtClean="0"/>
              <a:t>.</a:t>
            </a:r>
            <a:endParaRPr lang="en-US" altLang="zh-CN" sz="1000" dirty="0"/>
          </a:p>
          <a:p>
            <a:pPr lvl="2">
              <a:lnSpc>
                <a:spcPct val="110000"/>
              </a:lnSpc>
              <a:spcBef>
                <a:spcPts val="0"/>
              </a:spcBef>
              <a:spcAft>
                <a:spcPts val="600"/>
              </a:spcAft>
            </a:pPr>
            <a:r>
              <a:rPr lang="en-US" altLang="zh-CN" sz="1200" dirty="0"/>
              <a:t>Delegates are strongly encouraged to participate in review on Big CRs during post-meeting email process </a:t>
            </a:r>
            <a:r>
              <a:rPr lang="en-US" altLang="zh-CN" sz="1200" dirty="0" smtClean="0"/>
              <a:t>procedures</a:t>
            </a:r>
            <a:endParaRPr lang="en-US" altLang="zh-CN" sz="1200" dirty="0"/>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Rel-18 WIs, the big CR approach is applicable. Companies shall follow CR work split and formal big CRs shall be submitted by sourcing companies only.</a:t>
            </a:r>
          </a:p>
          <a:p>
            <a:pPr lvl="2">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CR </a:t>
            </a:r>
            <a:r>
              <a:rPr lang="en-US" altLang="zh-CN" sz="1200" dirty="0"/>
              <a:t>handling for </a:t>
            </a:r>
            <a:r>
              <a:rPr lang="en-US" altLang="zh-CN" sz="1200" dirty="0" smtClean="0"/>
              <a:t>RF and RRM core part</a:t>
            </a:r>
            <a:endParaRPr lang="en-US" altLang="zh-CN" sz="1200" dirty="0"/>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p>
          <a:p>
            <a:pPr lvl="2">
              <a:spcBef>
                <a:spcPts val="0"/>
              </a:spcBef>
              <a:spcAft>
                <a:spcPts val="600"/>
              </a:spcAft>
            </a:pPr>
            <a:r>
              <a:rPr lang="en-US" altLang="zh-CN" sz="1200" dirty="0"/>
              <a:t>CR 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400" dirty="0"/>
          </a:p>
          <a:p>
            <a:pPr lvl="1">
              <a:spcBef>
                <a:spcPts val="0"/>
              </a:spcBef>
              <a:spcAft>
                <a:spcPts val="600"/>
              </a:spcAft>
            </a:pPr>
            <a:r>
              <a:rPr lang="en-US" altLang="zh-CN" sz="1200" dirty="0"/>
              <a:t>For 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needs reserve the </a:t>
            </a:r>
            <a:r>
              <a:rPr lang="en-US" altLang="zh-CN" sz="1200" dirty="0" err="1" smtClean="0"/>
              <a:t>tdoc</a:t>
            </a:r>
            <a:r>
              <a:rPr lang="en-US" altLang="zh-CN" sz="1200" dirty="0" smtClean="0"/>
              <a:t> numbers for draft TR/TS to merge all the agreement.</a:t>
            </a:r>
            <a:endParaRPr lang="en-US" altLang="zh-CN" sz="1200" dirty="0"/>
          </a:p>
          <a:p>
            <a:pPr marL="342882" lvl="1" indent="-342882">
              <a:spcBef>
                <a:spcPts val="0"/>
              </a:spcBef>
              <a:spcAft>
                <a:spcPts val="600"/>
              </a:spcAft>
              <a:buBlip>
                <a:blip r:embed="rId2"/>
              </a:buBlip>
            </a:pPr>
            <a:r>
              <a:rPr lang="en-GB" altLang="zh-CN" sz="1400" dirty="0">
                <a:cs typeface="+mn-cs"/>
              </a:rPr>
              <a:t>D</a:t>
            </a:r>
            <a:r>
              <a:rPr lang="en-GB" altLang="zh-CN" sz="1400" dirty="0" smtClean="0">
                <a:cs typeface="+mn-cs"/>
              </a:rPr>
              <a:t>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a:t>
            </a:r>
            <a:r>
              <a:rPr lang="en-US" altLang="zh-CN" sz="1200" dirty="0">
                <a:solidFill>
                  <a:srgbClr val="FF0000"/>
                </a:solidFill>
              </a:rPr>
              <a:t>[</a:t>
            </a:r>
            <a:r>
              <a:rPr lang="en-US" altLang="zh-CN" sz="1200" dirty="0" smtClean="0">
                <a:solidFill>
                  <a:srgbClr val="FF0000"/>
                </a:solidFill>
              </a:rPr>
              <a:t>106][</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February 20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February</a:t>
            </a:r>
            <a:r>
              <a:rPr lang="en-US" altLang="zh-CN" sz="1200" dirty="0">
                <a:solidFill>
                  <a:srgbClr val="FF0000"/>
                </a:solidFill>
              </a:rPr>
              <a:t> </a:t>
            </a:r>
            <a:r>
              <a:rPr lang="en-US" altLang="zh-CN" sz="1200" dirty="0" smtClean="0">
                <a:solidFill>
                  <a:srgbClr val="FF0000"/>
                </a:solidFill>
              </a:rPr>
              <a:t>22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23 (Thursday), 17:00 UTC</a:t>
            </a:r>
            <a:r>
              <a:rPr lang="en-US" altLang="zh-CN" sz="1200" dirty="0" smtClean="0"/>
              <a:t>: Deadline for companies review of initial summary</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24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26 (Sunday)</a:t>
            </a:r>
            <a:r>
              <a:rPr lang="en-US" altLang="zh-CN" sz="1200" dirty="0" smtClean="0"/>
              <a:t>: Session chairs update the meeting notes according to moderators summary</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9.1 </a:t>
            </a:r>
            <a:r>
              <a:rPr lang="en-US" altLang="zh-CN" sz="1400" dirty="0"/>
              <a:t>for LTE, AI </a:t>
            </a:r>
            <a:r>
              <a:rPr lang="en-US" altLang="zh-CN" sz="1400" dirty="0" smtClean="0"/>
              <a:t>7.3–7.13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22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24</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27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28</a:t>
            </a:r>
            <a:r>
              <a:rPr lang="en-US" altLang="zh-CN" sz="1200" dirty="0">
                <a:solidFill>
                  <a:srgbClr val="FF0000"/>
                </a:solidFill>
              </a:rPr>
              <a:t> </a:t>
            </a:r>
            <a:r>
              <a:rPr lang="en-US" altLang="zh-CN" sz="1200" dirty="0" smtClean="0">
                <a:solidFill>
                  <a:srgbClr val="FF0000"/>
                </a:solidFill>
              </a:rPr>
              <a:t>~ March 3</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a:solidFill>
                  <a:srgbClr val="FF0000"/>
                </a:solidFill>
              </a:rPr>
              <a:t>March</a:t>
            </a:r>
            <a:r>
              <a:rPr lang="en-US" altLang="zh-CN" sz="1200" dirty="0" smtClean="0">
                <a:solidFill>
                  <a:srgbClr val="FF0000"/>
                </a:solidFill>
              </a:rPr>
              <a:t> 7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 xmlns:a16="http://schemas.microsoft.com/office/drawing/2014/main" val="20000"/>
                    </a:ext>
                  </a:extLst>
                </a:gridCol>
                <a:gridCol w="2095196">
                  <a:extLst>
                    <a:ext uri="{9D8B030D-6E8A-4147-A177-3AD203B41FA5}">
                      <a16:colId xmlns="" xmlns:a16="http://schemas.microsoft.com/office/drawing/2014/main" val="20001"/>
                    </a:ext>
                  </a:extLst>
                </a:gridCol>
                <a:gridCol w="2095196">
                  <a:extLst>
                    <a:ext uri="{9D8B030D-6E8A-4147-A177-3AD203B41FA5}">
                      <a16:colId xmlns="" xmlns:a16="http://schemas.microsoft.com/office/drawing/2014/main"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online and ad hoc sessions, the two-way GTW conference calls will be set</a:t>
            </a:r>
            <a:endParaRPr lang="en-US" altLang="zh-CN" sz="1400" dirty="0"/>
          </a:p>
          <a:p>
            <a:pPr lvl="1">
              <a:spcBef>
                <a:spcPts val="0"/>
              </a:spcBef>
              <a:spcAft>
                <a:spcPts val="600"/>
              </a:spcAft>
            </a:pPr>
            <a:r>
              <a:rPr lang="en-US" altLang="zh-CN" sz="1200" dirty="0" smtClean="0"/>
              <a:t>Remote chairing and participating are allowed and supported</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 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WF/CR/</a:t>
            </a:r>
            <a:r>
              <a:rPr lang="en-US" altLang="zh-CN" sz="1200" dirty="0" err="1"/>
              <a:t>LSout</a:t>
            </a:r>
            <a:r>
              <a:rPr lang="en-US" altLang="zh-CN" sz="1200" dirty="0"/>
              <a:t> or other delegates trigger the offline discussions by email, please use the subject of </a:t>
            </a:r>
            <a:r>
              <a:rPr lang="en-US" altLang="zh-CN" sz="1200" dirty="0">
                <a:solidFill>
                  <a:srgbClr val="FF0000"/>
                </a:solidFill>
              </a:rPr>
              <a:t>[</a:t>
            </a:r>
            <a:r>
              <a:rPr lang="en-US" altLang="zh-CN" sz="1200" dirty="0" smtClean="0">
                <a:solidFill>
                  <a:srgbClr val="FF0000"/>
                </a:solidFill>
              </a:rPr>
              <a:t>106][</a:t>
            </a:r>
            <a:r>
              <a:rPr lang="en-US" altLang="zh-CN" sz="1200" dirty="0">
                <a:solidFill>
                  <a:srgbClr val="FF0000"/>
                </a:solidFill>
              </a:rPr>
              <a:t>10x] </a:t>
            </a:r>
            <a:r>
              <a:rPr lang="en-US" altLang="zh-CN" sz="1200" dirty="0"/>
              <a:t>XXX for main session – XXX </a:t>
            </a:r>
            <a:r>
              <a:rPr lang="en-US" altLang="zh-CN" sz="1200" dirty="0" smtClean="0"/>
              <a:t>(topic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“[1xx-e][X00]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www.3gpp.org/ftp/tsg_ran/WG4_Radio/TSGR4_106/Template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www.3gpp.org/ftp/tsg_ran/WG4_Radio/TSGR4_106/Templates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schemas.microsoft.com/office/2006/documentManagement/types"/>
    <ds:schemaRef ds:uri="http://www.w3.org/XML/1998/namespace"/>
    <ds:schemaRef ds:uri="http://schemas.microsoft.com/office/2006/metadata/properties"/>
    <ds:schemaRef ds:uri="http://purl.org/dc/terms/"/>
    <ds:schemaRef ds:uri="http://schemas.microsoft.com/office/infopath/2007/PartnerControls"/>
    <ds:schemaRef ds:uri="a915fe38-2618-47b6-8303-829fb71466d5"/>
    <ds:schemaRef ds:uri="http://purl.org/dc/elements/1.1/"/>
    <ds:schemaRef ds:uri="http://schemas.openxmlformats.org/package/2006/metadata/core-properties"/>
    <ds:schemaRef ds:uri="23d77754-4ccc-4c57-9291-cab09e81894a"/>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350810</TotalTime>
  <Words>3715</Words>
  <Application>Microsoft Office PowerPoint</Application>
  <PresentationFormat>宽屏</PresentationFormat>
  <Paragraphs>351</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黑体</vt:lpstr>
      <vt:lpstr>宋体</vt:lpstr>
      <vt:lpstr>微软雅黑</vt:lpstr>
      <vt:lpstr>Arial</vt:lpstr>
      <vt:lpstr>Arial Black</vt:lpstr>
      <vt:lpstr>Calibri</vt:lpstr>
      <vt:lpstr>Times New Roman</vt:lpstr>
      <vt:lpstr>3gpp</vt:lpstr>
      <vt:lpstr>RAN4#106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1405</cp:revision>
  <cp:lastPrinted>2016-09-15T08:31:35Z</cp:lastPrinted>
  <dcterms:created xsi:type="dcterms:W3CDTF">2009-11-27T05:15:11Z</dcterms:created>
  <dcterms:modified xsi:type="dcterms:W3CDTF">2023-01-14T08:37:46Z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(3)0qlFvXsNTMj8mcuIlPbEDqBxL1GjwqNDF6G6zr6PAhE0nL82jbCWw6Mz3NlPk8aIsGcfqP4D
s1LVqMBKUBOma2DKyIIU5i7U+Bxiy2t8nFqdjJlnSLillA4msNPkW/MJJt77qsj4G7ZqV63y
4H3ebRAtkz6RhWhnq0zawoWT3Hb4U726JWuMzkjKEo4L/Ey3AhdvLlBAu4J/17YLbFxaiJ5S
XX4H0pU0N6fAoU4HNO</vt:lpwstr>
  </property>
  <property fmtid="{D5CDD505-2E9C-101B-9397-08002B2CF9AE}" pid="11" name="_2015_ms_pID_7253431">
    <vt:lpwstr>ytKJTJS8Bc2cbB1OhdfJAaQyaluljsE3WxpsBdhKDvNNaISevHEyd3
MI4NoVLOw1UELJGnFRgorSlyGih0ZdxmYKbZZxwIrIFf1SaBx62co2IwkPfdGPM+ff3XQUAE
8pc2xxnoisF4dIFZazqCUcH9usBC3nvKsMaEbVgl8cBfrqWvqsZ+Bwcv6UKyu2I1G47Y+f0Y
yL04uurTbseBpPDcyg3Fitv3agQbxAojp5Oa</vt:lpwstr>
  </property>
  <property fmtid="{D5CDD505-2E9C-101B-9397-08002B2CF9AE}" pid="12" name="_2015_ms_pID_7253432">
    <vt:lpwstr>Tg==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1673685418</vt:lpwstr>
  </property>
</Properties>
</file>