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removePersonalInfoOnSave="1" embedTrueTypeFonts="1" saveSubsetFonts="1">
  <p:sldMasterIdLst>
    <p:sldMasterId id="2147484396" r:id="rId1"/>
  </p:sldMasterIdLst>
  <p:notesMasterIdLst>
    <p:notesMasterId r:id="rId5"/>
  </p:notesMasterIdLst>
  <p:handoutMasterIdLst>
    <p:handoutMasterId r:id="rId6"/>
  </p:handoutMasterIdLst>
  <p:sldIdLst>
    <p:sldId id="1190" r:id="rId2"/>
    <p:sldId id="1261" r:id="rId3"/>
    <p:sldId id="1296" r:id="rId4"/>
  </p:sldIdLst>
  <p:sldSz cx="9144000" cy="6858000" type="screen4x3"/>
  <p:notesSz cx="7104063" cy="10234613"/>
  <p:embeddedFontLst>
    <p:embeddedFont>
      <p:font typeface="휴먼고딕" panose="020B0600000101010101" charset="-127"/>
      <p:regular r:id="rId7"/>
    </p:embeddedFont>
    <p:embeddedFont>
      <p:font typeface="HY견고딕" panose="02030600000101010101" pitchFamily="18" charset="-127"/>
      <p:regular r:id="rId8"/>
    </p:embeddedFon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맑은 고딕" panose="020B0503020000020004" pitchFamily="50" charset="-127"/>
      <p:regular r:id="rId13"/>
      <p:bold r:id="rId14"/>
    </p:embeddedFont>
    <p:embeddedFont>
      <p:font typeface="휴먼둥근헤드라인" panose="02030504000101010101" pitchFamily="18" charset="-127"/>
      <p:regular r:id="rId15"/>
    </p:embeddedFont>
  </p:embeddedFontLst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711">
          <p15:clr>
            <a:srgbClr val="A4A3A4"/>
          </p15:clr>
        </p15:guide>
        <p15:guide id="3" orient="horz" pos="1575">
          <p15:clr>
            <a:srgbClr val="A4A3A4"/>
          </p15:clr>
        </p15:guide>
        <p15:guide id="4" pos="2880">
          <p15:clr>
            <a:srgbClr val="A4A3A4"/>
          </p15:clr>
        </p15:guide>
        <p15:guide id="5" pos="2109">
          <p15:clr>
            <a:srgbClr val="A4A3A4"/>
          </p15:clr>
        </p15:guide>
        <p15:guide id="6" pos="5238">
          <p15:clr>
            <a:srgbClr val="A4A3A4"/>
          </p15:clr>
        </p15:guide>
        <p15:guide id="7" pos="5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 userDrawn="1">
          <p15:clr>
            <a:srgbClr val="A4A3A4"/>
          </p15:clr>
        </p15:guide>
        <p15:guide id="2" pos="2239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만든 이" initials="오전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504D"/>
    <a:srgbClr val="376092"/>
    <a:srgbClr val="F79646"/>
    <a:srgbClr val="9BBB59"/>
    <a:srgbClr val="E6E6E6"/>
    <a:srgbClr val="8064A2"/>
    <a:srgbClr val="8EB4E3"/>
    <a:srgbClr val="1CC3F0"/>
    <a:srgbClr val="ECECEC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03447BB-5D67-496B-8E87-E561075AD55C}" styleName="어두운 스타일 1 - 강조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75DCB02-9BB8-47FD-8907-85C794F793BA}" styleName="테마 스타일 1 - 강조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2833802-FEF1-4C79-8D5D-14CF1EAF98D9}" styleName="밝은 스타일 2 - 강조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밝은 스타일 3 - 강조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밝은 스타일 3 - 강조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A488322-F2BA-4B5B-9748-0D474271808F}" styleName="보통 스타일 3 - 강조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301B821-A1FF-4177-AEE7-76D212191A09}" styleName="보통 스타일 1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56" autoAdjust="0"/>
    <p:restoredTop sz="96404" autoAdjust="0"/>
  </p:normalViewPr>
  <p:slideViewPr>
    <p:cSldViewPr>
      <p:cViewPr varScale="1">
        <p:scale>
          <a:sx n="108" d="100"/>
          <a:sy n="108" d="100"/>
        </p:scale>
        <p:origin x="408" y="76"/>
      </p:cViewPr>
      <p:guideLst>
        <p:guide orient="horz" pos="2160"/>
        <p:guide orient="horz" pos="3711"/>
        <p:guide orient="horz" pos="1575"/>
        <p:guide pos="2880"/>
        <p:guide pos="2109"/>
        <p:guide pos="5238"/>
        <p:guide pos="5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-3414" y="-114"/>
      </p:cViewPr>
      <p:guideLst>
        <p:guide orient="horz" pos="3224"/>
        <p:guide pos="22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font" Target="fonts/font5.fntdata"/><Relationship Id="rId5" Type="http://schemas.openxmlformats.org/officeDocument/2006/relationships/notesMaster" Target="notesMasters/notesMaster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2" y="3"/>
            <a:ext cx="3078843" cy="511491"/>
          </a:xfrm>
          <a:prstGeom prst="rect">
            <a:avLst/>
          </a:prstGeom>
        </p:spPr>
        <p:txBody>
          <a:bodyPr vert="horz" lIns="94822" tIns="47411" rIns="94822" bIns="4741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4022948" y="3"/>
            <a:ext cx="3079980" cy="511491"/>
          </a:xfrm>
          <a:prstGeom prst="rect">
            <a:avLst/>
          </a:prstGeom>
        </p:spPr>
        <p:txBody>
          <a:bodyPr vert="horz" lIns="94822" tIns="47411" rIns="94822" bIns="4741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2" y="9720734"/>
            <a:ext cx="3078843" cy="511491"/>
          </a:xfrm>
          <a:prstGeom prst="rect">
            <a:avLst/>
          </a:prstGeom>
        </p:spPr>
        <p:txBody>
          <a:bodyPr vert="horz" lIns="94822" tIns="47411" rIns="94822" bIns="4741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4022948" y="9720734"/>
            <a:ext cx="3079980" cy="511491"/>
          </a:xfrm>
          <a:prstGeom prst="rect">
            <a:avLst/>
          </a:prstGeom>
        </p:spPr>
        <p:txBody>
          <a:bodyPr vert="horz" lIns="94822" tIns="47411" rIns="94822" bIns="47411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9DB44EF-B4B2-4128-AB39-6605FD1C0BE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6759240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2" y="3"/>
            <a:ext cx="3078843" cy="511491"/>
          </a:xfrm>
          <a:prstGeom prst="rect">
            <a:avLst/>
          </a:prstGeom>
        </p:spPr>
        <p:txBody>
          <a:bodyPr vert="horz" lIns="94822" tIns="47411" rIns="94822" bIns="4741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4022948" y="3"/>
            <a:ext cx="3079980" cy="511491"/>
          </a:xfrm>
          <a:prstGeom prst="rect">
            <a:avLst/>
          </a:prstGeom>
        </p:spPr>
        <p:txBody>
          <a:bodyPr vert="horz" lIns="94822" tIns="47411" rIns="94822" bIns="4741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710068" y="4863953"/>
            <a:ext cx="5683932" cy="4603424"/>
          </a:xfrm>
          <a:prstGeom prst="rect">
            <a:avLst/>
          </a:prstGeom>
        </p:spPr>
        <p:txBody>
          <a:bodyPr vert="horz" lIns="94822" tIns="47411" rIns="94822" bIns="47411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  <a:endParaRPr lang="ko-KR" altLang="en-US" noProof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2" y="9720734"/>
            <a:ext cx="3078843" cy="511491"/>
          </a:xfrm>
          <a:prstGeom prst="rect">
            <a:avLst/>
          </a:prstGeom>
        </p:spPr>
        <p:txBody>
          <a:bodyPr vert="horz" lIns="94822" tIns="47411" rIns="94822" bIns="4741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4022948" y="9720734"/>
            <a:ext cx="3079980" cy="511491"/>
          </a:xfrm>
          <a:prstGeom prst="rect">
            <a:avLst/>
          </a:prstGeom>
        </p:spPr>
        <p:txBody>
          <a:bodyPr vert="horz" lIns="94822" tIns="47411" rIns="94822" bIns="47411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071D83C-2A61-4C91-A553-95DECAD1666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5875909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93775" y="766763"/>
            <a:ext cx="5116513" cy="383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66127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93775" y="766763"/>
            <a:ext cx="5116513" cy="383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16671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93775" y="766763"/>
            <a:ext cx="5116513" cy="383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47153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414B6D2-1250-4EA3-A253-94F22787C5B2}" type="datetime1">
              <a:rPr lang="ko-KR" altLang="en-US" smtClean="0"/>
              <a:t>2023-02-16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D13C90-2760-41C3-B0D0-69B1AEE26AD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50803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76AF83-F748-4FEA-B018-B10BBAB85FC2}" type="datetime1">
              <a:rPr lang="ko-KR" altLang="en-US" smtClean="0"/>
              <a:t>2023-02-16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D13C90-2760-41C3-B0D0-69B1AEE26AD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15721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0038B32-4C05-4356-827B-09D4C19A1E63}" type="datetime1">
              <a:rPr lang="ko-KR" altLang="en-US" smtClean="0"/>
              <a:t>2023-02-16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D13C90-2760-41C3-B0D0-69B1AEE26AD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51681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 userDrawn="1"/>
        </p:nvGrpSpPr>
        <p:grpSpPr>
          <a:xfrm>
            <a:off x="250700" y="1124744"/>
            <a:ext cx="8713788" cy="5326620"/>
            <a:chOff x="209550" y="1124745"/>
            <a:chExt cx="8713788" cy="5256584"/>
          </a:xfrm>
        </p:grpSpPr>
        <p:sp>
          <p:nvSpPr>
            <p:cNvPr id="8" name="AutoShape 392"/>
            <p:cNvSpPr>
              <a:spLocks noChangeArrowheads="1"/>
            </p:cNvSpPr>
            <p:nvPr/>
          </p:nvSpPr>
          <p:spPr bwMode="auto">
            <a:xfrm>
              <a:off x="209550" y="1124745"/>
              <a:ext cx="8713788" cy="5256584"/>
            </a:xfrm>
            <a:prstGeom prst="roundRect">
              <a:avLst>
                <a:gd name="adj" fmla="val 796"/>
              </a:avLst>
            </a:prstGeom>
            <a:gradFill rotWithShape="1">
              <a:gsLst>
                <a:gs pos="0">
                  <a:srgbClr val="CAEAFC"/>
                </a:gs>
                <a:gs pos="100000">
                  <a:srgbClr val="98D5FA"/>
                </a:gs>
              </a:gsLst>
              <a:lin ang="5400000" scaled="1"/>
            </a:gradFill>
            <a:ln w="28575" algn="ctr">
              <a:solidFill>
                <a:srgbClr val="3A8CD4"/>
              </a:solidFill>
              <a:round/>
              <a:headEnd/>
              <a:tailEnd/>
            </a:ln>
          </p:spPr>
          <p:txBody>
            <a:bodyPr wrap="none" tIns="0" bIns="0"/>
            <a:lstStyle/>
            <a:p>
              <a:pPr>
                <a:lnSpc>
                  <a:spcPct val="90000"/>
                </a:lnSpc>
              </a:pPr>
              <a:endParaRPr lang="ko-KR" altLang="en-US" sz="1500">
                <a:solidFill>
                  <a:srgbClr val="99CC00"/>
                </a:solidFill>
                <a:latin typeface="Arial" charset="0"/>
              </a:endParaRPr>
            </a:p>
          </p:txBody>
        </p:sp>
        <p:sp>
          <p:nvSpPr>
            <p:cNvPr id="9" name="AutoShape 393"/>
            <p:cNvSpPr>
              <a:spLocks noChangeArrowheads="1"/>
            </p:cNvSpPr>
            <p:nvPr/>
          </p:nvSpPr>
          <p:spPr bwMode="auto">
            <a:xfrm>
              <a:off x="284248" y="1196752"/>
              <a:ext cx="8564391" cy="5112570"/>
            </a:xfrm>
            <a:prstGeom prst="roundRect">
              <a:avLst>
                <a:gd name="adj" fmla="val 426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84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lvl="1" algn="just">
                <a:spcBef>
                  <a:spcPts val="800"/>
                </a:spcBef>
                <a:buClr>
                  <a:srgbClr val="2C2CAE"/>
                </a:buClr>
                <a:buSzPct val="130000"/>
              </a:pPr>
              <a:endParaRPr lang="en-US" altLang="ko-KR" sz="2000" b="1" dirty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10" name="제목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052736"/>
          </a:xfrm>
        </p:spPr>
        <p:txBody>
          <a:bodyPr>
            <a:normAutofit/>
          </a:bodyPr>
          <a:lstStyle>
            <a:lvl1pPr algn="l">
              <a:defRPr lang="ko-KR" altLang="en-US" sz="3200" kern="1200" dirty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휴먼둥근헤드라인" pitchFamily="18" charset="-127"/>
                <a:ea typeface="휴먼둥근헤드라인" pitchFamily="18" charset="-127"/>
                <a:cs typeface="+mn-cs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내용 개체 틀 2"/>
          <p:cNvSpPr>
            <a:spLocks noGrp="1"/>
          </p:cNvSpPr>
          <p:nvPr>
            <p:ph idx="1"/>
          </p:nvPr>
        </p:nvSpPr>
        <p:spPr>
          <a:xfrm>
            <a:off x="395536" y="1268760"/>
            <a:ext cx="8496944" cy="4968552"/>
          </a:xfrm>
        </p:spPr>
        <p:txBody>
          <a:bodyPr>
            <a:normAutofit/>
          </a:bodyPr>
          <a:lstStyle>
            <a:lvl1pPr marL="342900" indent="-342900">
              <a:buFontTx/>
              <a:buBlip>
                <a:blip r:embed="rId2"/>
              </a:buBlip>
              <a:defRPr sz="2400">
                <a:solidFill>
                  <a:srgbClr val="000099"/>
                </a:solidFill>
                <a:latin typeface="+mn-ea"/>
                <a:ea typeface="+mn-ea"/>
              </a:defRPr>
            </a:lvl1pPr>
            <a:lvl2pPr marL="742950" indent="-285750">
              <a:buClr>
                <a:srgbClr val="0000FF"/>
              </a:buClr>
              <a:buFont typeface="Wingdings" pitchFamily="2" charset="2"/>
              <a:buChar char="Ø"/>
              <a:defRPr sz="2000" b="1">
                <a:latin typeface="+mn-ea"/>
                <a:ea typeface="휴먼고딕" pitchFamily="2" charset="-127"/>
              </a:defRPr>
            </a:lvl2pPr>
            <a:lvl3pPr marL="1057275" indent="-342900">
              <a:buClr>
                <a:srgbClr val="0000FF"/>
              </a:buClr>
              <a:buFont typeface="Wingdings" pitchFamily="2" charset="2"/>
              <a:buChar char="ü"/>
              <a:defRPr sz="1800">
                <a:latin typeface="+mn-ea"/>
              </a:defRPr>
            </a:lvl3pPr>
            <a:lvl4pPr>
              <a:defRPr sz="1600">
                <a:latin typeface="+mn-ea"/>
              </a:defRPr>
            </a:lvl4pPr>
            <a:lvl5pPr>
              <a:defRPr sz="1400">
                <a:latin typeface="+mn-ea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C512B6B-4CF2-4379-8A3A-92975B5C7F8C}" type="datetime1">
              <a:rPr lang="ko-KR" altLang="en-US" smtClean="0"/>
              <a:t>2023-02-16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D13C90-2760-41C3-B0D0-69B1AEE26AD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0419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9D7888D-A334-4B01-93B2-01F6ED84743D}" type="datetime1">
              <a:rPr lang="ko-KR" altLang="en-US" smtClean="0"/>
              <a:t>2023-02-16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D13C90-2760-41C3-B0D0-69B1AEE26AD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30669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C4C603B-5F67-40F9-85CE-672393CBA62D}" type="datetime1">
              <a:rPr lang="ko-KR" altLang="en-US" smtClean="0"/>
              <a:t>2023-02-16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D13C90-2760-41C3-B0D0-69B1AEE26AD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3876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FEC2F6F-8F4A-4D26-BE7F-90DF84D11AD0}" type="datetime1">
              <a:rPr lang="ko-KR" altLang="en-US" smtClean="0"/>
              <a:t>2023-02-16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D13C90-2760-41C3-B0D0-69B1AEE26AD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7385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CC4D0F8-0AED-4C29-923A-06DC717669D6}" type="datetime1">
              <a:rPr lang="ko-KR" altLang="en-US" smtClean="0"/>
              <a:t>2023-02-16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2117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64354B09-3BE7-4A10-B292-E56A991711D7}" type="datetime1">
              <a:rPr lang="ko-KR" altLang="en-US" smtClean="0"/>
              <a:t>2023-02-16</a:t>
            </a:fld>
            <a:endParaRPr lang="ko-KR" altLang="en-US"/>
          </a:p>
        </p:txBody>
      </p:sp>
      <p:sp>
        <p:nvSpPr>
          <p:cNvPr id="7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9BA34055-7A55-4B33-B900-4577A195C911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제목 1"/>
          <p:cNvSpPr>
            <a:spLocks noGrp="1"/>
          </p:cNvSpPr>
          <p:nvPr>
            <p:ph type="title"/>
          </p:nvPr>
        </p:nvSpPr>
        <p:spPr>
          <a:xfrm>
            <a:off x="323528" y="2332"/>
            <a:ext cx="8229600" cy="834380"/>
          </a:xfrm>
        </p:spPr>
        <p:txBody>
          <a:bodyPr>
            <a:normAutofit/>
          </a:bodyPr>
          <a:lstStyle>
            <a:lvl1pPr algn="l">
              <a:defRPr lang="ko-KR" altLang="en-US" sz="2400" kern="1200" dirty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5" name="내용 개체 틀 2"/>
          <p:cNvSpPr>
            <a:spLocks noGrp="1"/>
          </p:cNvSpPr>
          <p:nvPr>
            <p:ph idx="1"/>
          </p:nvPr>
        </p:nvSpPr>
        <p:spPr>
          <a:xfrm>
            <a:off x="323528" y="1196752"/>
            <a:ext cx="8352928" cy="4896544"/>
          </a:xfrm>
        </p:spPr>
        <p:txBody>
          <a:bodyPr>
            <a:normAutofit/>
          </a:bodyPr>
          <a:lstStyle>
            <a:lvl1pPr marL="342900" indent="-342900">
              <a:buFont typeface="Wingdings" pitchFamily="2" charset="2"/>
              <a:buChar char="v"/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직사각형 5"/>
          <p:cNvSpPr/>
          <p:nvPr userDrawn="1"/>
        </p:nvSpPr>
        <p:spPr>
          <a:xfrm>
            <a:off x="0" y="857232"/>
            <a:ext cx="9144000" cy="6000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62699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BDA7BCB-EE97-4451-B47B-40D1B7C58760}" type="datetime1">
              <a:rPr lang="ko-KR" altLang="en-US" smtClean="0"/>
              <a:t>2023-02-16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D13C90-2760-41C3-B0D0-69B1AEE26AD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66419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6D3D309-6BE2-4C49-93AB-52F00A747148}" type="datetime1">
              <a:rPr lang="ko-KR" altLang="en-US" smtClean="0"/>
              <a:t>2023-02-16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D13C90-2760-41C3-B0D0-69B1AEE26AD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55806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sub_03 copy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8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19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marL="447675" lvl="1" indent="-190500" algn="just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00FF"/>
              </a:buClr>
              <a:buSzPct val="130000"/>
              <a:buFont typeface="Wingdings" pitchFamily="2" charset="2"/>
              <a:buChar char="§"/>
            </a:pPr>
            <a:r>
              <a:rPr lang="ko-KR" altLang="en-US" dirty="0" smtClean="0"/>
              <a:t>둘째 수준</a:t>
            </a:r>
          </a:p>
          <a:p>
            <a:pPr marL="1000125" lvl="2" indent="-285750" algn="just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00FF"/>
              </a:buClr>
              <a:buSzPct val="130000"/>
              <a:buFont typeface="Wingdings" pitchFamily="2" charset="2"/>
              <a:buChar char="ü"/>
              <a:defRPr/>
            </a:pPr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20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06648-233E-4CA8-A1AE-563F9441055D}" type="datetime1">
              <a:rPr lang="ko-KR" altLang="en-US" smtClean="0"/>
              <a:t>2023-02-16</a:t>
            </a:fld>
            <a:endParaRPr lang="ko-KR" altLang="en-US"/>
          </a:p>
        </p:txBody>
      </p:sp>
      <p:sp>
        <p:nvSpPr>
          <p:cNvPr id="21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22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A34055-7A55-4B33-B900-4577A195C911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9166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97" r:id="rId1"/>
    <p:sldLayoutId id="2147484398" r:id="rId2"/>
    <p:sldLayoutId id="2147484399" r:id="rId3"/>
    <p:sldLayoutId id="2147484400" r:id="rId4"/>
    <p:sldLayoutId id="2147484401" r:id="rId5"/>
    <p:sldLayoutId id="2147484402" r:id="rId6"/>
    <p:sldLayoutId id="2147484403" r:id="rId7"/>
    <p:sldLayoutId id="2147484404" r:id="rId8"/>
    <p:sldLayoutId id="2147484405" r:id="rId9"/>
    <p:sldLayoutId id="2147484406" r:id="rId10"/>
    <p:sldLayoutId id="2147484407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5750" indent="-285750" algn="just" defTabSz="914400" rtl="0" eaLnBrk="1" fontAlgn="base" latinLnBrk="1" hangingPunct="1">
        <a:spcBef>
          <a:spcPts val="1200"/>
        </a:spcBef>
        <a:spcAft>
          <a:spcPct val="0"/>
        </a:spcAft>
        <a:buClr>
          <a:srgbClr val="2C2CAE"/>
        </a:buClr>
        <a:buFont typeface="Arial" pitchFamily="34" charset="0"/>
        <a:buBlip>
          <a:blip r:embed="rId14"/>
        </a:buBlip>
        <a:defRPr kumimoji="0" lang="ko-KR" altLang="en-US" sz="2800" b="1" kern="0" dirty="0" smtClean="0">
          <a:solidFill>
            <a:schemeClr val="tx1"/>
          </a:solidFill>
          <a:latin typeface="Calibri" pitchFamily="34" charset="0"/>
          <a:ea typeface="+mn-ea"/>
          <a:cs typeface="Arial" charset="0"/>
        </a:defRPr>
      </a:lvl1pPr>
      <a:lvl2pPr marL="714375" indent="-457200" algn="l" defTabSz="914400" rtl="0" eaLnBrk="1" latinLnBrk="1" hangingPunct="1">
        <a:spcBef>
          <a:spcPct val="20000"/>
        </a:spcBef>
        <a:buFont typeface="Arial" pitchFamily="34" charset="0"/>
        <a:buChar char="–"/>
        <a:defRPr kumimoji="0" lang="ko-KR" altLang="en-US" sz="2200" b="1" kern="0" dirty="0" smtClean="0">
          <a:solidFill>
            <a:prstClr val="black"/>
          </a:solidFill>
          <a:latin typeface="Calibri" pitchFamily="34" charset="0"/>
          <a:ea typeface="맑은 고딕"/>
          <a:cs typeface="Arial" charset="0"/>
        </a:defRPr>
      </a:lvl2pPr>
      <a:lvl3pPr marL="1057275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kumimoji="1" lang="ko-KR" altLang="en-US" sz="2000" b="1" kern="1200" dirty="0" smtClean="0">
          <a:solidFill>
            <a:schemeClr val="tx1"/>
          </a:solidFill>
          <a:latin typeface="Calibri" pitchFamily="34" charset="0"/>
          <a:ea typeface="맑은 고딕" pitchFamily="50" charset="-127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0" y="213472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3806097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ko-KR" sz="2000" dirty="0" smtClean="0">
                <a:ln w="317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휴먼둥근헤드라인" pitchFamily="18" charset="-127"/>
                <a:ea typeface="휴먼둥근헤드라인" pitchFamily="18" charset="-127"/>
              </a:rPr>
              <a:t>Simultaneous Elevation Sampling: RRA-MAP </a:t>
            </a:r>
            <a:r>
              <a:rPr lang="en-US" altLang="ko-KR" sz="2000" dirty="0">
                <a:ln w="317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휴먼둥근헤드라인" pitchFamily="18" charset="-127"/>
                <a:ea typeface="휴먼둥근헤드라인" pitchFamily="18" charset="-127"/>
              </a:rPr>
              <a:t>System</a:t>
            </a:r>
            <a:endParaRPr lang="ko-KR" altLang="en-US" sz="2000" dirty="0">
              <a:ln w="3175" cmpd="sng">
                <a:noFill/>
                <a:prstDash val="solid"/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휴먼둥근헤드라인" pitchFamily="18" charset="-127"/>
              <a:ea typeface="휴먼둥근헤드라인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07504" y="891404"/>
            <a:ext cx="80370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400" b="1" dirty="0" smtClean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Installation site: National Radio Research Agency, Korea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400" b="1" dirty="0" smtClean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Frequency coverage: 24 – 30 GHz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400" b="1" dirty="0" smtClean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Multiple probes: 84 probes with 4 degree spacing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400" b="1" dirty="0" smtClean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Each probe is dual-pol circular horn </a:t>
            </a:r>
            <a:r>
              <a:rPr lang="en-US" altLang="ko-KR" sz="1400" b="1" dirty="0" smtClean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antenna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400" b="1" dirty="0" smtClean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Finer </a:t>
            </a:r>
            <a:r>
              <a:rPr lang="en-US" altLang="ko-KR" sz="1400" b="1" dirty="0" smtClean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elevation sampling with a goniometer movement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400" b="1" dirty="0" smtClean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Receiver-probe pairs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400" b="1" dirty="0" smtClean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Each probe antenna with followed by a receiver module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400" b="1" dirty="0" smtClean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Receiver modules </a:t>
            </a:r>
            <a:r>
              <a:rPr lang="en-US" altLang="ko-KR" sz="1400" b="1" dirty="0" smtClean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simultaneously sample </a:t>
            </a:r>
            <a:r>
              <a:rPr lang="en-US" altLang="ko-KR" sz="1400" b="1" dirty="0" smtClean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the fields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40246" y="1372722"/>
            <a:ext cx="2559889" cy="1919918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0380" y="3908681"/>
            <a:ext cx="3358405" cy="2544655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60032" y="3905638"/>
            <a:ext cx="3742293" cy="254769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491915" y="3576503"/>
            <a:ext cx="22565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 System w/o absorber &gt;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20380" y="6433591"/>
            <a:ext cx="77597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 Photographs of RRA-MAP System &gt;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2677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682377" y="4524168"/>
            <a:ext cx="2043422" cy="1532567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3289" y="4268740"/>
            <a:ext cx="2743688" cy="2057766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277731"/>
            <a:ext cx="2776050" cy="2082038"/>
          </a:xfrm>
          <a:prstGeom prst="rect">
            <a:avLst/>
          </a:prstGeom>
        </p:spPr>
      </p:pic>
      <p:sp>
        <p:nvSpPr>
          <p:cNvPr id="18" name="직사각형 17"/>
          <p:cNvSpPr/>
          <p:nvPr/>
        </p:nvSpPr>
        <p:spPr>
          <a:xfrm>
            <a:off x="107504" y="886404"/>
            <a:ext cx="8037060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400" b="1" dirty="0" smtClean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Receiver module operation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400" b="1" dirty="0" smtClean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Simultaneous operation at a sync signal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400" b="1" dirty="0" smtClean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Digitized data is transmitted only to the next module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400" b="1" dirty="0" smtClean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Last module delivers to the control computer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400" b="1" dirty="0" smtClean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Merits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400" b="1" dirty="0" smtClean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Simultaneous sampling in elevation 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400" b="1" dirty="0" smtClean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Short RF lines (only between probe and receiver module)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400" b="1" dirty="0" smtClean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Easy maintenance by replacing faulty module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400" b="1" dirty="0" smtClean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Denser probe configuration possible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32240" y="1913555"/>
            <a:ext cx="2035005" cy="197367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21602" y="993747"/>
            <a:ext cx="2902198" cy="1238271"/>
          </a:xfrm>
          <a:prstGeom prst="rect">
            <a:avLst/>
          </a:prstGeom>
        </p:spPr>
      </p:pic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0" y="213472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3806097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ko-KR" sz="2000" dirty="0" smtClean="0">
                <a:ln w="317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휴먼둥근헤드라인" pitchFamily="18" charset="-127"/>
                <a:ea typeface="휴먼둥근헤드라인" pitchFamily="18" charset="-127"/>
              </a:rPr>
              <a:t>Simultaneous Elevation Sampling: RRA-MAP </a:t>
            </a:r>
            <a:r>
              <a:rPr lang="en-US" altLang="ko-KR" sz="2000" dirty="0">
                <a:ln w="317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휴먼둥근헤드라인" pitchFamily="18" charset="-127"/>
                <a:ea typeface="휴먼둥근헤드라인" pitchFamily="18" charset="-127"/>
              </a:rPr>
              <a:t>System</a:t>
            </a:r>
            <a:endParaRPr lang="ko-KR" altLang="en-US" sz="2000" dirty="0">
              <a:ln w="3175" cmpd="sng">
                <a:noFill/>
                <a:prstDash val="solid"/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휴먼둥근헤드라인" pitchFamily="18" charset="-127"/>
              <a:ea typeface="휴먼둥근헤드라인" pitchFamily="18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28184" y="3840679"/>
            <a:ext cx="23042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 probe-receiver modules &gt;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1560" y="6361583"/>
            <a:ext cx="27760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 probe-receiver connection &gt;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83287" y="6328320"/>
            <a:ext cx="46923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 inter-module connection &gt;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674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직사각형 17"/>
          <p:cNvSpPr/>
          <p:nvPr/>
        </p:nvSpPr>
        <p:spPr>
          <a:xfrm>
            <a:off x="107504" y="886404"/>
            <a:ext cx="8037060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400" b="1" dirty="0" smtClean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EIRP </a:t>
            </a:r>
            <a:r>
              <a:rPr lang="en-US" altLang="ko-KR" sz="1400" b="1" dirty="0" smtClean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pattern &amp; peak search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400" b="1" dirty="0" smtClean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Near-field sampling with a 4 degree spacing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400" b="1" dirty="0" smtClean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EIRP pattern using NFTF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400" b="1" dirty="0" smtClean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Peak search with a fine accuracy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400" b="1" dirty="0" smtClean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Source: R4-2218724, RAN4 #105 (Nov. 2022)</a:t>
            </a:r>
            <a:endParaRPr lang="en-US" altLang="ko-KR" sz="1400" b="1" dirty="0">
              <a:latin typeface="Times New Roman" panose="02020603050405020304" pitchFamily="18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en-US" altLang="ko-KR" sz="1400" b="1" dirty="0" smtClean="0">
              <a:latin typeface="Times New Roman" panose="02020603050405020304" pitchFamily="18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400" b="1" dirty="0" smtClean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Future development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400" b="1" dirty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M</a:t>
            </a:r>
            <a:r>
              <a:rPr lang="en-US" altLang="ko-KR" sz="1400" b="1" dirty="0" smtClean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ore functionality added to the modules 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400" b="1" dirty="0" smtClean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Zero-rotation system covering an entire </a:t>
            </a:r>
            <a:r>
              <a:rPr lang="en-US" altLang="ko-KR" sz="1400" b="1" dirty="0" smtClean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sphere</a:t>
            </a:r>
            <a:br>
              <a:rPr lang="en-US" altLang="ko-KR" sz="1400" b="1" dirty="0" smtClean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</a:br>
            <a:r>
              <a:rPr lang="en-US" altLang="ko-KR" sz="1400" b="1" dirty="0" smtClean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may be considered</a:t>
            </a:r>
            <a:endParaRPr lang="en-US" altLang="ko-KR" sz="1400" b="1" dirty="0" smtClean="0">
              <a:latin typeface="Times New Roman" panose="02020603050405020304" pitchFamily="18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en-US" altLang="ko-KR" sz="1400" b="1" dirty="0">
              <a:latin typeface="Times New Roman" panose="02020603050405020304" pitchFamily="18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908108"/>
            <a:ext cx="3657713" cy="1960580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996952"/>
            <a:ext cx="3669568" cy="1987842"/>
          </a:xfrm>
          <a:prstGeom prst="rect">
            <a:avLst/>
          </a:prstGeom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085025"/>
              </p:ext>
            </p:extLst>
          </p:nvPr>
        </p:nvGraphicFramePr>
        <p:xfrm>
          <a:off x="579081" y="4869160"/>
          <a:ext cx="7985838" cy="1798988"/>
        </p:xfrm>
        <a:graphic>
          <a:graphicData uri="http://schemas.openxmlformats.org/drawingml/2006/table">
            <a:tbl>
              <a:tblPr/>
              <a:tblGrid>
                <a:gridCol w="1343567">
                  <a:extLst>
                    <a:ext uri="{9D8B030D-6E8A-4147-A177-3AD203B41FA5}">
                      <a16:colId xmlns:a16="http://schemas.microsoft.com/office/drawing/2014/main" val="1566528850"/>
                    </a:ext>
                  </a:extLst>
                </a:gridCol>
                <a:gridCol w="2069256">
                  <a:extLst>
                    <a:ext uri="{9D8B030D-6E8A-4147-A177-3AD203B41FA5}">
                      <a16:colId xmlns:a16="http://schemas.microsoft.com/office/drawing/2014/main" val="3988306150"/>
                    </a:ext>
                  </a:extLst>
                </a:gridCol>
                <a:gridCol w="2366324">
                  <a:extLst>
                    <a:ext uri="{9D8B030D-6E8A-4147-A177-3AD203B41FA5}">
                      <a16:colId xmlns:a16="http://schemas.microsoft.com/office/drawing/2014/main" val="2965811454"/>
                    </a:ext>
                  </a:extLst>
                </a:gridCol>
                <a:gridCol w="2206691">
                  <a:extLst>
                    <a:ext uri="{9D8B030D-6E8A-4147-A177-3AD203B41FA5}">
                      <a16:colId xmlns:a16="http://schemas.microsoft.com/office/drawing/2014/main" val="265553182"/>
                    </a:ext>
                  </a:extLst>
                </a:gridCol>
              </a:tblGrid>
              <a:tr h="474143">
                <a:tc>
                  <a:txBody>
                    <a:bodyPr/>
                    <a:lstStyle/>
                    <a:p>
                      <a:pPr marL="0" indent="0" algn="ctr" rtl="0" fontAlgn="base" latinLnBrk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kumimoji="1" lang="en-US" sz="14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9989" marR="69989" marT="34995" marB="349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rtl="0" fontAlgn="base" latinLnBrk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kumimoji="1" lang="en-US" sz="1400" b="1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IFF (CATR)</a:t>
                      </a:r>
                    </a:p>
                  </a:txBody>
                  <a:tcPr marL="69989" marR="69989" marT="34995" marB="349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rtl="0" fontAlgn="base" latinLnBrk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kumimoji="1" lang="en-US" sz="14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Observation 1</a:t>
                      </a:r>
                    </a:p>
                  </a:txBody>
                  <a:tcPr marL="69989" marR="69989" marT="34995" marB="349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rtl="0" fontAlgn="base" latinLnBrk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kumimoji="1" lang="en-US" sz="14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Observation 2</a:t>
                      </a:r>
                    </a:p>
                  </a:txBody>
                  <a:tcPr marL="69989" marR="69989" marT="34995" marB="349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7660354"/>
                  </a:ext>
                </a:extLst>
              </a:tr>
              <a:tr h="608335">
                <a:tc>
                  <a:txBody>
                    <a:bodyPr/>
                    <a:lstStyle/>
                    <a:p>
                      <a:pPr marL="0" indent="0" algn="ctr" rtl="0" fontAlgn="base" latinLnBrk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kumimoji="1" lang="en-US" sz="14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Configuration</a:t>
                      </a:r>
                    </a:p>
                  </a:txBody>
                  <a:tcPr marL="69989" marR="69989" marT="34995" marB="349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rtl="0" fontAlgn="base" latinLnBrk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kumimoji="1" lang="en-US" sz="14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CATR</a:t>
                      </a:r>
                    </a:p>
                  </a:txBody>
                  <a:tcPr marL="69989" marR="69989" marT="34995" marB="349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rtl="0" fontAlgn="base" latinLnBrk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kumimoji="1" lang="en-US" sz="14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multi-probe </a:t>
                      </a:r>
                      <a:r>
                        <a:rPr kumimoji="1" lang="en-US" altLang="ko-KR" sz="14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NFTF</a:t>
                      </a:r>
                    </a:p>
                    <a:p>
                      <a:pPr marL="0" indent="0" algn="ctr" rtl="0" fontAlgn="base" latinLnBrk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kumimoji="1" lang="en-US" sz="14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switch</a:t>
                      </a:r>
                      <a:r>
                        <a:rPr kumimoji="1" lang="en-US" sz="14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kumimoji="1" lang="en-US" sz="14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matrix</a:t>
                      </a:r>
                      <a:endParaRPr kumimoji="1" lang="en-US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9989" marR="69989" marT="34995" marB="349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rtl="0" fontAlgn="base" latinLnBrk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kumimoji="1" lang="en-US" sz="14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multi-probe </a:t>
                      </a:r>
                      <a:r>
                        <a:rPr kumimoji="1" lang="en-US" altLang="ko-KR" sz="14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NFTF</a:t>
                      </a:r>
                    </a:p>
                    <a:p>
                      <a:pPr marL="0" indent="0" algn="ctr" rtl="0" fontAlgn="base" latinLnBrk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kumimoji="1" lang="en-US" sz="14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multi-receivers</a:t>
                      </a:r>
                      <a:endParaRPr kumimoji="1" lang="en-US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9989" marR="69989" marT="34995" marB="349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4405416"/>
                  </a:ext>
                </a:extLst>
              </a:tr>
              <a:tr h="653065">
                <a:tc>
                  <a:txBody>
                    <a:bodyPr/>
                    <a:lstStyle/>
                    <a:p>
                      <a:pPr marL="0" indent="0" algn="ctr" rtl="0" fontAlgn="base" latinLnBrk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kumimoji="1" lang="en-US" sz="1400" b="1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time (minutes)</a:t>
                      </a:r>
                    </a:p>
                  </a:txBody>
                  <a:tcPr marL="69989" marR="69989" marT="34995" marB="349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rtl="0" fontAlgn="base" latinLnBrk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kumimoji="1" lang="en-US" sz="14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825</a:t>
                      </a:r>
                    </a:p>
                  </a:txBody>
                  <a:tcPr marL="69989" marR="69989" marT="34995" marB="349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rtl="0" fontAlgn="base" latinLnBrk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kumimoji="1" lang="en-US" sz="14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250</a:t>
                      </a:r>
                    </a:p>
                  </a:txBody>
                  <a:tcPr marL="69989" marR="69989" marT="34995" marB="349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rtl="0" fontAlgn="base" latinLnBrk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kumimoji="1" lang="en-US" sz="14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69989" marR="69989" marT="34995" marB="349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2015873"/>
                  </a:ext>
                </a:extLst>
              </a:tr>
            </a:tbl>
          </a:graphicData>
        </a:graphic>
      </p:graphicFrame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0" y="213472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3806097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ko-KR" sz="2000" dirty="0" smtClean="0">
                <a:ln w="317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휴먼둥근헤드라인" pitchFamily="18" charset="-127"/>
                <a:ea typeface="휴먼둥근헤드라인" pitchFamily="18" charset="-127"/>
              </a:rPr>
              <a:t>Simultaneous Elevation Sampling: RRA-MAP </a:t>
            </a:r>
            <a:r>
              <a:rPr lang="en-US" altLang="ko-KR" sz="2000" dirty="0">
                <a:ln w="317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휴먼둥근헤드라인" pitchFamily="18" charset="-127"/>
                <a:ea typeface="휴먼둥근헤드라인" pitchFamily="18" charset="-127"/>
              </a:rPr>
              <a:t>System</a:t>
            </a:r>
            <a:endParaRPr lang="ko-KR" altLang="en-US" sz="2000" dirty="0">
              <a:ln w="3175" cmpd="sng">
                <a:noFill/>
                <a:prstDash val="solid"/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휴먼둥근헤드라인" pitchFamily="18" charset="-127"/>
              <a:ea typeface="휴먼둥근헤드라인" pitchFamily="18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7544" y="4547469"/>
            <a:ext cx="3240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 </a:t>
            </a:r>
            <a:r>
              <a:rPr lang="pt-BR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R4-2218724</a:t>
            </a:r>
            <a:r>
              <a:rPr lang="pt-BR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RAN4 #105 (Nov. 2022</a:t>
            </a:r>
            <a:r>
              <a:rPr lang="pt-BR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ko-KR" alt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pt-BR" altLang="ko-K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5278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223</Words>
  <Application>Microsoft Office PowerPoint</Application>
  <PresentationFormat>화면 슬라이드 쇼(4:3)</PresentationFormat>
  <Paragraphs>49</Paragraphs>
  <Slides>3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3" baseType="lpstr">
      <vt:lpstr>휴먼고딕</vt:lpstr>
      <vt:lpstr>HY견고딕</vt:lpstr>
      <vt:lpstr>Wingdings</vt:lpstr>
      <vt:lpstr>Calibri</vt:lpstr>
      <vt:lpstr>맑은 고딕</vt:lpstr>
      <vt:lpstr>Times New Roman</vt:lpstr>
      <vt:lpstr>Arial</vt:lpstr>
      <vt:lpstr>휴먼둥근헤드라인</vt:lpstr>
      <vt:lpstr>굴림</vt:lpstr>
      <vt:lpstr>디자인 사용자 지정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2019-12-13T05:57:08Z</dcterms:created>
  <dcterms:modified xsi:type="dcterms:W3CDTF">2023-02-16T05:26:09Z</dcterms:modified>
</cp:coreProperties>
</file>