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989" r:id="rId5"/>
    <p:sldId id="987" r:id="rId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C6D254"/>
    <a:srgbClr val="4F81BD"/>
    <a:srgbClr val="CC00CC"/>
    <a:srgbClr val="0000FF"/>
    <a:srgbClr val="FFCC00"/>
    <a:srgbClr val="72AF2F"/>
    <a:srgbClr val="B1D254"/>
    <a:srgbClr val="72732F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9074268-C3EC-45E9-BEAF-CC2907FA78E6}" v="35" dt="2022-02-23T10:09:49.29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269" autoAdjust="0"/>
    <p:restoredTop sz="95801" autoAdjust="0"/>
  </p:normalViewPr>
  <p:slideViewPr>
    <p:cSldViewPr snapToGrid="0">
      <p:cViewPr varScale="1">
        <p:scale>
          <a:sx n="109" d="100"/>
          <a:sy n="109" d="100"/>
        </p:scale>
        <p:origin x="126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RAN4#102-e RRM session GTW schedule</a:t>
            </a:r>
            <a:r>
              <a:rPr lang="en-US" dirty="0"/>
              <a:t> </a:t>
            </a:r>
            <a:endParaRPr lang="ru-RU" dirty="0"/>
          </a:p>
        </p:txBody>
      </p:sp>
      <p:graphicFrame>
        <p:nvGraphicFramePr>
          <p:cNvPr id="4" name="表格 5">
            <a:extLst>
              <a:ext uri="{FF2B5EF4-FFF2-40B4-BE49-F238E27FC236}">
                <a16:creationId xmlns:a16="http://schemas.microsoft.com/office/drawing/2014/main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4685540"/>
              </p:ext>
            </p:extLst>
          </p:nvPr>
        </p:nvGraphicFramePr>
        <p:xfrm>
          <a:off x="401652" y="1273320"/>
          <a:ext cx="11116432" cy="31668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884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719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559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9217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1 </a:t>
                      </a:r>
                      <a:endParaRPr lang="zh-CN" sz="1200" b="1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3260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1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100" b="1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100" b="1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853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February 21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Monday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NTN (220, 221) </a:t>
                      </a:r>
                      <a:endParaRPr lang="en-US" altLang="zh-CN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787127252"/>
                  </a:ext>
                </a:extLst>
              </a:tr>
              <a:tr h="73601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FR2 HST (212, 213)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92755758"/>
                  </a:ext>
                </a:extLst>
              </a:tr>
              <a:tr h="185854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February 22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nd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Tuesday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MG Enh (217, 218, 219)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143979071"/>
                  </a:ext>
                </a:extLst>
              </a:tr>
              <a:tr h="173844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ePos (230, 231) 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423255670"/>
                  </a:ext>
                </a:extLst>
              </a:tr>
              <a:tr h="185854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February 23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rd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Wednesday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ePos (230 Issue 1-3-2) 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534419458"/>
                  </a:ext>
                </a:extLst>
              </a:tr>
              <a:tr h="1858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feRRM (214, 215, 216)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75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955395246"/>
                  </a:ext>
                </a:extLst>
              </a:tr>
              <a:tr h="185854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ext. to 71GHz (224</a:t>
                      </a: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, </a:t>
                      </a:r>
                      <a:r>
                        <a:rPr lang="en-US" sz="1100" b="0" strike="sngStrike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225</a:t>
                      </a:r>
                      <a:r>
                        <a:rPr lang="en-US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) 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431693132"/>
                  </a:ext>
                </a:extLst>
              </a:tr>
              <a:tr h="185854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February 24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Thursday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100" b="0" kern="1200" dirty="0">
                          <a:solidFill>
                            <a:schemeClr val="accent4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RedCap (228, 229)</a:t>
                      </a:r>
                      <a:endParaRPr lang="pt-BR" sz="1100" b="0" kern="1200" dirty="0">
                        <a:solidFill>
                          <a:schemeClr val="accent4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accent4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085180757"/>
                  </a:ext>
                </a:extLst>
              </a:tr>
              <a:tr h="185854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accent4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MR-DC Enh (232) 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accent4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659108774"/>
                  </a:ext>
                </a:extLst>
              </a:tr>
              <a:tr h="185854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accent4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SL Enh (223)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accent4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889410890"/>
                  </a:ext>
                </a:extLst>
              </a:tr>
              <a:tr h="185854">
                <a:tc rowSpan="5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February 25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Friday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100" b="0" kern="1200" dirty="0">
                          <a:solidFill>
                            <a:schemeClr val="accent4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feMIMO (227, 240) </a:t>
                      </a:r>
                      <a:endParaRPr lang="pt-BR" sz="1100" b="0" kern="1200" dirty="0">
                        <a:solidFill>
                          <a:schemeClr val="accent4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accent4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4019645719"/>
                  </a:ext>
                </a:extLst>
              </a:tr>
              <a:tr h="185854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Power Saving </a:t>
                      </a:r>
                      <a:r>
                        <a:rPr lang="en-US" sz="1100" b="0" kern="1200" dirty="0" err="1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Enh</a:t>
                      </a:r>
                      <a:r>
                        <a:rPr lang="en-US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(222) 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30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698597076"/>
                  </a:ext>
                </a:extLst>
              </a:tr>
              <a:tr h="1858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100" b="0" kern="1200" dirty="0">
                          <a:solidFill>
                            <a:schemeClr val="accent4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IIOT/URLLC (233) </a:t>
                      </a:r>
                      <a:endParaRPr lang="pt-BR" sz="1100" b="0" kern="1200" dirty="0">
                        <a:solidFill>
                          <a:schemeClr val="accent4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accent4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622280830"/>
                  </a:ext>
                </a:extLst>
              </a:tr>
              <a:tr h="133260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nn-NO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MG Enh: </a:t>
                      </a: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LS on collision handling of concurrent MGs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endParaRPr lang="en-US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9362342"/>
                  </a:ext>
                </a:extLst>
              </a:tr>
              <a:tr h="133260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rgbClr val="FF33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ext. to 71GHz (225) (if time allows)</a:t>
                      </a:r>
                      <a:endParaRPr lang="pt-BR" sz="1100" b="0" kern="1200" dirty="0">
                        <a:solidFill>
                          <a:srgbClr val="FF330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FF33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004890757"/>
                  </a:ext>
                </a:extLst>
              </a:tr>
            </a:tbl>
          </a:graphicData>
        </a:graphic>
      </p:graphicFrame>
      <p:graphicFrame>
        <p:nvGraphicFramePr>
          <p:cNvPr id="5" name="表格 5">
            <a:extLst>
              <a:ext uri="{FF2B5EF4-FFF2-40B4-BE49-F238E27FC236}">
                <a16:creationId xmlns:a16="http://schemas.microsoft.com/office/drawing/2014/main" id="{2AEB36C6-2B31-4695-AAB3-0FB16210EA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0683276"/>
              </p:ext>
            </p:extLst>
          </p:nvPr>
        </p:nvGraphicFramePr>
        <p:xfrm>
          <a:off x="401652" y="4585026"/>
          <a:ext cx="11116432" cy="16704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884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719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559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9217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2 </a:t>
                      </a:r>
                      <a:endParaRPr lang="zh-CN" sz="1200" b="1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3260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1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100" b="1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100" b="1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853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February 28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Monday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FR2 RF (210)</a:t>
                      </a:r>
                      <a:endParaRPr lang="pt-BR" sz="1100" b="0" kern="1200" dirty="0">
                        <a:solidFill>
                          <a:srgbClr val="FF000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787127252"/>
                  </a:ext>
                </a:extLst>
              </a:tr>
              <a:tr h="7585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Remaining Rel-17 topics: Rel-17 NR FR1 HST (211), Rel-17 NR IAB Enh (226), </a:t>
                      </a: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MUSIM (236), </a:t>
                      </a:r>
                      <a:r>
                        <a:rPr lang="nn-NO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SL Relay  (234)</a:t>
                      </a: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, Rel-17 NR SDT (235),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NB-IoT and LTE-MTC (237) </a:t>
                      </a:r>
                      <a:endParaRPr lang="pt-BR" altLang="zh-CN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347101154"/>
                  </a:ext>
                </a:extLst>
              </a:tr>
              <a:tr h="75853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Rel-15/Rel-16 Maintenance (201-207, 239) // Exact set of topics to be announced after the 1st round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3568360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March 1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Tuesday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2nd round for Rel-17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微软雅黑" panose="020B0503020204020204" pitchFamily="34" charset="-122"/>
                          <a:cs typeface="+mn-cs"/>
                        </a:rPr>
                        <a:t>180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143979071"/>
                  </a:ext>
                </a:extLst>
              </a:tr>
              <a:tr h="185854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March 2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nd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Wednesday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2nd round for Rel-17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微软雅黑" panose="020B0503020204020204" pitchFamily="34" charset="-122"/>
                          <a:cs typeface="+mn-cs"/>
                        </a:rPr>
                        <a:t>180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534419458"/>
                  </a:ext>
                </a:extLst>
              </a:tr>
              <a:tr h="185854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March 3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rd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Thursday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Extended topics / Final round (Return to) </a:t>
                      </a:r>
                      <a:endParaRPr lang="zh-CN" altLang="en-US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180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0851807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6218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矩形 83"/>
          <p:cNvSpPr/>
          <p:nvPr/>
        </p:nvSpPr>
        <p:spPr bwMode="auto">
          <a:xfrm flipV="1">
            <a:off x="9515633" y="2081332"/>
            <a:ext cx="914400" cy="26601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矩形 2"/>
          <p:cNvSpPr/>
          <p:nvPr/>
        </p:nvSpPr>
        <p:spPr bwMode="auto">
          <a:xfrm flipV="1">
            <a:off x="8679333" y="5578527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5942" y="188297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Email discussion procedures/timelines</a:t>
            </a:r>
            <a:endParaRPr lang="ru-RU" dirty="0"/>
          </a:p>
        </p:txBody>
      </p:sp>
      <p:sp>
        <p:nvSpPr>
          <p:cNvPr id="20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781694" y="6182656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Time</a:t>
            </a:r>
            <a:r>
              <a:rPr lang="en-US" altLang="zh-CN" sz="900" b="1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line for moderator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714917" y="6182656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Deadline for comments and </a:t>
            </a:r>
            <a:r>
              <a:rPr lang="en-US" sz="9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651855" y="6182656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session</a:t>
            </a:r>
          </a:p>
        </p:txBody>
      </p:sp>
      <p:sp>
        <p:nvSpPr>
          <p:cNvPr id="213" name="TextBox 1">
            <a:extLst>
              <a:ext uri="{FF2B5EF4-FFF2-40B4-BE49-F238E27FC236}">
                <a16:creationId xmlns:a16="http://schemas.microsoft.com/office/drawing/2014/main" id="{E151FB97-9B3A-4312-805C-6B499B697A34}"/>
              </a:ext>
            </a:extLst>
          </p:cNvPr>
          <p:cNvSpPr txBox="1"/>
          <p:nvPr/>
        </p:nvSpPr>
        <p:spPr>
          <a:xfrm>
            <a:off x="408556" y="5895783"/>
            <a:ext cx="59276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8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8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Email discussion procedures/timelines are not included. </a:t>
            </a:r>
          </a:p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8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</a:p>
        </p:txBody>
      </p:sp>
      <p:sp>
        <p:nvSpPr>
          <p:cNvPr id="7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265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96736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120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Mo</a:t>
            </a:r>
            <a:r>
              <a:rPr lang="en-US" sz="800" kern="0" dirty="0">
                <a:solidFill>
                  <a:srgbClr val="FFFFFF"/>
                </a:solidFill>
                <a:latin typeface="+mj-ea"/>
                <a:ea typeface="+mj-ea"/>
              </a:rPr>
              <a:t>n (Feb 21)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65679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 (Feb 22)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0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501502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 (Feb 23)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1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346213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 (Feb 24)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2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19092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 (Feb 25)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3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03563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4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880348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Mon (Feb 28)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72506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 (Mar 1)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569771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 (Mar 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4144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Thu (Mar 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158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203" y="205644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0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936171" y="20464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787999" y="2053586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632211" y="206070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4041" y="204218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5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328251" y="20493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6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172458" y="204787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7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016664" y="205499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8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860876" y="205357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9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705086" y="206068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0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549297" y="205071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1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393141" y="205783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2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5641" y="204786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直接连接符 19"/>
          <p:cNvCxnSpPr/>
          <p:nvPr/>
        </p:nvCxnSpPr>
        <p:spPr bwMode="auto">
          <a:xfrm>
            <a:off x="670431" y="2069587"/>
            <a:ext cx="10552050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3" name="直接连接符 172"/>
          <p:cNvCxnSpPr/>
          <p:nvPr/>
        </p:nvCxnSpPr>
        <p:spPr bwMode="auto">
          <a:xfrm>
            <a:off x="685665" y="5730028"/>
            <a:ext cx="11326783" cy="1425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4" name="直接连接符 173"/>
          <p:cNvCxnSpPr/>
          <p:nvPr/>
        </p:nvCxnSpPr>
        <p:spPr bwMode="auto">
          <a:xfrm>
            <a:off x="685664" y="3865831"/>
            <a:ext cx="11325838" cy="25315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5" name="直接连接符 174"/>
          <p:cNvCxnSpPr/>
          <p:nvPr/>
        </p:nvCxnSpPr>
        <p:spPr bwMode="auto">
          <a:xfrm>
            <a:off x="670431" y="4724575"/>
            <a:ext cx="11385926" cy="380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6" name="直接连接符 175"/>
          <p:cNvCxnSpPr/>
          <p:nvPr/>
        </p:nvCxnSpPr>
        <p:spPr bwMode="auto">
          <a:xfrm flipV="1">
            <a:off x="676775" y="2965671"/>
            <a:ext cx="11366577" cy="1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77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69010" y="1383540"/>
            <a:ext cx="1655822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</a:rPr>
              <a:t>Pre-meeting</a:t>
            </a:r>
          </a:p>
        </p:txBody>
      </p:sp>
      <p:sp>
        <p:nvSpPr>
          <p:cNvPr id="178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787999" y="1383540"/>
            <a:ext cx="3360391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+mj-ea"/>
                <a:ea typeface="+mj-ea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 round (Feb 21~24)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79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880347" y="1383540"/>
            <a:ext cx="417600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(Feb 28 ~ Mar 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80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035637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8585" y="211386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00:00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1" name="文本框 180"/>
          <p:cNvSpPr txBox="1"/>
          <p:nvPr/>
        </p:nvSpPr>
        <p:spPr>
          <a:xfrm>
            <a:off x="52554" y="2760088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08:00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2" name="文本框 181"/>
          <p:cNvSpPr txBox="1"/>
          <p:nvPr/>
        </p:nvSpPr>
        <p:spPr>
          <a:xfrm>
            <a:off x="52554" y="362179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12:00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3" name="文本框 182"/>
          <p:cNvSpPr txBox="1"/>
          <p:nvPr/>
        </p:nvSpPr>
        <p:spPr>
          <a:xfrm>
            <a:off x="52554" y="450913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16:00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4" name="文本框 183"/>
          <p:cNvSpPr txBox="1"/>
          <p:nvPr/>
        </p:nvSpPr>
        <p:spPr>
          <a:xfrm>
            <a:off x="52554" y="548192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24:00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511748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4:00-7:00 UTC</a:t>
            </a:r>
          </a:p>
        </p:txBody>
      </p:sp>
      <p:sp>
        <p:nvSpPr>
          <p:cNvPr id="18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51882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4:00-7:00 UTC</a:t>
            </a:r>
          </a:p>
        </p:txBody>
      </p:sp>
      <p:sp>
        <p:nvSpPr>
          <p:cNvPr id="18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187795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4:00-7:00 UTC</a:t>
            </a:r>
          </a:p>
        </p:txBody>
      </p:sp>
      <p:sp>
        <p:nvSpPr>
          <p:cNvPr id="18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83367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28739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</p:txBody>
      </p:sp>
      <p:sp>
        <p:nvSpPr>
          <p:cNvPr id="19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84439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</p:txBody>
      </p:sp>
      <p:sp>
        <p:nvSpPr>
          <p:cNvPr id="19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814339" y="2965671"/>
            <a:ext cx="786133" cy="598781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38032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52320" y="5584521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037724" y="2185116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96525" y="2968458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 before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90266" y="4809060"/>
            <a:ext cx="786133" cy="101009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revisions (deadline for new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90787" y="4809060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963781" y="2175460"/>
            <a:ext cx="786133" cy="3526396"/>
          </a:xfrm>
          <a:prstGeom prst="roundRect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179009" y="2038122"/>
            <a:ext cx="786133" cy="277212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kicks off 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by 4:00 UTC</a:t>
            </a:r>
          </a:p>
        </p:txBody>
      </p:sp>
      <p:sp>
        <p:nvSpPr>
          <p:cNvPr id="2" name="矩形标注 1"/>
          <p:cNvSpPr/>
          <p:nvPr/>
        </p:nvSpPr>
        <p:spPr bwMode="auto">
          <a:xfrm>
            <a:off x="5292543" y="4276117"/>
            <a:ext cx="815011" cy="612648"/>
          </a:xfrm>
          <a:prstGeom prst="wedgeRectCallout">
            <a:avLst>
              <a:gd name="adj1" fmla="val 76363"/>
              <a:gd name="adj2" fmla="val 20653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818614" y="3968256"/>
            <a:ext cx="786133" cy="572334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</a:p>
        </p:txBody>
      </p:sp>
      <p:sp>
        <p:nvSpPr>
          <p:cNvPr id="8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662899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4: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00-7:00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9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57565" y="1877631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6357" y="202191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33015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33015" y="2965671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33015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84439" y="4809060"/>
            <a:ext cx="786133" cy="56369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formal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62673" y="2969163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1944412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28739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28739" y="545737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Share 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draft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408601" y="2464966"/>
            <a:ext cx="11194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(check if final </a:t>
            </a:r>
            <a:r>
              <a:rPr lang="en-US" altLang="zh-CN" sz="7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is agreeable)</a:t>
            </a:r>
          </a:p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 19:00 ~ Wed 16:00 UTC   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84439" y="3324599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11:59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84439" y="5456219"/>
            <a:ext cx="786133" cy="859123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3555475" y="4872513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5" name="文本框 94"/>
          <p:cNvSpPr txBox="1"/>
          <p:nvPr/>
        </p:nvSpPr>
        <p:spPr>
          <a:xfrm>
            <a:off x="6121034" y="3974504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95722" y="4502902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" name="圆角矩形标注 6"/>
          <p:cNvSpPr/>
          <p:nvPr/>
        </p:nvSpPr>
        <p:spPr bwMode="auto">
          <a:xfrm>
            <a:off x="310732" y="3785703"/>
            <a:ext cx="1656605" cy="721680"/>
          </a:xfrm>
          <a:prstGeom prst="wedgeRoundRectCallout">
            <a:avLst>
              <a:gd name="adj1" fmla="val 21984"/>
              <a:gd name="adj2" fmla="val 125647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Companies need feed back if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submitted in wrong agenda or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missing from email summary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2" name="圆角矩形标注 101"/>
          <p:cNvSpPr/>
          <p:nvPr/>
        </p:nvSpPr>
        <p:spPr bwMode="auto">
          <a:xfrm>
            <a:off x="6336193" y="5749205"/>
            <a:ext cx="1460271" cy="360717"/>
          </a:xfrm>
          <a:prstGeom prst="wedgeRoundRectCallout">
            <a:avLst>
              <a:gd name="adj1" fmla="val 63546"/>
              <a:gd name="adj2" fmla="val -51073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Strict deadline for new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number request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9598564" y="2085632"/>
            <a:ext cx="758921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 </a:t>
            </a:r>
            <a:endParaRPr lang="zh-CN" altLang="en-US" sz="2000" b="1" dirty="0"/>
          </a:p>
        </p:txBody>
      </p:sp>
      <p:sp>
        <p:nvSpPr>
          <p:cNvPr id="97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6190093" y="1383540"/>
            <a:ext cx="79491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(</a:t>
            </a:r>
            <a:r>
              <a:rPr lang="en-US" sz="800" kern="0" dirty="0">
                <a:solidFill>
                  <a:srgbClr val="FFFFFF"/>
                </a:solidFill>
                <a:latin typeface="+mj-ea"/>
                <a:ea typeface="+mj-ea"/>
              </a:rPr>
              <a:t>Feb 25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3587986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a915fe38-2618-47b6-8303-829fb71466d5"/>
    <ds:schemaRef ds:uri="http://purl.org/dc/elements/1.1/"/>
    <ds:schemaRef ds:uri="http://schemas.microsoft.com/office/2006/metadata/properties"/>
    <ds:schemaRef ds:uri="23d77754-4ccc-4c57-9291-cab09e81894a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350337</TotalTime>
  <Words>683</Words>
  <Application>Microsoft Office PowerPoint</Application>
  <PresentationFormat>Widescreen</PresentationFormat>
  <Paragraphs>141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Microsoft YaHei</vt:lpstr>
      <vt:lpstr>Arial</vt:lpstr>
      <vt:lpstr>Arial Black</vt:lpstr>
      <vt:lpstr>Calibri</vt:lpstr>
      <vt:lpstr>Times New Roman</vt:lpstr>
      <vt:lpstr>Wingdings</vt:lpstr>
      <vt:lpstr>3gpp</vt:lpstr>
      <vt:lpstr>RAN4#102-e RRM session GTW schedule </vt:lpstr>
      <vt:lpstr>Email discussion procedures/timelines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RRM GTW schedule</dc:title>
  <dc:creator>Chervyakov, Andrey</dc:creator>
  <cp:keywords>CTPClassification=CTP_NT</cp:keywords>
  <cp:lastModifiedBy>Intel</cp:lastModifiedBy>
  <cp:revision>579</cp:revision>
  <cp:lastPrinted>2016-09-15T08:31:35Z</cp:lastPrinted>
  <dcterms:created xsi:type="dcterms:W3CDTF">2009-11-27T05:15:11Z</dcterms:created>
  <dcterms:modified xsi:type="dcterms:W3CDTF">2022-02-23T10:12:18Z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(3)3uSfLaSabfEyGuv1zOGHK+RwlkfravTUcEfWqi0iTGWVPvow5LJeWSZx0l4apXozh5nghM5u
UjYmUvZ4KXISRBPsUjeZ8n/oCEXc3NVVHwH6p2pPqHxRBxPZrOV345rlmEFy2Rz0/6EIL/mC
Bqibo60bzlUkIHZZr8BxGqlyc1LG+sTsBGuFTqego5ivFhw1bst2YN9yhZuKGimoVy0wC8qp
5M7IpQWEOSidkJhLw6</vt:lpwstr>
  </property>
  <property fmtid="{D5CDD505-2E9C-101B-9397-08002B2CF9AE}" pid="16" name="_2015_ms_pID_7253431">
    <vt:lpwstr>b2oCiLP2GpSIltc69n9QAcv3Os6RCDr2qxyq6Y9nylDhW9Mei+H4iT
TbJ+vjxAUJGIG555wVd06uHRtBUqL7bX4Xm7RtzXCTuEUnbQYx+uYvaVFLPpsfJku6LxtB+c
g/Jwk5q4nKVGbPmkB7yFXfcGVbwmn2TmNAMLEZvsd8buFpyJ6+N3USuw5pzOX63uRC/UnIaX
UbCtnOfFdB8PDi+Y8Tbk4hLwfSnfgElhbZJ/</vt:lpwstr>
  </property>
  <property fmtid="{D5CDD505-2E9C-101B-9397-08002B2CF9AE}" pid="17" name="_2015_ms_pID_7253432">
    <vt:lpwstr>NA==</vt:lpwstr>
  </property>
</Properties>
</file>