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37" r:id="rId5"/>
    <p:sldId id="936" r:id="rId6"/>
    <p:sldId id="935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B5B25-7261-4633-8F94-93A6D6B24A20}" v="57" dt="2021-05-16T17:37:46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57" d="100"/>
          <a:sy n="157" d="100"/>
        </p:scale>
        <p:origin x="104" y="2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D80B5B25-7261-4633-8F94-93A6D6B24A20}"/>
    <pc:docChg chg="undo custSel addSld delSld modSld">
      <pc:chgData name="Chervyakov, Andrey" userId="dbdfc4e7-c505-4785-a117-c03dfe609c52" providerId="ADAL" clId="{D80B5B25-7261-4633-8F94-93A6D6B24A20}" dt="2021-05-16T17:38:21.816" v="734" actId="6549"/>
      <pc:docMkLst>
        <pc:docMk/>
      </pc:docMkLst>
      <pc:sldChg chg="addSp modSp mod">
        <pc:chgData name="Chervyakov, Andrey" userId="dbdfc4e7-c505-4785-a117-c03dfe609c52" providerId="ADAL" clId="{D80B5B25-7261-4633-8F94-93A6D6B24A20}" dt="2021-05-16T17:38:21.816" v="734" actId="6549"/>
        <pc:sldMkLst>
          <pc:docMk/>
          <pc:sldMk cId="2261567071" sldId="928"/>
        </pc:sldMkLst>
        <pc:spChg chg="mod">
          <ac:chgData name="Chervyakov, Andrey" userId="dbdfc4e7-c505-4785-a117-c03dfe609c52" providerId="ADAL" clId="{D80B5B25-7261-4633-8F94-93A6D6B24A20}" dt="2021-05-16T16:57:11.626" v="3" actId="20577"/>
          <ac:spMkLst>
            <pc:docMk/>
            <pc:sldMk cId="2261567071" sldId="928"/>
            <ac:spMk id="2" creationId="{4653FC17-6DDA-4C90-8331-B521BC2ADE4B}"/>
          </ac:spMkLst>
        </pc:spChg>
        <pc:spChg chg="add mod">
          <ac:chgData name="Chervyakov, Andrey" userId="dbdfc4e7-c505-4785-a117-c03dfe609c52" providerId="ADAL" clId="{D80B5B25-7261-4633-8F94-93A6D6B24A20}" dt="2021-05-16T17:10:47.608" v="716" actId="14100"/>
          <ac:spMkLst>
            <pc:docMk/>
            <pc:sldMk cId="2261567071" sldId="928"/>
            <ac:spMk id="3" creationId="{ECAC3BFE-4AFD-4151-BF68-35BBD0CB160E}"/>
          </ac:spMkLst>
        </pc:spChg>
        <pc:graphicFrameChg chg="mod modGraphic">
          <ac:chgData name="Chervyakov, Andrey" userId="dbdfc4e7-c505-4785-a117-c03dfe609c52" providerId="ADAL" clId="{D80B5B25-7261-4633-8F94-93A6D6B24A20}" dt="2021-05-16T17:38:21.816" v="734" actId="6549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 del">
        <pc:chgData name="Chervyakov, Andrey" userId="dbdfc4e7-c505-4785-a117-c03dfe609c52" providerId="ADAL" clId="{D80B5B25-7261-4633-8F94-93A6D6B24A20}" dt="2021-05-16T16:57:12.953" v="4" actId="47"/>
        <pc:sldMkLst>
          <pc:docMk/>
          <pc:sldMk cId="3330275766" sldId="92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000" b="1" dirty="0" err="1" smtClean="0"/>
              <a:t>RAN4#102-e</a:t>
            </a:r>
            <a:r>
              <a:rPr lang="en-US" sz="2000" b="1" dirty="0" smtClean="0"/>
              <a:t> </a:t>
            </a:r>
            <a:r>
              <a:rPr lang="en-US" altLang="zh-CN" sz="2000" b="1" dirty="0" err="1" smtClean="0"/>
              <a:t>BSRF_Demod_Test</a:t>
            </a:r>
            <a:r>
              <a:rPr lang="en-US" sz="2000" b="1" dirty="0" smtClean="0"/>
              <a:t>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8941509"/>
              </p:ext>
            </p:extLst>
          </p:nvPr>
        </p:nvGraphicFramePr>
        <p:xfrm>
          <a:off x="509717" y="1691639"/>
          <a:ext cx="11166634" cy="40177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377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43935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1322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35396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dirty="0" smtClean="0">
                          <a:effectLst/>
                        </a:rPr>
                        <a:t>Week 1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24169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Monday Feb </a:t>
                      </a:r>
                      <a:r>
                        <a:rPr lang="en-US" altLang="zh-CN" sz="1000" kern="1200" dirty="0" err="1" smtClean="0">
                          <a:effectLst/>
                        </a:rPr>
                        <a:t>21</a:t>
                      </a:r>
                      <a:r>
                        <a:rPr lang="en-US" altLang="zh-CN" sz="1000" kern="1200" baseline="30000" dirty="0" err="1" smtClean="0">
                          <a:effectLst/>
                        </a:rPr>
                        <a:t>th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(Repeater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[304] Repeater general: Co-location requirements</a:t>
                      </a:r>
                      <a:endParaRPr lang="zh-CN" altLang="zh-CN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60 minutes</a:t>
                      </a:r>
                      <a:endParaRPr lang="zh-CN" alt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61351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[305]/[306] NR repeater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ACRR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and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OOB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gain; Others</a:t>
                      </a: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120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740603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Tuesday</a:t>
                      </a:r>
                      <a:r>
                        <a:rPr lang="en-US" sz="1000" kern="1200" dirty="0" smtClean="0"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effectLst/>
                        </a:rPr>
                        <a:t>Feb </a:t>
                      </a:r>
                      <a:r>
                        <a:rPr lang="en-US" altLang="zh-CN" sz="1000" kern="1200" dirty="0" err="1" smtClean="0">
                          <a:effectLst/>
                        </a:rPr>
                        <a:t>22</a:t>
                      </a:r>
                      <a:r>
                        <a:rPr lang="en-US" altLang="zh-CN" sz="1000" kern="1200" baseline="30000" dirty="0" err="1" smtClean="0">
                          <a:effectLst/>
                        </a:rPr>
                        <a:t>th</a:t>
                      </a:r>
                      <a:r>
                        <a:rPr lang="en-US" altLang="zh-CN" sz="1000" kern="1200" dirty="0" smtClean="0">
                          <a:effectLst/>
                        </a:rPr>
                        <a:t>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4:00</a:t>
                      </a:r>
                      <a:r>
                        <a:rPr lang="en-US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[322] CRS-IM: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list, NWA signaling,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30kHz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supporting 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180 minutes</a:t>
                      </a:r>
                      <a:endParaRPr lang="zh-CN" altLang="en-US" sz="1000" dirty="0" smtClean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309563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Wednesday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Feb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23</a:t>
                      </a:r>
                      <a:r>
                        <a:rPr lang="en-US" altLang="zh-CN" sz="1000" kern="1200" baseline="30000" dirty="0" err="1" smtClean="0">
                          <a:effectLst/>
                        </a:rPr>
                        <a:t>th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4:00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(NTN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baseline="0" dirty="0" smtClean="0"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[308] NTN general 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list, SAN Class</a:t>
                      </a:r>
                      <a:endParaRPr lang="zh-CN" altLang="en-US" sz="10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15716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[309] NTN co-existence: case 6 handling,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ACLR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/ACS</a:t>
                      </a: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30 minutes</a:t>
                      </a:r>
                      <a:endParaRPr lang="zh-CN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788769526"/>
                  </a:ext>
                </a:extLst>
              </a:tr>
              <a:tr h="15716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[310</a:t>
                      </a:r>
                      <a:r>
                        <a:rPr lang="en-US" altLang="zh-CN" sz="1000" strike="sngStrike" kern="1200" baseline="0" dirty="0" smtClean="0">
                          <a:effectLst/>
                        </a:rPr>
                        <a:t>]/[311]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NTN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BSRF</a:t>
                      </a:r>
                      <a:r>
                        <a:rPr lang="en-US" altLang="zh-CN" sz="1000" strike="sngStrike" kern="1200" baseline="0" dirty="0" smtClean="0">
                          <a:effectLst/>
                        </a:rPr>
                        <a:t>/ </a:t>
                      </a:r>
                      <a:r>
                        <a:rPr lang="en-US" altLang="zh-CN" sz="1000" strike="sngStrike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strike="sngStrike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strike="sngStrike" kern="1200" baseline="0" dirty="0" err="1" smtClean="0">
                          <a:effectLst/>
                        </a:rPr>
                        <a:t>RF</a:t>
                      </a:r>
                      <a:endParaRPr lang="en-US" altLang="zh-CN" sz="1000" strike="sngStrik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90 minutes</a:t>
                      </a:r>
                      <a:endParaRPr lang="zh-CN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451763115"/>
                  </a:ext>
                </a:extLst>
              </a:tr>
              <a:tr h="265946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Thursday Feb 24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th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4:00 -7:00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Rel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-17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+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[311] NTN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RF</a:t>
                      </a:r>
                      <a:endParaRPr lang="zh-CN" altLang="zh-CN" sz="1000" kern="1200" baseline="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60 minutes</a:t>
                      </a:r>
                      <a:endParaRPr lang="zh-CN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7684108"/>
                  </a:ext>
                </a:extLst>
              </a:tr>
              <a:tr h="229727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[319]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FR1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Remaining issue </a:t>
                      </a:r>
                      <a:endParaRPr lang="zh-CN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30 minutes</a:t>
                      </a:r>
                      <a:endParaRPr lang="zh-CN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81922502"/>
                  </a:ext>
                </a:extLst>
              </a:tr>
              <a:tr h="22972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[323]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MMSE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-IRC: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list, others</a:t>
                      </a:r>
                      <a:endParaRPr lang="zh-CN" altLang="zh-CN" sz="1000" kern="1200" baseline="0" dirty="0" smtClean="0">
                        <a:effectLst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90 minutes </a:t>
                      </a:r>
                      <a:endParaRPr lang="zh-CN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594607994"/>
                  </a:ext>
                </a:extLst>
              </a:tr>
              <a:tr h="297552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Friday  Feb 25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th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4:00 -7:00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Rel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-17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RF+Demod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en-US" altLang="zh-CN" sz="1000" kern="1200" baseline="0" dirty="0" smtClean="0">
                        <a:solidFill>
                          <a:srgbClr val="FFC000"/>
                        </a:solidFill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[312] Above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52.6GHz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BSRF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  <a:endParaRPr lang="zh-CN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70264740"/>
                  </a:ext>
                </a:extLst>
              </a:tr>
              <a:tr h="249678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[309]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eIAB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BSRF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977979247"/>
                  </a:ext>
                </a:extLst>
              </a:tr>
              <a:tr h="12269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[320/321]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(pending on available time)</a:t>
                      </a:r>
                      <a:endParaRPr lang="zh-CN" altLang="zh-CN" sz="1000" kern="1200" baseline="0" dirty="0" smtClean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038319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9674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000" b="1" dirty="0" err="1" smtClean="0"/>
              <a:t>RAN4#102-e</a:t>
            </a:r>
            <a:r>
              <a:rPr lang="en-US" sz="2000" b="1" dirty="0" smtClean="0"/>
              <a:t> </a:t>
            </a:r>
            <a:r>
              <a:rPr lang="en-US" altLang="zh-CN" sz="2000" b="1" dirty="0" err="1" smtClean="0"/>
              <a:t>BSRF_Demod_Test</a:t>
            </a:r>
            <a:r>
              <a:rPr lang="en-US" sz="2000" b="1" dirty="0" smtClean="0"/>
              <a:t>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3528642"/>
              </p:ext>
            </p:extLst>
          </p:nvPr>
        </p:nvGraphicFramePr>
        <p:xfrm>
          <a:off x="509717" y="1708264"/>
          <a:ext cx="11166634" cy="41330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377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43935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1322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35396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dirty="0" smtClean="0">
                          <a:effectLst/>
                        </a:rPr>
                        <a:t>Week 2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241693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Monday Feb 28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th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Rel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-17 return to)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Return to Repeater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~90 minutes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24169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Return to NTN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~90</a:t>
                      </a:r>
                      <a:r>
                        <a:rPr lang="en-US" altLang="zh-CN" sz="1000" baseline="0" dirty="0" smtClean="0"/>
                        <a:t> </a:t>
                      </a:r>
                      <a:r>
                        <a:rPr lang="en-US" altLang="zh-CN" sz="1000" dirty="0" smtClean="0"/>
                        <a:t>minutes</a:t>
                      </a:r>
                      <a:endParaRPr lang="en-US" altLang="zh-CN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37182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strike="sngStrike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Reserved</a:t>
                      </a:r>
                      <a:endParaRPr lang="en-US" altLang="zh-CN" sz="1000" strike="sngStrike" kern="1200" baseline="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strike="sngStrike" dirty="0" smtClean="0">
                          <a:solidFill>
                            <a:srgbClr val="C00000"/>
                          </a:solidFill>
                        </a:rPr>
                        <a:t>60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97870004"/>
                  </a:ext>
                </a:extLst>
              </a:tr>
              <a:tr h="24648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Tuesday</a:t>
                      </a:r>
                      <a:r>
                        <a:rPr lang="en-US" sz="1000" kern="1200" dirty="0" smtClean="0"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effectLst/>
                        </a:rPr>
                        <a:t>March 1st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(OTA ) 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[334]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MIMO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OTA: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60 minutes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24169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[335]/[336]: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TRP_TRS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60 minutes</a:t>
                      </a:r>
                      <a:endParaRPr lang="en-US" altLang="zh-CN" sz="10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18509248"/>
                  </a:ext>
                </a:extLst>
              </a:tr>
              <a:tr h="32067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[337]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FR2Test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enhancement:</a:t>
                      </a: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60 minutes</a:t>
                      </a:r>
                      <a:endParaRPr lang="zh-CN" altLang="en-US" sz="1000" dirty="0" smtClean="0">
                        <a:solidFill>
                          <a:schemeClr val="tx1"/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77558705"/>
                  </a:ext>
                </a:extLst>
              </a:tr>
              <a:tr h="248039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Wednesday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March 2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nd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Return to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baseline="0" dirty="0" smtClean="0"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Reserved for return to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Rel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-15/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Rel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-16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 maintenance,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Rel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-17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: [309]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eIAB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, [312] above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52.6GHz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..</a:t>
                      </a:r>
                      <a:endParaRPr lang="zh-CN" altLang="zh-CN" sz="1000" kern="1200" baseline="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</a:t>
                      </a:r>
                      <a:r>
                        <a:rPr lang="en-US" altLang="zh-CN" sz="1000" kern="1200" dirty="0" smtClean="0">
                          <a:effectLst/>
                        </a:rPr>
                        <a:t>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33581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Reserved for return to [322] CRS-IM, [323]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MMSE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-IRC receiver: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 NWA, test set-up</a:t>
                      </a:r>
                      <a:endParaRPr lang="zh-CN" altLang="zh-CN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838754226"/>
                  </a:ext>
                </a:extLst>
              </a:tr>
              <a:tr h="13686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[329] </a:t>
                      </a:r>
                      <a:r>
                        <a:rPr lang="en-GB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NR_cov_enh_Demod</a:t>
                      </a:r>
                      <a:r>
                        <a:rPr lang="en-GB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: Test scope (pending on available time)</a:t>
                      </a:r>
                      <a:endParaRPr lang="zh-CN" altLang="zh-CN" sz="1000" kern="1200" baseline="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微软雅黑" panose="020B0503020204020204" pitchFamily="34" charset="-122"/>
                          <a:cs typeface="Calibri Light" panose="020F0302020204030204" pitchFamily="34" charset="0"/>
                        </a:rPr>
                        <a:t>60 </a:t>
                      </a:r>
                      <a:r>
                        <a:rPr lang="en-US" altLang="zh-CN" sz="1000" kern="1200" dirty="0" err="1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微软雅黑" panose="020B0503020204020204" pitchFamily="34" charset="-122"/>
                          <a:cs typeface="Calibri Light" panose="020F0302020204030204" pitchFamily="34" charset="0"/>
                        </a:rPr>
                        <a:t>miniutes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030615056"/>
                  </a:ext>
                </a:extLst>
              </a:tr>
              <a:tr h="725399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Thursday March 3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rd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(final round checking)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Final round checking: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Rel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-17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 status checking (~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1H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)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Other topics with extended round if any </a:t>
                      </a:r>
                    </a:p>
                    <a:p>
                      <a:pPr marL="171450" marR="0" lvl="0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Rel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-17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 topics focused on general scope discussion with candidate list (pending on available time)</a:t>
                      </a:r>
                    </a:p>
                    <a:p>
                      <a:pPr marL="628627" marR="0" lvl="1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[329]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FeMIMO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Demod</a:t>
                      </a:r>
                      <a:endParaRPr lang="en-US" altLang="zh-CN" sz="1000" kern="1200" baseline="0" dirty="0" smtClean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L="628627" marR="0" lvl="1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[327] Above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52.6GHz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</a:p>
                    <a:p>
                      <a:pPr marL="628627" marR="0" lvl="1" indent="-17145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C00000"/>
                          </a:solidFill>
                          <a:effectLst/>
                        </a:rPr>
                        <a:t>[325] NTN </a:t>
                      </a:r>
                      <a:r>
                        <a:rPr lang="en-US" altLang="zh-CN" sz="1000" kern="1200" baseline="0" dirty="0" err="1" smtClean="0">
                          <a:solidFill>
                            <a:srgbClr val="C00000"/>
                          </a:solidFill>
                          <a:effectLst/>
                        </a:rPr>
                        <a:t>Demod</a:t>
                      </a:r>
                      <a:endParaRPr lang="en-US" altLang="zh-CN" sz="1000" kern="1200" baseline="0" dirty="0" smtClean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zh-CN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180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7684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4585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9515633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8679333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14917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651855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n (Feb 21)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Tue (Feb 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Wed (Feb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Thu (Feb 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Fri (Feb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Mon (Feb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Tue (Mar 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Wed (Mar 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Thu (Mar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33603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(Feb 21~24)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(Feb 28 ~ 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1748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1882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87795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336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2320" y="558452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6525" y="2968458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0266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revisions (deadline for new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79009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8614" y="3968256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2899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4: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formal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  <a:endParaRPr lang="en-US" sz="800" b="1" kern="0" dirty="0">
              <a:solidFill>
                <a:schemeClr val="bg1"/>
              </a:solidFill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2673" y="2969163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draft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408601" y="2464966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agreeable)</a:t>
            </a:r>
            <a:endParaRPr lang="en-US" altLang="zh-CN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Tue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19:00 ~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Wed 16:00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6121034" y="3974504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95722" y="450290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</a:t>
            </a:r>
            <a:r>
              <a:rPr lang="en-US" altLang="zh-CN" sz="800" b="1" dirty="0" smtClean="0">
                <a:latin typeface="+mj-ea"/>
              </a:rPr>
              <a:t>agenda or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6336193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latin typeface="+mj-ea"/>
              </a:rPr>
              <a:t>Strict deadline for new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598564" y="2085632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  <p:sp>
        <p:nvSpPr>
          <p:cNvPr id="9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6190093" y="1383540"/>
            <a:ext cx="79491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Feb 25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260553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23d77754-4ccc-4c57-9291-cab09e81894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346318</TotalTime>
  <Words>772</Words>
  <Application>Microsoft Office PowerPoint</Application>
  <PresentationFormat>宽屏</PresentationFormat>
  <Paragraphs>163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黑体</vt:lpstr>
      <vt:lpstr>宋体</vt:lpstr>
      <vt:lpstr>微软雅黑</vt:lpstr>
      <vt:lpstr>Arial</vt:lpstr>
      <vt:lpstr>Arial Black</vt:lpstr>
      <vt:lpstr>Calibri</vt:lpstr>
      <vt:lpstr>Calibri Light</vt:lpstr>
      <vt:lpstr>Times New Roman</vt:lpstr>
      <vt:lpstr>Wingdings</vt:lpstr>
      <vt:lpstr>3gpp</vt:lpstr>
      <vt:lpstr>RAN4#102-e BSRF_Demod_Test session GTW schedule </vt:lpstr>
      <vt:lpstr>RAN4#102-e BSRF_Demod_Test session GTW schedule </vt:lpstr>
      <vt:lpstr>Email discussion procedures/timelines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Haijie Qiu_Samsung</cp:lastModifiedBy>
  <cp:revision>684</cp:revision>
  <cp:lastPrinted>2016-09-15T08:31:35Z</cp:lastPrinted>
  <dcterms:created xsi:type="dcterms:W3CDTF">2009-11-27T05:15:11Z</dcterms:created>
  <dcterms:modified xsi:type="dcterms:W3CDTF">2022-02-28T02:49:21Z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5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6" name="_2015_ms_pID_7253432">
    <vt:lpwstr>NA==</vt:lpwstr>
  </property>
</Properties>
</file>