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1"/>
  </p:notesMasterIdLst>
  <p:handoutMasterIdLst>
    <p:handoutMasterId r:id="rId22"/>
  </p:handoutMasterIdLst>
  <p:sldIdLst>
    <p:sldId id="934" r:id="rId5"/>
    <p:sldId id="928" r:id="rId6"/>
    <p:sldId id="970" r:id="rId7"/>
    <p:sldId id="979" r:id="rId8"/>
    <p:sldId id="987" r:id="rId9"/>
    <p:sldId id="973" r:id="rId10"/>
    <p:sldId id="988" r:id="rId11"/>
    <p:sldId id="980" r:id="rId12"/>
    <p:sldId id="985" r:id="rId13"/>
    <p:sldId id="986" r:id="rId14"/>
    <p:sldId id="984" r:id="rId15"/>
    <p:sldId id="981" r:id="rId16"/>
    <p:sldId id="974" r:id="rId17"/>
    <p:sldId id="975" r:id="rId18"/>
    <p:sldId id="976" r:id="rId19"/>
    <p:sldId id="977" r:id="rId2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3096-1F1D-461D-ACEB-84C3340AE11B}" v="1" dt="2021-08-01T13:08:49.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2" d="100"/>
          <a:sy n="112" d="100"/>
        </p:scale>
        <p:origin x="21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EEA3096-1F1D-461D-ACEB-84C3340AE11B}"/>
    <pc:docChg chg="undo custSel modSld">
      <pc:chgData name="Chervyakov, Andrey" userId="dbdfc4e7-c505-4785-a117-c03dfe609c52" providerId="ADAL" clId="{2EEA3096-1F1D-461D-ACEB-84C3340AE11B}" dt="2021-08-01T13:34:33.887" v="226" actId="1592"/>
      <pc:docMkLst>
        <pc:docMk/>
      </pc:docMkLst>
      <pc:sldChg chg="modSp mod addCm delCm modCm">
        <pc:chgData name="Chervyakov, Andrey" userId="dbdfc4e7-c505-4785-a117-c03dfe609c52" providerId="ADAL" clId="{2EEA3096-1F1D-461D-ACEB-84C3340AE11B}" dt="2021-08-01T13:34:33.887" v="226" actId="1592"/>
        <pc:sldMkLst>
          <pc:docMk/>
          <pc:sldMk cId="2261567071" sldId="928"/>
        </pc:sldMkLst>
        <pc:spChg chg="mod">
          <ac:chgData name="Chervyakov, Andrey" userId="dbdfc4e7-c505-4785-a117-c03dfe609c52" providerId="ADAL" clId="{2EEA3096-1F1D-461D-ACEB-84C3340AE11B}" dt="2021-08-01T13:34:27.529" v="225" actId="20577"/>
          <ac:spMkLst>
            <pc:docMk/>
            <pc:sldMk cId="2261567071" sldId="928"/>
            <ac:spMk id="3" creationId="{B1BE6906-4FA3-42DA-8E86-BA4DD12F41A6}"/>
          </ac:spMkLst>
        </pc:spChg>
      </pc:sldChg>
      <pc:sldChg chg="modSp mod addCm delCm">
        <pc:chgData name="Chervyakov, Andrey" userId="dbdfc4e7-c505-4785-a117-c03dfe609c52" providerId="ADAL" clId="{2EEA3096-1F1D-461D-ACEB-84C3340AE11B}" dt="2021-08-01T13:21:43.609" v="217" actId="948"/>
        <pc:sldMkLst>
          <pc:docMk/>
          <pc:sldMk cId="3082891650" sldId="970"/>
        </pc:sldMkLst>
        <pc:spChg chg="mod">
          <ac:chgData name="Chervyakov, Andrey" userId="dbdfc4e7-c505-4785-a117-c03dfe609c52" providerId="ADAL" clId="{2EEA3096-1F1D-461D-ACEB-84C3340AE11B}" dt="2021-08-01T13:21:43.609" v="217" actId="948"/>
          <ac:spMkLst>
            <pc:docMk/>
            <pc:sldMk cId="3082891650" sldId="970"/>
            <ac:spMk id="3" creationId="{B1BE6906-4FA3-42DA-8E86-BA4DD12F41A6}"/>
          </ac:spMkLst>
        </pc:spChg>
      </pc:sldChg>
      <pc:sldChg chg="modSp mod">
        <pc:chgData name="Chervyakov, Andrey" userId="dbdfc4e7-c505-4785-a117-c03dfe609c52" providerId="ADAL" clId="{2EEA3096-1F1D-461D-ACEB-84C3340AE11B}" dt="2021-08-01T13:22:13.589" v="219" actId="108"/>
        <pc:sldMkLst>
          <pc:docMk/>
          <pc:sldMk cId="4244984083" sldId="972"/>
        </pc:sldMkLst>
        <pc:spChg chg="mod">
          <ac:chgData name="Chervyakov, Andrey" userId="dbdfc4e7-c505-4785-a117-c03dfe609c52" providerId="ADAL" clId="{2EEA3096-1F1D-461D-ACEB-84C3340AE11B}" dt="2021-08-01T13:22:13.589" v="219" actId="108"/>
          <ac:spMkLst>
            <pc:docMk/>
            <pc:sldMk cId="4244984083" sldId="972"/>
            <ac:spMk id="197" creationId="{B6CDA6FF-6740-49E7-B14C-1831ED62E0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mj-ea"/>
              </a:rPr>
              <a:t>RAN4#102-e </a:t>
            </a:r>
            <a:r>
              <a:rPr lang="en-US" b="1" dirty="0">
                <a:latin typeface="+mj-ea"/>
              </a:rPr>
              <a:t>E-meeting 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2" y="274551"/>
            <a:ext cx="4300976" cy="1200329"/>
          </a:xfrm>
          <a:prstGeom prst="rect">
            <a:avLst/>
          </a:prstGeom>
          <a:noFill/>
        </p:spPr>
        <p:txBody>
          <a:bodyPr wrap="square" rtlCol="0">
            <a:spAutoFit/>
          </a:bodyPr>
          <a:lstStyle/>
          <a:p>
            <a:r>
              <a:rPr lang="en-US" sz="1600" b="1" dirty="0">
                <a:latin typeface="+mj-ea"/>
                <a:ea typeface="+mj-ea"/>
              </a:rPr>
              <a:t>3GPP TSG-RAN WG4 </a:t>
            </a:r>
            <a:r>
              <a:rPr lang="en-US" sz="1600" b="1" dirty="0" smtClean="0">
                <a:latin typeface="+mj-ea"/>
                <a:ea typeface="+mj-ea"/>
              </a:rPr>
              <a:t>Meeting #102-e</a:t>
            </a:r>
            <a:r>
              <a:rPr lang="en-US" sz="1600" b="1" dirty="0">
                <a:latin typeface="+mj-ea"/>
                <a:ea typeface="+mj-ea"/>
              </a:rPr>
              <a:t>	</a:t>
            </a:r>
            <a:endParaRPr lang="en-US" sz="1600" dirty="0">
              <a:latin typeface="+mj-ea"/>
              <a:ea typeface="+mj-ea"/>
            </a:endParaRPr>
          </a:p>
          <a:p>
            <a:r>
              <a:rPr lang="en-US" sz="1600" b="1" dirty="0">
                <a:latin typeface="+mj-ea"/>
                <a:ea typeface="+mj-ea"/>
              </a:rPr>
              <a:t>Electronic Meeting, </a:t>
            </a:r>
            <a:r>
              <a:rPr lang="en-US" sz="1600" b="1" dirty="0" smtClean="0">
                <a:latin typeface="+mj-ea"/>
                <a:ea typeface="+mj-ea"/>
              </a:rPr>
              <a:t>February 21 – March 3, 2022</a:t>
            </a:r>
            <a:endParaRPr lang="en-US" sz="1600" b="1" dirty="0">
              <a:latin typeface="+mj-ea"/>
              <a:ea typeface="+mj-ea"/>
            </a:endParaRPr>
          </a:p>
          <a:p>
            <a:r>
              <a:rPr lang="en-US" sz="1600" b="1" dirty="0">
                <a:latin typeface="+mj-ea"/>
                <a:ea typeface="+mj-ea"/>
              </a:rPr>
              <a:t>Agenda Item: 2</a:t>
            </a:r>
            <a:endParaRPr lang="en-US" sz="1600" dirty="0">
              <a:latin typeface="+mj-ea"/>
              <a:ea typeface="+mj-ea"/>
            </a:endParaRPr>
          </a:p>
          <a:p>
            <a:endParaRPr lang="en-US" dirty="0">
              <a:latin typeface="+mj-ea"/>
              <a:ea typeface="+mj-ea"/>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R4-22xxxxx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t>Capture the new TR/TS in the table for “New specifications” in the approved WID/SID </a:t>
            </a:r>
            <a:endParaRPr lang="en-US" altLang="zh-CN" sz="1400" dirty="0"/>
          </a:p>
          <a:p>
            <a:pPr lvl="1">
              <a:spcBef>
                <a:spcPts val="0"/>
              </a:spcBef>
              <a:spcAft>
                <a:spcPts val="600"/>
              </a:spcAft>
            </a:pPr>
            <a:r>
              <a:rPr lang="en-US" sz="1200" dirty="0" smtClean="0">
                <a:cs typeface="+mn-cs"/>
              </a:rPr>
              <a:t>Keep the TS/TR number as 3Y.XXX, e.g., 38.xxx for NR</a:t>
            </a:r>
          </a:p>
          <a:p>
            <a:pPr lvl="1">
              <a:spcBef>
                <a:spcPts val="0"/>
              </a:spcBef>
              <a:spcAft>
                <a:spcPts val="600"/>
              </a:spcAft>
            </a:pPr>
            <a:r>
              <a:rPr lang="en-US" sz="1200" dirty="0" smtClean="0">
                <a:cs typeface="+mn-cs"/>
              </a:rPr>
              <a:t>Usually for SID, the title of TR is the same as the title of SID </a:t>
            </a:r>
            <a:endParaRPr lang="en-US" sz="1400" dirty="0" smtClean="0">
              <a:cs typeface="+mn-cs"/>
            </a:endParaRPr>
          </a:p>
          <a:p>
            <a:pPr marL="342882" lvl="1" indent="-342882">
              <a:spcBef>
                <a:spcPts val="0"/>
              </a:spcBef>
              <a:spcAft>
                <a:spcPts val="600"/>
              </a:spcAft>
              <a:buBlip>
                <a:blip r:embed="rId2"/>
              </a:buBlip>
            </a:pPr>
            <a:r>
              <a:rPr lang="en-US" sz="1400" dirty="0" smtClean="0">
                <a:cs typeface="+mn-cs"/>
              </a:rPr>
              <a:t>Rapporteur and </a:t>
            </a:r>
            <a:r>
              <a:rPr lang="en-US" altLang="zh-CN" sz="1400" dirty="0" smtClean="0">
                <a:cs typeface="+mn-cs"/>
              </a:rPr>
              <a:t>numbers for TR/TS</a:t>
            </a:r>
            <a:endParaRPr lang="en-US" sz="1400" dirty="0">
              <a:cs typeface="+mn-cs"/>
            </a:endParaRPr>
          </a:p>
          <a:p>
            <a:pPr lvl="1">
              <a:spcBef>
                <a:spcPts val="0"/>
              </a:spcBef>
              <a:spcAft>
                <a:spcPts val="600"/>
              </a:spcAft>
            </a:pPr>
            <a:r>
              <a:rPr lang="en-US" altLang="zh-CN" sz="1200" dirty="0" smtClean="0"/>
              <a:t>Please contact with WG Chair to decide the rapporteur for TR/TS</a:t>
            </a:r>
          </a:p>
          <a:p>
            <a:pPr lvl="1">
              <a:spcBef>
                <a:spcPts val="0"/>
              </a:spcBef>
              <a:spcAft>
                <a:spcPts val="600"/>
              </a:spcAft>
            </a:pPr>
            <a:r>
              <a:rPr lang="en-US" altLang="zh-CN" sz="1200" dirty="0" smtClean="0">
                <a:cs typeface="+mn-cs"/>
              </a:rPr>
              <a:t>Please contact </a:t>
            </a:r>
            <a:r>
              <a:rPr lang="en-US" altLang="zh-CN" sz="1200" dirty="0">
                <a:cs typeface="+mn-cs"/>
              </a:rPr>
              <a:t>WG </a:t>
            </a:r>
            <a:r>
              <a:rPr lang="en-US" altLang="zh-CN" sz="1200" dirty="0" smtClean="0">
                <a:cs typeface="+mn-cs"/>
              </a:rPr>
              <a:t>secretary for TR/TS number after the WID/SID capturing the new TS/TR is approved in RAN</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Update draft TR/TS in WG meetings</a:t>
            </a:r>
          </a:p>
          <a:p>
            <a:pPr lvl="1">
              <a:spcBef>
                <a:spcPts val="0"/>
              </a:spcBef>
              <a:spcAft>
                <a:spcPts val="600"/>
              </a:spcAft>
            </a:pPr>
            <a:r>
              <a:rPr lang="en-US" altLang="zh-CN" sz="1200" dirty="0" smtClean="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smtClean="0"/>
              <a:t>The rapporteur of draft TR/TS is expected to merge all the approved TPs and provide the updated draft TR/TS in the next meeting.</a:t>
            </a:r>
          </a:p>
          <a:p>
            <a:pPr lvl="1">
              <a:spcBef>
                <a:spcPts val="0"/>
              </a:spcBef>
              <a:spcAft>
                <a:spcPts val="600"/>
              </a:spcAft>
            </a:pPr>
            <a:r>
              <a:rPr lang="en-US" altLang="zh-CN" sz="1200" dirty="0" smtClean="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smtClean="0">
                <a:cs typeface="+mn-cs"/>
              </a:rPr>
              <a:t>Submission and formally approve TR/TS to RAN plenary</a:t>
            </a:r>
          </a:p>
          <a:p>
            <a:pPr lvl="1">
              <a:spcBef>
                <a:spcPts val="0"/>
              </a:spcBef>
              <a:spcAft>
                <a:spcPts val="600"/>
              </a:spcAft>
            </a:pPr>
            <a:r>
              <a:rPr lang="en-US" altLang="zh-CN" sz="1200" dirty="0" smtClean="0"/>
              <a:t>According to the target date, the draft TR/TS is expected to be submitted to RAN plenary for information and/or approval.</a:t>
            </a:r>
          </a:p>
          <a:p>
            <a:pPr lvl="1">
              <a:spcBef>
                <a:spcPts val="0"/>
              </a:spcBef>
              <a:spcAft>
                <a:spcPts val="600"/>
              </a:spcAft>
            </a:pPr>
            <a:r>
              <a:rPr lang="en-US" altLang="zh-CN" sz="1200" dirty="0" smtClean="0"/>
              <a:t>Only the rapporteur of TR/TS is able to reserve </a:t>
            </a:r>
            <a:r>
              <a:rPr lang="en-US" altLang="zh-CN" sz="1200" dirty="0" err="1" smtClean="0"/>
              <a:t>tdoc</a:t>
            </a:r>
            <a:r>
              <a:rPr lang="en-US" altLang="zh-CN" sz="1200" dirty="0" smtClean="0"/>
              <a:t> number and upload </a:t>
            </a:r>
            <a:r>
              <a:rPr lang="en-US" altLang="zh-CN" sz="1200" dirty="0" err="1" smtClean="0"/>
              <a:t>tdoc</a:t>
            </a:r>
            <a:r>
              <a:rPr lang="en-US" altLang="zh-CN" sz="1200" dirty="0" smtClean="0"/>
              <a:t> for RAN plenary.</a:t>
            </a:r>
          </a:p>
          <a:p>
            <a:pPr lvl="1">
              <a:spcBef>
                <a:spcPts val="0"/>
              </a:spcBef>
              <a:spcAft>
                <a:spcPts val="600"/>
              </a:spcAft>
            </a:pPr>
            <a:r>
              <a:rPr lang="en-US" altLang="zh-CN" sz="1200" dirty="0" smtClean="0"/>
              <a:t>Before submitting TR/TS to RAN plenary, </a:t>
            </a:r>
            <a:r>
              <a:rPr lang="en-US" altLang="zh-CN" sz="1200" b="1" dirty="0" smtClean="0"/>
              <a:t>please provide the drafts to RAN MCC to perform 3GU upload checker</a:t>
            </a:r>
          </a:p>
          <a:p>
            <a:pPr lvl="1">
              <a:spcBef>
                <a:spcPts val="0"/>
              </a:spcBef>
              <a:spcAft>
                <a:spcPts val="600"/>
              </a:spcAft>
            </a:pPr>
            <a:r>
              <a:rPr lang="en-US" altLang="zh-CN" sz="1200" dirty="0" smtClean="0"/>
              <a:t>When submitting TR/TS, </a:t>
            </a:r>
            <a:r>
              <a:rPr lang="en-US" altLang="zh-CN" sz="1200" b="1" dirty="0" smtClean="0"/>
              <a:t>please use the template provided by RAN secretary. The template includes both presentation cover and specifications. Please put presentation cover and specifications in one zip file with proper </a:t>
            </a:r>
            <a:r>
              <a:rPr lang="en-US" altLang="zh-CN" sz="1200" b="1" dirty="0" err="1" smtClean="0"/>
              <a:t>tdoc</a:t>
            </a:r>
            <a:r>
              <a:rPr lang="en-US" altLang="zh-CN" sz="1200" b="1" dirty="0" smtClean="0"/>
              <a:t> number.</a:t>
            </a:r>
          </a:p>
          <a:p>
            <a:pPr lvl="2">
              <a:spcBef>
                <a:spcPts val="0"/>
              </a:spcBef>
              <a:spcAft>
                <a:spcPts val="600"/>
              </a:spcAft>
            </a:pPr>
            <a:r>
              <a:rPr lang="en-US" altLang="zh-CN" sz="1200" dirty="0" smtClean="0"/>
              <a:t>Please find example in </a:t>
            </a:r>
            <a:r>
              <a:rPr lang="en-US" altLang="zh-CN" sz="1200" dirty="0" smtClean="0">
                <a:hlinkClick r:id="rId3"/>
              </a:rPr>
              <a:t>3GPP_TS-TR_Template.zip</a:t>
            </a:r>
            <a:r>
              <a:rPr lang="en-US" altLang="zh-CN" sz="1200" dirty="0" smtClean="0"/>
              <a:t> and </a:t>
            </a:r>
            <a:r>
              <a:rPr lang="en-US" altLang="zh-CN" sz="1200" dirty="0" smtClean="0">
                <a:hlinkClick r:id="rId4"/>
              </a:rPr>
              <a:t>Spec_Submit.zip</a:t>
            </a:r>
            <a:r>
              <a:rPr lang="en-US" altLang="zh-CN" sz="1200" dirty="0" smtClean="0"/>
              <a:t> (presentation cover)</a:t>
            </a:r>
          </a:p>
          <a:p>
            <a:pPr lvl="1">
              <a:spcBef>
                <a:spcPts val="0"/>
              </a:spcBef>
              <a:spcAft>
                <a:spcPts val="600"/>
              </a:spcAft>
            </a:pPr>
            <a:r>
              <a:rPr lang="en-US" altLang="zh-CN" sz="1200" dirty="0"/>
              <a:t>P</a:t>
            </a:r>
            <a:r>
              <a:rPr lang="en-US" altLang="zh-CN" sz="1200" dirty="0" smtClean="0"/>
              <a:t>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cs typeface="+mn-cs"/>
              </a:rPr>
              <a:t>CR </a:t>
            </a:r>
            <a:r>
              <a:rPr lang="en-US" altLang="zh-CN" sz="1400" dirty="0">
                <a:cs typeface="+mn-cs"/>
              </a:rPr>
              <a:t>for formally approved </a:t>
            </a:r>
            <a:r>
              <a:rPr lang="en-US" altLang="zh-CN" sz="1400" dirty="0" smtClean="0">
                <a:cs typeface="+mn-cs"/>
              </a:rPr>
              <a:t>TR/TS</a:t>
            </a:r>
          </a:p>
          <a:p>
            <a:pPr lvl="1">
              <a:spcBef>
                <a:spcPts val="0"/>
              </a:spcBef>
              <a:spcAft>
                <a:spcPts val="600"/>
              </a:spcAft>
            </a:pPr>
            <a:r>
              <a:rPr lang="en-US" altLang="zh-CN" sz="1200" dirty="0" smtClean="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a:t>
            </a:r>
            <a:r>
              <a:rPr lang="en-US" altLang="zh-CN" sz="1400" dirty="0" smtClean="0">
                <a:cs typeface="+mn-cs"/>
              </a:rPr>
              <a:t>copyright date in draft TR/TS</a:t>
            </a:r>
          </a:p>
          <a:p>
            <a:pPr lvl="1">
              <a:spcBef>
                <a:spcPts val="0"/>
              </a:spcBef>
              <a:spcAft>
                <a:spcPts val="600"/>
              </a:spcAft>
            </a:pPr>
            <a:r>
              <a:rPr lang="en-US" altLang="zh-CN" sz="1200" dirty="0"/>
              <a:t>Please update the date of draft </a:t>
            </a:r>
            <a:r>
              <a:rPr lang="en-US" altLang="zh-CN" sz="1200" dirty="0" smtClean="0"/>
              <a:t>TR/TS. The example is given below.</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6101698"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a:t>
            </a:r>
            <a:r>
              <a:rPr lang="en-US" altLang="zh-CN" sz="1400" dirty="0" smtClean="0"/>
              <a:t>will be used for GTW</a:t>
            </a:r>
          </a:p>
          <a:p>
            <a:pPr lvl="1">
              <a:lnSpc>
                <a:spcPct val="150000"/>
              </a:lnSpc>
              <a:spcBef>
                <a:spcPts val="0"/>
              </a:spcBef>
              <a:spcAft>
                <a:spcPts val="0"/>
              </a:spcAft>
            </a:pPr>
            <a:r>
              <a:rPr lang="en-US" altLang="zh-CN" sz="1200" dirty="0" smtClean="0"/>
              <a:t>3GPP TOHRU will be used in this meeting (previously RAN4 used external TOHRU tool)</a:t>
            </a:r>
          </a:p>
          <a:p>
            <a:pPr lvl="1">
              <a:lnSpc>
                <a:spcPct val="150000"/>
              </a:lnSpc>
              <a:spcBef>
                <a:spcPts val="0"/>
              </a:spcBef>
              <a:spcAft>
                <a:spcPts val="0"/>
              </a:spcAft>
            </a:pPr>
            <a:r>
              <a:rPr lang="en-US" altLang="zh-CN" sz="1200" dirty="0" smtClean="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t>
            </a:r>
            <a:r>
              <a:rPr lang="en-GB" altLang="zh-CN" sz="1400" dirty="0" smtClean="0"/>
              <a:t>a "Meeting name" individually after your </a:t>
            </a:r>
            <a:r>
              <a:rPr lang="en-GB" altLang="zh-CN" sz="1400" dirty="0" err="1" smtClean="0"/>
              <a:t>registeration</a:t>
            </a:r>
            <a:r>
              <a:rPr lang="en-GB" altLang="zh-CN" sz="1400" dirty="0" smtClean="0"/>
              <a:t> </a:t>
            </a:r>
            <a:endParaRPr lang="en-GB" altLang="zh-CN" sz="1400" dirty="0"/>
          </a:p>
          <a:p>
            <a:pPr lvl="1">
              <a:lnSpc>
                <a:spcPct val="150000"/>
              </a:lnSpc>
              <a:spcBef>
                <a:spcPts val="0"/>
              </a:spcBef>
              <a:spcAft>
                <a:spcPts val="0"/>
              </a:spcAft>
            </a:pPr>
            <a:r>
              <a:rPr lang="en-GB" altLang="zh-CN" sz="1200" dirty="0" smtClean="0"/>
              <a:t>Meeting name (TOHRU </a:t>
            </a:r>
            <a:r>
              <a:rPr lang="en-GB" altLang="zh-CN" sz="1200" dirty="0"/>
              <a:t>Meeting </a:t>
            </a:r>
            <a:r>
              <a:rPr lang="en-GB" altLang="zh-CN" sz="1200" dirty="0" smtClean="0"/>
              <a:t>IDs):</a:t>
            </a:r>
            <a:endParaRPr lang="en-GB" altLang="zh-CN" sz="1200" dirty="0"/>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a:t>
            </a:r>
            <a:r>
              <a:rPr lang="en-US" altLang="zh-CN" sz="1200" dirty="0" smtClean="0"/>
              <a:t>RAN4_BSRF</a:t>
            </a:r>
          </a:p>
          <a:p>
            <a:pPr lvl="1">
              <a:lnSpc>
                <a:spcPct val="150000"/>
              </a:lnSpc>
              <a:spcBef>
                <a:spcPts val="0"/>
              </a:spcBef>
              <a:spcAft>
                <a:spcPts val="0"/>
              </a:spcAft>
            </a:pPr>
            <a:r>
              <a:rPr lang="en-US" altLang="zh-CN" sz="1200" dirty="0"/>
              <a:t>Enter your name </a:t>
            </a:r>
            <a:endParaRPr lang="en-US" altLang="zh-CN" sz="1200" dirty="0" smtClean="0"/>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smtClean="0"/>
              <a:t>Mustermann</a:t>
            </a:r>
            <a:endParaRPr lang="en-GB" altLang="zh-CN" sz="1200" dirty="0" smtClean="0"/>
          </a:p>
          <a:p>
            <a:pPr lvl="1">
              <a:lnSpc>
                <a:spcPct val="150000"/>
              </a:lnSpc>
              <a:spcBef>
                <a:spcPts val="0"/>
              </a:spcBef>
              <a:spcAft>
                <a:spcPts val="0"/>
              </a:spcAft>
            </a:pPr>
            <a:r>
              <a:rPr lang="en-US" altLang="zh-CN" sz="1200" dirty="0"/>
              <a:t>N</a:t>
            </a:r>
            <a:r>
              <a:rPr lang="en-US" altLang="zh-CN" sz="1200" dirty="0" smtClean="0"/>
              <a:t>eed </a:t>
            </a:r>
            <a:r>
              <a:rPr lang="en-US" altLang="zh-CN" sz="1200" dirty="0"/>
              <a:t>to manually push </a:t>
            </a:r>
            <a:r>
              <a:rPr lang="en-US" altLang="zh-CN" sz="1200" dirty="0" smtClean="0"/>
              <a:t> </a:t>
            </a:r>
            <a:r>
              <a:rPr lang="en-GB" altLang="zh-CN" sz="1200" dirty="0" smtClean="0"/>
              <a:t>"</a:t>
            </a:r>
            <a:r>
              <a:rPr lang="en-US" altLang="zh-CN" sz="1200" dirty="0" smtClean="0"/>
              <a:t>Refresh Queue</a:t>
            </a:r>
            <a:r>
              <a:rPr lang="en-GB" altLang="zh-CN" sz="1200" dirty="0" smtClean="0"/>
              <a:t>" </a:t>
            </a:r>
            <a:r>
              <a:rPr lang="en-US" altLang="zh-CN" sz="1200" dirty="0" smtClean="0"/>
              <a:t>or use </a:t>
            </a:r>
            <a:r>
              <a:rPr lang="en-GB" altLang="zh-CN" sz="1200" dirty="0" smtClean="0"/>
              <a:t>"</a:t>
            </a:r>
            <a:r>
              <a:rPr lang="en-US" altLang="zh-CN" sz="1200" dirty="0" smtClean="0"/>
              <a:t>Automatically </a:t>
            </a:r>
            <a:r>
              <a:rPr lang="en-US" altLang="zh-CN" sz="1200" dirty="0"/>
              <a:t>refresh queue every 3 </a:t>
            </a:r>
            <a:r>
              <a:rPr lang="en-US" altLang="zh-CN" sz="1200" dirty="0" smtClean="0"/>
              <a:t>seconds</a:t>
            </a:r>
            <a:r>
              <a:rPr lang="en-GB" altLang="zh-CN" sz="1200" dirty="0" smtClean="0"/>
              <a:t>"</a:t>
            </a:r>
            <a:r>
              <a:rPr lang="en-US" altLang="zh-CN" sz="1200" dirty="0" smtClean="0"/>
              <a:t>, </a:t>
            </a:r>
            <a:r>
              <a:rPr lang="en-US" altLang="zh-CN" sz="1200" dirty="0"/>
              <a:t>since this is different from the original TOHRU tool</a:t>
            </a:r>
            <a:r>
              <a:rPr lang="en-US" altLang="zh-CN" sz="1200" dirty="0" smtClean="0"/>
              <a:t>.</a:t>
            </a:r>
          </a:p>
          <a:p>
            <a:pPr lvl="1">
              <a:lnSpc>
                <a:spcPct val="150000"/>
              </a:lnSpc>
              <a:spcBef>
                <a:spcPts val="0"/>
              </a:spcBef>
              <a:spcAft>
                <a:spcPts val="0"/>
              </a:spcAft>
            </a:pPr>
            <a:r>
              <a:rPr lang="en-US" altLang="zh-CN" sz="1200" dirty="0" smtClean="0"/>
              <a:t>The other buttons are similar as the previous external TOHRU tool</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Guidance of TOHRU for GTW</a:t>
            </a:r>
            <a:endParaRPr lang="ru-RU" b="1" dirty="0"/>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Other guidelines</a:t>
            </a:r>
            <a:endParaRPr lang="ru-RU" dirty="0"/>
          </a:p>
        </p:txBody>
      </p:sp>
    </p:spTree>
    <p:extLst>
      <p:ext uri="{BB962C8B-B14F-4D97-AF65-F5344CB8AC3E}">
        <p14:creationId xmlns:p14="http://schemas.microsoft.com/office/powerpoint/2010/main" val="546285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Role </a:t>
            </a:r>
            <a:r>
              <a:rPr lang="en-US" altLang="zh-CN" sz="1400" dirty="0">
                <a:cs typeface="+mn-cs"/>
              </a:rPr>
              <a:t>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spTree>
    <p:extLst>
      <p:ext uri="{BB962C8B-B14F-4D97-AF65-F5344CB8AC3E}">
        <p14:creationId xmlns:p14="http://schemas.microsoft.com/office/powerpoint/2010/main" val="2801580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Thanks!</a:t>
            </a:r>
            <a:endParaRPr lang="zh-CN" altLang="en-US" dirty="0"/>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a:t>The e-meeting will take place during </a:t>
            </a:r>
            <a:r>
              <a:rPr lang="en-US" sz="1400" dirty="0" smtClean="0">
                <a:solidFill>
                  <a:srgbClr val="FF0000"/>
                </a:solidFill>
              </a:rPr>
              <a:t>February 21 ~ March 3, 2022</a:t>
            </a:r>
            <a:r>
              <a:rPr lang="en-US" sz="1400" dirty="0" smtClean="0"/>
              <a:t>.</a:t>
            </a:r>
            <a:endParaRPr lang="en-US" sz="1400" dirty="0"/>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a:t>tdoc</a:t>
            </a:r>
            <a:r>
              <a:rPr lang="en-US" altLang="zh-CN" sz="1400" dirty="0"/>
              <a:t> submission deadline is </a:t>
            </a:r>
            <a:r>
              <a:rPr lang="en-US" altLang="zh-CN" sz="1400" dirty="0" smtClean="0">
                <a:solidFill>
                  <a:srgbClr val="FF0000"/>
                </a:solidFill>
              </a:rPr>
              <a:t>February 14 (Monday) 2022, </a:t>
            </a:r>
            <a:r>
              <a:rPr lang="en-US" altLang="zh-CN" sz="1400" dirty="0">
                <a:solidFill>
                  <a:srgbClr val="FF0000"/>
                </a:solidFill>
              </a:rPr>
              <a:t>23:59 UTC</a:t>
            </a:r>
            <a:r>
              <a:rPr lang="en-US" altLang="zh-CN" sz="1400" dirty="0" smtClean="0"/>
              <a:t>. </a:t>
            </a:r>
            <a:r>
              <a:rPr lang="en-US" altLang="zh-CN" sz="1400" dirty="0" err="1" smtClean="0"/>
              <a:t>Tdoc</a:t>
            </a:r>
            <a:r>
              <a:rPr lang="en-US" altLang="zh-CN" sz="1400" dirty="0" smtClean="0"/>
              <a:t> which is requested </a:t>
            </a:r>
            <a:r>
              <a:rPr lang="en-US" altLang="zh-CN" sz="1400" dirty="0" smtClean="0"/>
              <a:t>and/or </a:t>
            </a:r>
            <a:r>
              <a:rPr lang="en-US" altLang="zh-CN" sz="1400" dirty="0" smtClean="0"/>
              <a:t>submitted after deadline will not be treated.</a:t>
            </a:r>
            <a:endParaRPr lang="en-US" altLang="zh-CN" sz="1400" dirty="0"/>
          </a:p>
          <a:p>
            <a:pPr lvl="1">
              <a:spcBef>
                <a:spcPts val="0"/>
              </a:spcBef>
              <a:spcAft>
                <a:spcPts val="600"/>
              </a:spcAft>
            </a:pPr>
            <a:r>
              <a:rPr lang="en-US" altLang="zh-CN" sz="1200" dirty="0"/>
              <a:t>Please refer to RAN4 Meeting Efficiency Improvements </a:t>
            </a:r>
            <a:r>
              <a:rPr lang="en-US" altLang="zh-CN" sz="1200" dirty="0" smtClean="0"/>
              <a:t>(</a:t>
            </a:r>
            <a:r>
              <a:rPr lang="en-US" altLang="zh-CN" sz="1200" dirty="0"/>
              <a:t>R4-2114691</a:t>
            </a:r>
            <a:r>
              <a:rPr lang="en-US" altLang="zh-CN" sz="1200" dirty="0" smtClean="0"/>
              <a:t>) </a:t>
            </a:r>
            <a:r>
              <a:rPr lang="en-US" altLang="zh-CN" sz="1200" dirty="0"/>
              <a:t>for </a:t>
            </a:r>
            <a:r>
              <a:rPr lang="en-US" altLang="zh-CN" sz="1200" dirty="0" err="1"/>
              <a:t>tdoc</a:t>
            </a:r>
            <a:r>
              <a:rPr lang="en-US" altLang="zh-CN" sz="1200" dirty="0"/>
              <a:t> submission and handling</a:t>
            </a:r>
            <a:r>
              <a:rPr lang="en-US" altLang="zh-CN" sz="1200" dirty="0" smtClean="0"/>
              <a:t>.</a:t>
            </a:r>
            <a:endParaRPr lang="en-US" altLang="zh-CN" sz="1200" dirty="0"/>
          </a:p>
          <a:p>
            <a:pPr lvl="1">
              <a:spcBef>
                <a:spcPts val="0"/>
              </a:spcBef>
              <a:spcAft>
                <a:spcPts val="600"/>
              </a:spcAft>
            </a:pPr>
            <a:r>
              <a:rPr lang="en-US" altLang="zh-CN" sz="1200" dirty="0"/>
              <a:t>CRs/Big CRs/Revised WIDs are allowed this meeting. Please follow additional restrictions in frozen agenda</a:t>
            </a:r>
            <a:r>
              <a:rPr lang="en-US" altLang="zh-CN" sz="1200" dirty="0" smtClean="0"/>
              <a:t>.</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approval</a:t>
            </a:r>
          </a:p>
          <a:p>
            <a:pPr lvl="1">
              <a:spcBef>
                <a:spcPts val="0"/>
              </a:spcBef>
              <a:spcAft>
                <a:spcPts val="600"/>
              </a:spcAft>
            </a:pPr>
            <a:r>
              <a:rPr lang="en-US" altLang="zh-CN" sz="1200" dirty="0"/>
              <a:t>For Rel-17 WIs, please 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No re-submission of the approved TPs and draft CRs endorsed in RAN4#101-bis-e is needed in RAN4#102-e. If further changes are needed, please keep the change marks in RAN4#101-bis-e.</a:t>
            </a:r>
          </a:p>
          <a:p>
            <a:pPr lvl="2">
              <a:spcBef>
                <a:spcPts val="0"/>
              </a:spcBef>
              <a:spcAft>
                <a:spcPts val="600"/>
              </a:spcAft>
            </a:pPr>
            <a:r>
              <a:rPr lang="en-US" altLang="zh-CN" sz="1200" dirty="0" smtClean="0"/>
              <a:t>Please rapporteurs submit updated TR/big formal CRs in RAN4#102-e to merge all approved TPs and endorsed draft CRs in RAN4#101-bis-e.</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February 18 (Friday) 2022, </a:t>
            </a:r>
            <a:r>
              <a:rPr lang="en-US" altLang="zh-CN" sz="1400" dirty="0">
                <a:solidFill>
                  <a:srgbClr val="FF0000"/>
                </a:solidFill>
              </a:rPr>
              <a:t>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a:t>
            </a:r>
            <a:r>
              <a:rPr lang="en-US" sz="1400" dirty="0" smtClean="0"/>
              <a:t>power</a:t>
            </a:r>
            <a:r>
              <a:rPr lang="en-US" sz="1400" dirty="0"/>
              <a:t> </a:t>
            </a:r>
            <a:r>
              <a:rPr lang="en-US" sz="1400" dirty="0" smtClean="0"/>
              <a:t>as Annex I of special procedures of 3GPP Working Procedures has been activated.</a:t>
            </a:r>
            <a:endParaRPr lang="en-US" sz="1400"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a:t>
            </a:r>
            <a:r>
              <a:rPr lang="en-US" sz="1200" dirty="0" smtClean="0"/>
              <a:t>session.</a:t>
            </a:r>
          </a:p>
          <a:p>
            <a:pPr lvl="2">
              <a:spcBef>
                <a:spcPts val="0"/>
              </a:spcBef>
              <a:spcAft>
                <a:spcPts val="600"/>
              </a:spcAft>
            </a:pPr>
            <a:r>
              <a:rPr lang="en-US" sz="1200" dirty="0" smtClean="0"/>
              <a:t>General </a:t>
            </a:r>
            <a:r>
              <a:rPr lang="en-US" sz="1200" dirty="0"/>
              <a:t>organization question and update of session report:       </a:t>
            </a:r>
            <a:r>
              <a:rPr lang="en-US" sz="1200" dirty="0" smtClean="0"/>
              <a:t>“[1</a:t>
            </a:r>
            <a:r>
              <a:rPr lang="en-US" altLang="zh-CN" sz="1200" dirty="0" smtClean="0"/>
              <a:t>xx</a:t>
            </a:r>
            <a:r>
              <a:rPr lang="en-US" sz="1200" dirty="0" smtClean="0"/>
              <a:t>-e][X00</a:t>
            </a:r>
            <a:r>
              <a:rPr lang="en-US" sz="1200" dirty="0"/>
              <a:t>] </a:t>
            </a:r>
            <a:r>
              <a:rPr lang="en-US" sz="1200" dirty="0" err="1" smtClean="0"/>
              <a:t>XXX_Session</a:t>
            </a:r>
            <a:r>
              <a:rPr lang="en-US" sz="1200" dirty="0"/>
              <a:t>”</a:t>
            </a:r>
          </a:p>
          <a:p>
            <a:pPr lvl="2">
              <a:spcBef>
                <a:spcPts val="0"/>
              </a:spcBef>
              <a:spcAft>
                <a:spcPts val="600"/>
              </a:spcAft>
            </a:pPr>
            <a:r>
              <a:rPr lang="en-US" sz="1200" dirty="0" smtClean="0"/>
              <a:t>GTW </a:t>
            </a:r>
            <a:r>
              <a:rPr lang="en-US" sz="1200" dirty="0"/>
              <a:t>schedule announcement:                                                        </a:t>
            </a:r>
            <a:r>
              <a:rPr lang="en-US" sz="1200" dirty="0" smtClean="0"/>
              <a:t>“[1xx-e][X00</a:t>
            </a:r>
            <a:r>
              <a:rPr lang="en-US" sz="1200" dirty="0"/>
              <a:t>] </a:t>
            </a:r>
            <a:r>
              <a:rPr lang="en-US" sz="1200" dirty="0" err="1" smtClean="0"/>
              <a:t>XXX_Session</a:t>
            </a:r>
            <a:r>
              <a:rPr lang="en-US" sz="1200" dirty="0" smtClean="0"/>
              <a:t> </a:t>
            </a:r>
            <a:r>
              <a:rPr lang="en-US" sz="1200" dirty="0"/>
              <a:t>- GTW schedule”</a:t>
            </a:r>
          </a:p>
          <a:p>
            <a:pPr lvl="2">
              <a:spcBef>
                <a:spcPts val="0"/>
              </a:spcBef>
              <a:spcAft>
                <a:spcPts val="600"/>
              </a:spcAft>
            </a:pPr>
            <a:r>
              <a:rPr lang="en-US" sz="1200" dirty="0" err="1" smtClean="0"/>
              <a:t>Tdoc</a:t>
            </a:r>
            <a:r>
              <a:rPr lang="en-US" sz="1200" dirty="0" smtClean="0"/>
              <a:t> </a:t>
            </a:r>
            <a:r>
              <a:rPr lang="en-US" sz="1200" dirty="0"/>
              <a:t>requests:                                                                                  </a:t>
            </a:r>
            <a:r>
              <a:rPr lang="en-US" sz="1200" dirty="0" smtClean="0"/>
              <a:t>“[1xx-e][X00</a:t>
            </a:r>
            <a:r>
              <a:rPr lang="en-US" sz="1200" dirty="0"/>
              <a:t>] </a:t>
            </a:r>
            <a:r>
              <a:rPr lang="en-US" sz="1200" dirty="0" err="1" smtClean="0"/>
              <a:t>XXX_Session</a:t>
            </a:r>
            <a:r>
              <a:rPr lang="en-US" sz="1200" dirty="0" smtClean="0"/>
              <a:t> </a:t>
            </a:r>
            <a:r>
              <a:rPr lang="en-US" sz="1200" dirty="0"/>
              <a:t>- </a:t>
            </a:r>
            <a:r>
              <a:rPr lang="en-US" sz="1200" dirty="0" err="1"/>
              <a:t>tdoc</a:t>
            </a:r>
            <a:r>
              <a:rPr lang="en-US" sz="1200" dirty="0"/>
              <a:t> request</a:t>
            </a:r>
            <a:r>
              <a:rPr lang="en-US" sz="1200" dirty="0" smtClean="0"/>
              <a:t>”</a:t>
            </a:r>
            <a:endParaRPr lang="en-US" sz="800" dirty="0" smtClean="0"/>
          </a:p>
          <a:p>
            <a:pPr lvl="1">
              <a:spcBef>
                <a:spcPts val="0"/>
              </a:spcBef>
              <a:spcAft>
                <a:spcPts val="600"/>
              </a:spcAft>
            </a:pPr>
            <a:r>
              <a:rPr lang="en-US" sz="1200" dirty="0" smtClean="0"/>
              <a:t>Meeting </a:t>
            </a:r>
            <a:r>
              <a:rPr lang="en-US" sz="1200" dirty="0"/>
              <a:t>report will be uploaded and updated daily in /inbox/</a:t>
            </a:r>
            <a:r>
              <a:rPr lang="en-US" sz="1200" dirty="0" err="1"/>
              <a:t>Chairman_Notes</a:t>
            </a:r>
            <a:endParaRPr lang="en-US" sz="1200" dirty="0"/>
          </a:p>
          <a:p>
            <a:pPr lvl="1">
              <a:spcBef>
                <a:spcPts val="0"/>
              </a:spcBef>
              <a:spcAft>
                <a:spcPts val="600"/>
              </a:spcAft>
            </a:pPr>
            <a:r>
              <a:rPr lang="en-US" sz="1200" dirty="0" smtClean="0"/>
              <a:t>Update </a:t>
            </a:r>
            <a:r>
              <a:rPr lang="en-US" sz="1200" dirty="0"/>
              <a:t>of main session GTW schedule will be announced via email, and uploaded into /</a:t>
            </a:r>
            <a:r>
              <a:rPr lang="en-US" sz="1200" dirty="0" smtClean="0"/>
              <a:t>inbox/</a:t>
            </a:r>
            <a:r>
              <a:rPr lang="en-US" sz="1200" dirty="0" err="1" smtClean="0"/>
              <a:t>Meeting_Arrangement</a:t>
            </a:r>
            <a:endParaRPr lang="en-US" sz="1200" dirty="0" smtClean="0"/>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a:t>
            </a:r>
            <a:r>
              <a:rPr lang="en-US" altLang="zh-CN" sz="1200" dirty="0" smtClean="0"/>
              <a:t>draft/formal WF</a:t>
            </a:r>
            <a:r>
              <a:rPr lang="en-US" sz="1200" dirty="0" smtClean="0"/>
              <a:t> </a:t>
            </a:r>
            <a:r>
              <a:rPr lang="en-US" sz="1200" dirty="0"/>
              <a:t>rather than PPT in order to </a:t>
            </a:r>
            <a:r>
              <a:rPr lang="en-US" altLang="zh-CN" sz="1200" dirty="0"/>
              <a:t>facilitate others to comment and easily track the changes</a:t>
            </a:r>
            <a:r>
              <a:rPr lang="en-US" sz="1200" dirty="0" smtClean="0"/>
              <a:t>.</a:t>
            </a:r>
          </a:p>
          <a:p>
            <a:pPr lvl="2">
              <a:spcBef>
                <a:spcPts val="0"/>
              </a:spcBef>
              <a:spcAft>
                <a:spcPts val="600"/>
              </a:spcAft>
            </a:pPr>
            <a:r>
              <a:rPr lang="en-US" sz="1200" dirty="0" smtClean="0"/>
              <a:t>Please provide the clean version of final formal WF </a:t>
            </a:r>
            <a:r>
              <a:rPr lang="en-US" sz="1200" dirty="0" err="1" smtClean="0"/>
              <a:t>Tdoc</a:t>
            </a:r>
            <a:r>
              <a:rPr lang="en-US" sz="1200" dirty="0" smtClean="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smtClean="0"/>
              <a:t>Do not use green highlight and do not need to keep the agreements in the previous meetings</a:t>
            </a:r>
          </a:p>
          <a:p>
            <a:pPr lvl="3">
              <a:spcBef>
                <a:spcPts val="0"/>
              </a:spcBef>
              <a:spcAft>
                <a:spcPts val="600"/>
              </a:spcAft>
            </a:pPr>
            <a:r>
              <a:rPr lang="en-US" sz="1200" dirty="0" smtClean="0"/>
              <a:t>Do not need to capture the </a:t>
            </a:r>
            <a:r>
              <a:rPr lang="en-US" sz="1200" dirty="0" err="1" smtClean="0"/>
              <a:t>companies’comments</a:t>
            </a:r>
            <a:r>
              <a:rPr lang="en-US" sz="1200" dirty="0" smtClean="0"/>
              <a:t> in the WF, and they should be captured in the summary document</a:t>
            </a:r>
            <a:endParaRPr lang="en-US" sz="1200" dirty="0"/>
          </a:p>
          <a:p>
            <a:pPr lvl="1">
              <a:spcBef>
                <a:spcPts val="0"/>
              </a:spcBef>
              <a:spcAft>
                <a:spcPts val="600"/>
              </a:spcAft>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In email discussion, it is recommended for moderator and delegates to </a:t>
            </a:r>
          </a:p>
          <a:p>
            <a:pPr lvl="1">
              <a:spcBef>
                <a:spcPts val="0"/>
              </a:spcBef>
              <a:spcAft>
                <a:spcPts val="600"/>
              </a:spcAft>
            </a:pPr>
            <a:r>
              <a:rPr lang="en-US" altLang="zh-CN" sz="1200" dirty="0"/>
              <a:t>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In 1</a:t>
            </a:r>
            <a:r>
              <a:rPr lang="en-US" altLang="zh-CN" sz="1200" baseline="30000" dirty="0"/>
              <a:t>st</a:t>
            </a:r>
            <a:r>
              <a:rPr lang="en-US" altLang="zh-CN" sz="1200" dirty="0"/>
              <a:t> round, please also add comments in summary referring to revised CRs, e.g., referring to Rev_R4-21xxxxx_1</a:t>
            </a:r>
            <a:r>
              <a:rPr lang="en-US" altLang="zh-CN" sz="1200" baseline="30000" dirty="0"/>
              <a:t>st</a:t>
            </a:r>
            <a:r>
              <a:rPr lang="en-US" altLang="zh-CN" sz="1200" dirty="0"/>
              <a:t> round_v0x_companyB_companyC</a:t>
            </a:r>
            <a:r>
              <a:rPr lang="en-US" altLang="zh-CN" sz="1200" i="1" dirty="0"/>
              <a:t>. </a:t>
            </a:r>
          </a:p>
          <a:p>
            <a:pPr lvl="1">
              <a:spcBef>
                <a:spcPts val="0"/>
              </a:spcBef>
              <a:spcAft>
                <a:spcPts val="600"/>
              </a:spcAft>
            </a:pPr>
            <a:r>
              <a:rPr lang="en-US" altLang="zh-CN" sz="1200" dirty="0"/>
              <a:t>Provide information on the delegates contacts (Name / Company / E-mail) in the dedicated section of email summary document</a:t>
            </a:r>
          </a:p>
          <a:p>
            <a:pPr lvl="1">
              <a:spcBef>
                <a:spcPts val="0"/>
              </a:spcBef>
              <a:spcAft>
                <a:spcPts val="600"/>
              </a:spcAft>
            </a:pPr>
            <a:r>
              <a:rPr lang="en-US" altLang="zh-CN" sz="1200" dirty="0" smtClean="0"/>
              <a:t>Note </a:t>
            </a:r>
            <a:r>
              <a:rPr lang="en-US" altLang="zh-CN" sz="1200" dirty="0"/>
              <a:t>that the meeting deadlines will be strictly enforced. Comments, </a:t>
            </a:r>
            <a:r>
              <a:rPr lang="en-US" altLang="zh-CN" sz="1200" dirty="0" err="1"/>
              <a:t>tdocs</a:t>
            </a:r>
            <a:r>
              <a:rPr lang="en-US" altLang="zh-CN" sz="1200" dirty="0"/>
              <a:t>, or drafts submitted after the deadlines will not be considered. So, please pay attention and feel free to ask for clarifications in advance in case of any doubts on the timelines/procedure.</a:t>
            </a:r>
          </a:p>
          <a:p>
            <a:pPr marL="342882" lvl="1" indent="-342882">
              <a:spcBef>
                <a:spcPts val="0"/>
              </a:spcBef>
              <a:spcAft>
                <a:spcPts val="600"/>
              </a:spcAft>
              <a:buBlip>
                <a:blip r:embed="rId2"/>
              </a:buBlip>
            </a:pPr>
            <a:r>
              <a:rPr lang="en-US" altLang="zh-CN" sz="1400" dirty="0" smtClean="0"/>
              <a:t>For </a:t>
            </a:r>
            <a:r>
              <a:rPr lang="en-US" altLang="zh-CN" sz="1400" dirty="0" err="1" smtClean="0"/>
              <a:t>tdoc</a:t>
            </a:r>
            <a:r>
              <a:rPr lang="en-US" altLang="zh-CN" sz="1400" dirty="0" smtClean="0"/>
              <a:t> number request during the meeting</a:t>
            </a:r>
            <a:endParaRPr lang="en-US" altLang="zh-CN" sz="1400" dirty="0"/>
          </a:p>
          <a:p>
            <a:pPr lvl="1">
              <a:spcBef>
                <a:spcPts val="0"/>
              </a:spcBef>
              <a:spcAft>
                <a:spcPts val="600"/>
              </a:spcAft>
            </a:pPr>
            <a:r>
              <a:rPr lang="en-US" altLang="zh-CN" sz="1200" dirty="0"/>
              <a:t>New and revised </a:t>
            </a:r>
            <a:r>
              <a:rPr lang="en-US" altLang="zh-CN" sz="1200" dirty="0" err="1"/>
              <a:t>tdocs</a:t>
            </a:r>
            <a:r>
              <a:rPr lang="en-US" altLang="zh-CN" sz="1200" dirty="0"/>
              <a:t> will be allocated based on the 1st round summaries conclusions. </a:t>
            </a:r>
            <a:endParaRPr lang="zh-CN" altLang="zh-CN" sz="1200" dirty="0"/>
          </a:p>
          <a:p>
            <a:pPr lvl="1">
              <a:spcBef>
                <a:spcPts val="0"/>
              </a:spcBef>
              <a:spcAft>
                <a:spcPts val="600"/>
              </a:spcAft>
            </a:pPr>
            <a:r>
              <a:rPr lang="en-US" altLang="zh-CN" sz="1200" dirty="0"/>
              <a:t>Strongly encourage moderators to provide information on all new requested </a:t>
            </a:r>
            <a:r>
              <a:rPr lang="en-US" altLang="zh-CN" sz="1200" dirty="0" err="1"/>
              <a:t>tdocs</a:t>
            </a:r>
            <a:r>
              <a:rPr lang="en-US" altLang="zh-CN" sz="1200" dirty="0"/>
              <a:t> and </a:t>
            </a:r>
            <a:r>
              <a:rPr lang="en-US" altLang="zh-CN" sz="1200" dirty="0" err="1"/>
              <a:t>tdoc</a:t>
            </a:r>
            <a:r>
              <a:rPr lang="en-US" altLang="zh-CN" sz="1200" dirty="0"/>
              <a:t> revisions in the 1st round summary documents. The </a:t>
            </a:r>
            <a:r>
              <a:rPr lang="en-US" altLang="zh-CN" sz="1200" dirty="0" err="1"/>
              <a:t>tdoc</a:t>
            </a:r>
            <a:r>
              <a:rPr lang="en-US" altLang="zh-CN" sz="1200" dirty="0"/>
              <a:t> allocations after the 1st round shall be minimized. </a:t>
            </a:r>
            <a:endParaRPr lang="zh-CN" altLang="zh-CN" sz="1200" dirty="0"/>
          </a:p>
          <a:p>
            <a:pPr lvl="1">
              <a:spcBef>
                <a:spcPts val="0"/>
              </a:spcBef>
              <a:spcAft>
                <a:spcPts val="600"/>
              </a:spcAft>
            </a:pPr>
            <a:r>
              <a:rPr lang="en-US" altLang="zh-CN" sz="1200" dirty="0"/>
              <a:t>For further </a:t>
            </a:r>
            <a:r>
              <a:rPr lang="en-US" altLang="zh-CN" sz="1200" dirty="0" err="1"/>
              <a:t>tdocs</a:t>
            </a:r>
            <a:r>
              <a:rPr lang="en-US" altLang="zh-CN" sz="1200" dirty="0"/>
              <a:t> revisions in the 2nd round, please use email subject “[</a:t>
            </a:r>
            <a:r>
              <a:rPr lang="en-US" altLang="zh-CN" sz="1200" dirty="0" smtClean="0"/>
              <a:t>1xx-e</a:t>
            </a:r>
            <a:r>
              <a:rPr lang="en-US" altLang="zh-CN" sz="1200" dirty="0"/>
              <a:t>][X00] </a:t>
            </a:r>
            <a:r>
              <a:rPr lang="en-US" altLang="zh-CN" sz="1200" dirty="0" err="1"/>
              <a:t>XXX_Session</a:t>
            </a:r>
            <a:r>
              <a:rPr lang="en-US" altLang="zh-CN" sz="1200" dirty="0"/>
              <a:t> - </a:t>
            </a:r>
            <a:r>
              <a:rPr lang="en-US" altLang="zh-CN" sz="1200" dirty="0" err="1"/>
              <a:t>tdoc</a:t>
            </a:r>
            <a:r>
              <a:rPr lang="en-US" altLang="zh-CN" sz="1200" dirty="0"/>
              <a:t> request” to simplify email tracking. </a:t>
            </a:r>
            <a:endParaRPr lang="zh-CN" altLang="zh-CN" sz="1200" dirty="0"/>
          </a:p>
          <a:p>
            <a:pPr lvl="2">
              <a:spcBef>
                <a:spcPts val="0"/>
              </a:spcBef>
              <a:spcAft>
                <a:spcPts val="600"/>
              </a:spcAft>
            </a:pPr>
            <a:r>
              <a:rPr lang="en-US" altLang="zh-CN" sz="1200" dirty="0"/>
              <a:t>Encourage moderators to collect the list of required </a:t>
            </a:r>
            <a:r>
              <a:rPr lang="en-US" altLang="zh-CN" sz="1200" dirty="0" err="1"/>
              <a:t>tdoc</a:t>
            </a:r>
            <a:r>
              <a:rPr lang="en-US" altLang="zh-CN" sz="1200" dirty="0"/>
              <a:t> revisions and provide consolidated requests (not from individual companies).</a:t>
            </a:r>
            <a:endParaRPr lang="zh-CN" altLang="zh-CN" sz="1200" dirty="0"/>
          </a:p>
          <a:p>
            <a:pPr lvl="2">
              <a:spcBef>
                <a:spcPts val="0"/>
              </a:spcBef>
              <a:spcAft>
                <a:spcPts val="600"/>
              </a:spcAft>
            </a:pPr>
            <a:r>
              <a:rPr lang="en-US" altLang="zh-CN" sz="1200" dirty="0"/>
              <a:t>All </a:t>
            </a:r>
            <a:r>
              <a:rPr lang="en-US" altLang="zh-CN" sz="1200" dirty="0" err="1"/>
              <a:t>tdoc</a:t>
            </a:r>
            <a:r>
              <a:rPr lang="en-US" altLang="zh-CN" sz="1200" dirty="0"/>
              <a:t> requests shall be provided in RAN4 reflector using the specific email thread. Requests in other emails will not be treated.</a:t>
            </a:r>
            <a:endParaRPr lang="zh-CN" altLang="zh-CN" sz="1200" dirty="0"/>
          </a:p>
          <a:p>
            <a:pPr lvl="1">
              <a:spcBef>
                <a:spcPts val="0"/>
              </a:spcBef>
              <a:spcAft>
                <a:spcPts val="600"/>
              </a:spcAft>
            </a:pPr>
            <a:r>
              <a:rPr lang="en-US" altLang="zh-CN" sz="1200" dirty="0"/>
              <a:t>No new </a:t>
            </a:r>
            <a:r>
              <a:rPr lang="en-US" altLang="zh-CN" sz="1200" dirty="0" err="1"/>
              <a:t>tdoc</a:t>
            </a:r>
            <a:r>
              <a:rPr lang="en-US" altLang="zh-CN" sz="1200" dirty="0"/>
              <a:t> numbers will be allocated after deadline for 2nd round initial drafts &amp; revisions after </a:t>
            </a:r>
            <a:r>
              <a:rPr lang="en-US" altLang="zh-CN" sz="1200" dirty="0" smtClean="0">
                <a:solidFill>
                  <a:srgbClr val="FF0000"/>
                </a:solidFill>
              </a:rPr>
              <a:t>February 28 (Monday) </a:t>
            </a:r>
            <a:r>
              <a:rPr lang="en-US" altLang="zh-CN" sz="1200" dirty="0">
                <a:solidFill>
                  <a:srgbClr val="FF0000"/>
                </a:solidFill>
              </a:rPr>
              <a:t>17:00 UTC</a:t>
            </a:r>
          </a:p>
          <a:p>
            <a:pPr lvl="1">
              <a:spcBef>
                <a:spcPts val="0"/>
              </a:spcBef>
              <a:spcAft>
                <a:spcPts val="600"/>
              </a:spcAft>
            </a:pPr>
            <a:r>
              <a:rPr lang="en-US" altLang="zh-CN" sz="1200" dirty="0"/>
              <a:t>Additional </a:t>
            </a:r>
            <a:r>
              <a:rPr lang="en-US" altLang="zh-CN" sz="1200" dirty="0" err="1"/>
              <a:t>tdoc</a:t>
            </a:r>
            <a:r>
              <a:rPr lang="en-US" altLang="zh-CN" sz="1200" dirty="0"/>
              <a:t> requests for revision after the 2nd round summary is distributed will be considered on a case-by-case basis</a:t>
            </a:r>
            <a:r>
              <a:rPr lang="en-US" altLang="zh-CN" sz="1200" dirty="0" smtClean="0"/>
              <a:t>.</a:t>
            </a:r>
            <a:endParaRPr lang="en-US" altLang="zh-CN" sz="1400" dirty="0" smtClean="0"/>
          </a:p>
          <a:p>
            <a:pPr marL="342882" lvl="1" indent="-342882">
              <a:spcBef>
                <a:spcPts val="0"/>
              </a:spcBef>
              <a:spcAft>
                <a:spcPts val="600"/>
              </a:spcAft>
              <a:buBlip>
                <a:blip r:embed="rId2"/>
              </a:buBlip>
            </a:pPr>
            <a:r>
              <a:rPr lang="en-US" altLang="zh-CN" sz="1400" dirty="0" smtClean="0"/>
              <a:t>In </a:t>
            </a:r>
            <a:r>
              <a:rPr lang="en-US" altLang="zh-CN" sz="1400" dirty="0"/>
              <a:t>GTW conference calls, session chairs will mainly treat critical issues, and WF/LS.</a:t>
            </a:r>
          </a:p>
          <a:p>
            <a:pPr lvl="1">
              <a:spcBef>
                <a:spcPts val="0"/>
              </a:spcBef>
              <a:spcAft>
                <a:spcPts val="600"/>
              </a:spcAft>
            </a:pPr>
            <a:r>
              <a:rPr lang="en-US" sz="1200" dirty="0"/>
              <a:t>Update of schedule will be formally announced about 16 hours before GTW pending session chairs arrangement</a:t>
            </a:r>
          </a:p>
          <a:p>
            <a:pPr lvl="1">
              <a:spcBef>
                <a:spcPts val="0"/>
              </a:spcBef>
              <a:spcAft>
                <a:spcPts val="600"/>
              </a:spcAft>
            </a:pPr>
            <a:r>
              <a:rPr lang="en-US" sz="1200" dirty="0"/>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cs typeface="+mn-cs"/>
              </a:rPr>
              <a:t>After e-meeting, only Big CRs/updated TRs/draft TSs will be email approved post-meeting.</a:t>
            </a:r>
          </a:p>
          <a:p>
            <a:pPr lvl="1">
              <a:spcBef>
                <a:spcPts val="0"/>
              </a:spcBef>
              <a:spcAft>
                <a:spcPts val="600"/>
              </a:spcAft>
            </a:pPr>
            <a:r>
              <a:rPr lang="en-US" sz="1200" dirty="0"/>
              <a:t>No technique discussions are expected during post-meeting approval</a:t>
            </a:r>
            <a:r>
              <a:rPr lang="en-US" sz="1200" dirty="0" smtClean="0"/>
              <a:t>.</a:t>
            </a: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9515633" y="2081332"/>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8679333" y="5578527"/>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 xmlns:a16="http://schemas.microsoft.com/office/drawing/2014/main" id="{18560DB6-8070-4A8A-B9C8-2CBC509A9ECA}"/>
              </a:ext>
            </a:extLst>
          </p:cNvPr>
          <p:cNvSpPr/>
          <p:nvPr/>
        </p:nvSpPr>
        <p:spPr>
          <a:xfrm>
            <a:off x="285942" y="188297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209" name="Rectangle: Rounded Corners 201">
            <a:extLst>
              <a:ext uri="{FF2B5EF4-FFF2-40B4-BE49-F238E27FC236}">
                <a16:creationId xmlns="" xmlns:a16="http://schemas.microsoft.com/office/drawing/2014/main" id="{B6CDA6FF-6740-49E7-B14C-1831ED62E0F8}"/>
              </a:ext>
            </a:extLst>
          </p:cNvPr>
          <p:cNvSpPr/>
          <p:nvPr/>
        </p:nvSpPr>
        <p:spPr>
          <a:xfrm>
            <a:off x="6781694" y="6182656"/>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900" b="1" kern="0" dirty="0">
                <a:solidFill>
                  <a:srgbClr val="FFFFFF"/>
                </a:solidFill>
                <a:latin typeface="微软雅黑" panose="020B0503020204020204" pitchFamily="34" charset="-122"/>
                <a:ea typeface="微软雅黑" panose="020B0503020204020204" pitchFamily="34" charset="-122"/>
                <a:cs typeface="+mn-cs"/>
              </a:rPr>
              <a:t>Time</a:t>
            </a:r>
            <a:r>
              <a:rPr lang="en-US" altLang="zh-CN" sz="900" b="1" kern="0" noProof="0" dirty="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0" name="Rectangle: Rounded Corners 201">
            <a:extLst>
              <a:ext uri="{FF2B5EF4-FFF2-40B4-BE49-F238E27FC236}">
                <a16:creationId xmlns="" xmlns:a16="http://schemas.microsoft.com/office/drawing/2014/main" id="{B6CDA6FF-6740-49E7-B14C-1831ED62E0F8}"/>
              </a:ext>
            </a:extLst>
          </p:cNvPr>
          <p:cNvSpPr/>
          <p:nvPr/>
        </p:nvSpPr>
        <p:spPr>
          <a:xfrm>
            <a:off x="7714917" y="6182656"/>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微软雅黑" panose="020B0503020204020204" pitchFamily="34" charset="-122"/>
                <a:ea typeface="微软雅黑" panose="020B0503020204020204" pitchFamily="34" charset="-122"/>
                <a:cs typeface="+mn-cs"/>
              </a:rPr>
              <a:t>Deadline for comments and </a:t>
            </a:r>
            <a:r>
              <a:rPr lang="en-US" sz="900" b="1" kern="0" dirty="0" err="1">
                <a:solidFill>
                  <a:srgbClr val="FFFFFF"/>
                </a:solidFill>
                <a:latin typeface="微软雅黑" panose="020B0503020204020204" pitchFamily="34" charset="-122"/>
                <a:ea typeface="微软雅黑" panose="020B0503020204020204" pitchFamily="34" charset="-122"/>
                <a:cs typeface="+mn-cs"/>
              </a:rPr>
              <a:t>tdoc</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1" name="Rectangle: Rounded Corners 201">
            <a:extLst>
              <a:ext uri="{FF2B5EF4-FFF2-40B4-BE49-F238E27FC236}">
                <a16:creationId xmlns="" xmlns:a16="http://schemas.microsoft.com/office/drawing/2014/main" id="{B6CDA6FF-6740-49E7-B14C-1831ED62E0F8}"/>
              </a:ext>
            </a:extLst>
          </p:cNvPr>
          <p:cNvSpPr/>
          <p:nvPr/>
        </p:nvSpPr>
        <p:spPr>
          <a:xfrm>
            <a:off x="8651855" y="6182656"/>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a:t>
            </a:r>
          </a:p>
        </p:txBody>
      </p:sp>
      <p:sp>
        <p:nvSpPr>
          <p:cNvPr id="213" name="TextBox 1">
            <a:extLst>
              <a:ext uri="{FF2B5EF4-FFF2-40B4-BE49-F238E27FC236}">
                <a16:creationId xmlns="" xmlns:a16="http://schemas.microsoft.com/office/drawing/2014/main" id="{E151FB97-9B3A-4312-805C-6B499B697A34}"/>
              </a:ext>
            </a:extLst>
          </p:cNvPr>
          <p:cNvSpPr txBox="1"/>
          <p:nvPr/>
        </p:nvSpPr>
        <p:spPr>
          <a:xfrm>
            <a:off x="408556" y="5895783"/>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Email 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 xmlns:a16="http://schemas.microsoft.com/office/drawing/2014/main" id="{18560DB6-8070-4A8A-B9C8-2CBC509A9ECA}"/>
              </a:ext>
            </a:extLst>
          </p:cNvPr>
          <p:cNvSpPr/>
          <p:nvPr/>
        </p:nvSpPr>
        <p:spPr>
          <a:xfrm>
            <a:off x="112265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 xmlns:a16="http://schemas.microsoft.com/office/drawing/2014/main" id="{18560DB6-8070-4A8A-B9C8-2CBC509A9ECA}"/>
              </a:ext>
            </a:extLst>
          </p:cNvPr>
          <p:cNvSpPr/>
          <p:nvPr/>
        </p:nvSpPr>
        <p:spPr>
          <a:xfrm>
            <a:off x="196736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 xmlns:a16="http://schemas.microsoft.com/office/drawing/2014/main" id="{18560DB6-8070-4A8A-B9C8-2CBC509A9ECA}"/>
              </a:ext>
            </a:extLst>
          </p:cNvPr>
          <p:cNvSpPr/>
          <p:nvPr/>
        </p:nvSpPr>
        <p:spPr>
          <a:xfrm>
            <a:off x="28120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Mo</a:t>
            </a:r>
            <a:r>
              <a:rPr lang="en-US" sz="800" kern="0" dirty="0" smtClean="0">
                <a:solidFill>
                  <a:srgbClr val="FFFFFF"/>
                </a:solidFill>
                <a:latin typeface="+mj-ea"/>
                <a:ea typeface="+mj-ea"/>
              </a:rPr>
              <a:t>n (Feb 21)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 xmlns:a16="http://schemas.microsoft.com/office/drawing/2014/main" id="{18560DB6-8070-4A8A-B9C8-2CBC509A9ECA}"/>
              </a:ext>
            </a:extLst>
          </p:cNvPr>
          <p:cNvSpPr/>
          <p:nvPr/>
        </p:nvSpPr>
        <p:spPr>
          <a:xfrm>
            <a:off x="365679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Tue (Feb 22)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0" name="Rectangle 77">
            <a:extLst>
              <a:ext uri="{FF2B5EF4-FFF2-40B4-BE49-F238E27FC236}">
                <a16:creationId xmlns="" xmlns:a16="http://schemas.microsoft.com/office/drawing/2014/main" id="{18560DB6-8070-4A8A-B9C8-2CBC509A9ECA}"/>
              </a:ext>
            </a:extLst>
          </p:cNvPr>
          <p:cNvSpPr/>
          <p:nvPr/>
        </p:nvSpPr>
        <p:spPr>
          <a:xfrm>
            <a:off x="4501502"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smtClean="0">
                <a:solidFill>
                  <a:srgbClr val="FFFFFF"/>
                </a:solidFill>
                <a:latin typeface="+mj-ea"/>
                <a:ea typeface="+mj-ea"/>
              </a:rPr>
              <a:t>Wed (Feb 23)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 xmlns:a16="http://schemas.microsoft.com/office/drawing/2014/main" id="{18560DB6-8070-4A8A-B9C8-2CBC509A9ECA}"/>
              </a:ext>
            </a:extLst>
          </p:cNvPr>
          <p:cNvSpPr/>
          <p:nvPr/>
        </p:nvSpPr>
        <p:spPr>
          <a:xfrm>
            <a:off x="5346213"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Thu (Feb 24)</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 xmlns:a16="http://schemas.microsoft.com/office/drawing/2014/main" id="{18560DB6-8070-4A8A-B9C8-2CBC509A9ECA}"/>
              </a:ext>
            </a:extLst>
          </p:cNvPr>
          <p:cNvSpPr/>
          <p:nvPr/>
        </p:nvSpPr>
        <p:spPr>
          <a:xfrm>
            <a:off x="619092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Fri (Feb 25)</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 xmlns:a16="http://schemas.microsoft.com/office/drawing/2014/main" id="{18560DB6-8070-4A8A-B9C8-2CBC509A9ECA}"/>
              </a:ext>
            </a:extLst>
          </p:cNvPr>
          <p:cNvSpPr/>
          <p:nvPr/>
        </p:nvSpPr>
        <p:spPr>
          <a:xfrm>
            <a:off x="703563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 xmlns:a16="http://schemas.microsoft.com/office/drawing/2014/main" id="{18560DB6-8070-4A8A-B9C8-2CBC509A9ECA}"/>
              </a:ext>
            </a:extLst>
          </p:cNvPr>
          <p:cNvSpPr/>
          <p:nvPr/>
        </p:nvSpPr>
        <p:spPr>
          <a:xfrm>
            <a:off x="7880348"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Mon (Feb 28)</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 xmlns:a16="http://schemas.microsoft.com/office/drawing/2014/main" id="{18560DB6-8070-4A8A-B9C8-2CBC509A9ECA}"/>
              </a:ext>
            </a:extLst>
          </p:cNvPr>
          <p:cNvSpPr/>
          <p:nvPr/>
        </p:nvSpPr>
        <p:spPr>
          <a:xfrm>
            <a:off x="872506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Tue (Mar 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 xmlns:a16="http://schemas.microsoft.com/office/drawing/2014/main" id="{18560DB6-8070-4A8A-B9C8-2CBC509A9ECA}"/>
              </a:ext>
            </a:extLst>
          </p:cNvPr>
          <p:cNvSpPr/>
          <p:nvPr/>
        </p:nvSpPr>
        <p:spPr>
          <a:xfrm>
            <a:off x="9569771"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mj-ea"/>
                <a:ea typeface="+mj-ea"/>
              </a:rPr>
              <a:t>Wed (Mar 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 xmlns:a16="http://schemas.microsoft.com/office/drawing/2014/main" id="{18560DB6-8070-4A8A-B9C8-2CBC509A9ECA}"/>
              </a:ext>
            </a:extLst>
          </p:cNvPr>
          <p:cNvSpPr/>
          <p:nvPr/>
        </p:nvSpPr>
        <p:spPr>
          <a:xfrm>
            <a:off x="104144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Thu (Mar 3)</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203" y="205644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936171" y="20464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787999" y="205358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632211" y="206070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4041" y="204218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328251" y="20493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172458" y="204787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016664" y="205499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860876" y="205357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705086" y="20606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549297" y="205071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393141" y="20578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5641" y="204786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2069587"/>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730028"/>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865831"/>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724575"/>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965671"/>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 xmlns:a16="http://schemas.microsoft.com/office/drawing/2014/main" id="{61214404-3E99-431F-A1D1-0A44E2021497}"/>
              </a:ext>
            </a:extLst>
          </p:cNvPr>
          <p:cNvSpPr/>
          <p:nvPr/>
        </p:nvSpPr>
        <p:spPr>
          <a:xfrm>
            <a:off x="269010" y="1383540"/>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 xmlns:a16="http://schemas.microsoft.com/office/drawing/2014/main" id="{61214404-3E99-431F-A1D1-0A44E2021497}"/>
              </a:ext>
            </a:extLst>
          </p:cNvPr>
          <p:cNvSpPr/>
          <p:nvPr/>
        </p:nvSpPr>
        <p:spPr>
          <a:xfrm>
            <a:off x="2787999" y="1383540"/>
            <a:ext cx="3360391"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a:t>
            </a:r>
            <a:r>
              <a:rPr lang="en-GB" sz="800" kern="0" dirty="0" smtClean="0">
                <a:solidFill>
                  <a:srgbClr val="FFFFFF"/>
                </a:solidFill>
                <a:latin typeface="+mj-ea"/>
                <a:ea typeface="+mj-ea"/>
              </a:rPr>
              <a:t>(Feb 21~24)</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 xmlns:a16="http://schemas.microsoft.com/office/drawing/2014/main" id="{61214404-3E99-431F-A1D1-0A44E2021497}"/>
              </a:ext>
            </a:extLst>
          </p:cNvPr>
          <p:cNvSpPr/>
          <p:nvPr/>
        </p:nvSpPr>
        <p:spPr>
          <a:xfrm>
            <a:off x="7880347" y="1383540"/>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noProof="0" dirty="0" smtClean="0">
                <a:solidFill>
                  <a:srgbClr val="FFFFFF"/>
                </a:solidFill>
                <a:latin typeface="+mj-ea"/>
                <a:ea typeface="+mj-ea"/>
              </a:rPr>
              <a:t>(Feb 28 ~ Mar 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 xmlns:a16="http://schemas.microsoft.com/office/drawing/2014/main" id="{61214404-3E99-431F-A1D1-0A44E2021497}"/>
              </a:ext>
            </a:extLst>
          </p:cNvPr>
          <p:cNvSpPr/>
          <p:nvPr/>
        </p:nvSpPr>
        <p:spPr>
          <a:xfrm>
            <a:off x="7035637"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113860"/>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760088"/>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621792"/>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509131"/>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481926"/>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 xmlns:a16="http://schemas.microsoft.com/office/drawing/2014/main" id="{B6CDA6FF-6740-49E7-B14C-1831ED62E0F8}"/>
              </a:ext>
            </a:extLst>
          </p:cNvPr>
          <p:cNvSpPr/>
          <p:nvPr/>
        </p:nvSpPr>
        <p:spPr>
          <a:xfrm>
            <a:off x="4511748"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4:00-7:00 UTC</a:t>
            </a:r>
          </a:p>
        </p:txBody>
      </p:sp>
      <p:sp>
        <p:nvSpPr>
          <p:cNvPr id="186" name="Rectangle: Rounded Corners 201">
            <a:extLst>
              <a:ext uri="{FF2B5EF4-FFF2-40B4-BE49-F238E27FC236}">
                <a16:creationId xmlns="" xmlns:a16="http://schemas.microsoft.com/office/drawing/2014/main" id="{B6CDA6FF-6740-49E7-B14C-1831ED62E0F8}"/>
              </a:ext>
            </a:extLst>
          </p:cNvPr>
          <p:cNvSpPr/>
          <p:nvPr/>
        </p:nvSpPr>
        <p:spPr>
          <a:xfrm>
            <a:off x="5351882"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4:00-7:00 UTC</a:t>
            </a:r>
          </a:p>
        </p:txBody>
      </p:sp>
      <p:sp>
        <p:nvSpPr>
          <p:cNvPr id="187" name="Rectangle: Rounded Corners 201">
            <a:extLst>
              <a:ext uri="{FF2B5EF4-FFF2-40B4-BE49-F238E27FC236}">
                <a16:creationId xmlns="" xmlns:a16="http://schemas.microsoft.com/office/drawing/2014/main" id="{B6CDA6FF-6740-49E7-B14C-1831ED62E0F8}"/>
              </a:ext>
            </a:extLst>
          </p:cNvPr>
          <p:cNvSpPr/>
          <p:nvPr/>
        </p:nvSpPr>
        <p:spPr>
          <a:xfrm>
            <a:off x="6187795"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4:00-7:00 UTC</a:t>
            </a:r>
          </a:p>
        </p:txBody>
      </p:sp>
      <p:sp>
        <p:nvSpPr>
          <p:cNvPr id="188" name="Rectangle: Rounded Corners 201">
            <a:extLst>
              <a:ext uri="{FF2B5EF4-FFF2-40B4-BE49-F238E27FC236}">
                <a16:creationId xmlns="" xmlns:a16="http://schemas.microsoft.com/office/drawing/2014/main" id="{B6CDA6FF-6740-49E7-B14C-1831ED62E0F8}"/>
              </a:ext>
            </a:extLst>
          </p:cNvPr>
          <p:cNvSpPr/>
          <p:nvPr/>
        </p:nvSpPr>
        <p:spPr>
          <a:xfrm>
            <a:off x="7883367"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sessio</a:t>
            </a:r>
            <a:r>
              <a:rPr lang="en-US" sz="800" b="1" kern="0" dirty="0" smtClean="0">
                <a:solidFill>
                  <a:srgbClr val="FFFFFF"/>
                </a:solidFill>
                <a:latin typeface="+mj-ea"/>
                <a:ea typeface="+mj-ea"/>
                <a:cs typeface="+mn-cs"/>
              </a:rPr>
              <a:t>n 13:00</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89" name="Rectangle: Rounded Corners 201">
            <a:extLst>
              <a:ext uri="{FF2B5EF4-FFF2-40B4-BE49-F238E27FC236}">
                <a16:creationId xmlns="" xmlns:a16="http://schemas.microsoft.com/office/drawing/2014/main" id="{B6CDA6FF-6740-49E7-B14C-1831ED62E0F8}"/>
              </a:ext>
            </a:extLst>
          </p:cNvPr>
          <p:cNvSpPr/>
          <p:nvPr/>
        </p:nvSpPr>
        <p:spPr>
          <a:xfrm>
            <a:off x="8728739"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0" name="Rectangle: Rounded Corners 201">
            <a:extLst>
              <a:ext uri="{FF2B5EF4-FFF2-40B4-BE49-F238E27FC236}">
                <a16:creationId xmlns="" xmlns:a16="http://schemas.microsoft.com/office/drawing/2014/main" id="{B6CDA6FF-6740-49E7-B14C-1831ED62E0F8}"/>
              </a:ext>
            </a:extLst>
          </p:cNvPr>
          <p:cNvSpPr/>
          <p:nvPr/>
        </p:nvSpPr>
        <p:spPr>
          <a:xfrm>
            <a:off x="9584439"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1" name="Rectangle: Rounded Corners 201">
            <a:extLst>
              <a:ext uri="{FF2B5EF4-FFF2-40B4-BE49-F238E27FC236}">
                <a16:creationId xmlns="" xmlns:a16="http://schemas.microsoft.com/office/drawing/2014/main" id="{B6CDA6FF-6740-49E7-B14C-1831ED62E0F8}"/>
              </a:ext>
            </a:extLst>
          </p:cNvPr>
          <p:cNvSpPr/>
          <p:nvPr/>
        </p:nvSpPr>
        <p:spPr>
          <a:xfrm>
            <a:off x="2814339" y="2965671"/>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 xmlns:a16="http://schemas.microsoft.com/office/drawing/2014/main" id="{B6CDA6FF-6740-49E7-B14C-1831ED62E0F8}"/>
              </a:ext>
            </a:extLst>
          </p:cNvPr>
          <p:cNvSpPr/>
          <p:nvPr/>
        </p:nvSpPr>
        <p:spPr>
          <a:xfrm>
            <a:off x="113803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a:t>
            </a:r>
            <a:r>
              <a:rPr lang="en-US" sz="800" b="1" kern="0" dirty="0" smtClean="0">
                <a:solidFill>
                  <a:srgbClr val="FFFFFF"/>
                </a:solidFill>
                <a:latin typeface="+mj-ea"/>
                <a:ea typeface="+mj-ea"/>
                <a:cs typeface="+mn-cs"/>
              </a:rPr>
              <a:t>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 xmlns:a16="http://schemas.microsoft.com/office/drawing/2014/main" id="{B6CDA6FF-6740-49E7-B14C-1831ED62E0F8}"/>
              </a:ext>
            </a:extLst>
          </p:cNvPr>
          <p:cNvSpPr/>
          <p:nvPr/>
        </p:nvSpPr>
        <p:spPr>
          <a:xfrm>
            <a:off x="5352320" y="558452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 xmlns:a16="http://schemas.microsoft.com/office/drawing/2014/main" id="{B6CDA6FF-6740-49E7-B14C-1831ED62E0F8}"/>
              </a:ext>
            </a:extLst>
          </p:cNvPr>
          <p:cNvSpPr/>
          <p:nvPr/>
        </p:nvSpPr>
        <p:spPr>
          <a:xfrm>
            <a:off x="7037724" y="2185116"/>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 xmlns:a16="http://schemas.microsoft.com/office/drawing/2014/main" id="{B6CDA6FF-6740-49E7-B14C-1831ED62E0F8}"/>
              </a:ext>
            </a:extLst>
          </p:cNvPr>
          <p:cNvSpPr/>
          <p:nvPr/>
        </p:nvSpPr>
        <p:spPr>
          <a:xfrm>
            <a:off x="7896525" y="2968458"/>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r>
              <a:rPr lang="en-US" sz="800" b="1" kern="0" dirty="0" smtClean="0">
                <a:solidFill>
                  <a:srgbClr val="FFFFFF"/>
                </a:solidFill>
                <a:latin typeface="+mj-ea"/>
                <a:ea typeface="+mj-ea"/>
                <a:cs typeface="+mn-cs"/>
              </a:rPr>
              <a:t>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8</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 xmlns:a16="http://schemas.microsoft.com/office/drawing/2014/main" id="{B6CDA6FF-6740-49E7-B14C-1831ED62E0F8}"/>
              </a:ext>
            </a:extLst>
          </p:cNvPr>
          <p:cNvSpPr/>
          <p:nvPr/>
        </p:nvSpPr>
        <p:spPr>
          <a:xfrm>
            <a:off x="7890266" y="4809060"/>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a:t>
            </a:r>
            <a:r>
              <a:rPr lang="en-US" sz="800" b="1" kern="0" dirty="0" smtClean="0">
                <a:solidFill>
                  <a:srgbClr val="FFFFFF"/>
                </a:solidFill>
                <a:latin typeface="+mj-ea"/>
                <a:ea typeface="+mj-ea"/>
                <a:cs typeface="+mn-cs"/>
              </a:rPr>
              <a:t>revisions (deadline for new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7" name="Rectangle: Rounded Corners 201">
            <a:extLst>
              <a:ext uri="{FF2B5EF4-FFF2-40B4-BE49-F238E27FC236}">
                <a16:creationId xmlns="" xmlns:a16="http://schemas.microsoft.com/office/drawing/2014/main" id="{B6CDA6FF-6740-49E7-B14C-1831ED62E0F8}"/>
              </a:ext>
            </a:extLst>
          </p:cNvPr>
          <p:cNvSpPr/>
          <p:nvPr/>
        </p:nvSpPr>
        <p:spPr>
          <a:xfrm>
            <a:off x="290787"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 xmlns:a16="http://schemas.microsoft.com/office/drawing/2014/main" id="{B6CDA6FF-6740-49E7-B14C-1831ED62E0F8}"/>
              </a:ext>
            </a:extLst>
          </p:cNvPr>
          <p:cNvSpPr/>
          <p:nvPr/>
        </p:nvSpPr>
        <p:spPr>
          <a:xfrm>
            <a:off x="1963781" y="2175460"/>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 xmlns:a16="http://schemas.microsoft.com/office/drawing/2014/main" id="{B6CDA6FF-6740-49E7-B14C-1831ED62E0F8}"/>
              </a:ext>
            </a:extLst>
          </p:cNvPr>
          <p:cNvSpPr/>
          <p:nvPr/>
        </p:nvSpPr>
        <p:spPr>
          <a:xfrm>
            <a:off x="6179009" y="2038122"/>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a:t>
            </a:r>
            <a:r>
              <a:rPr lang="en-US" sz="800" b="1" kern="0" dirty="0" smtClean="0">
                <a:solidFill>
                  <a:srgbClr val="FFFFFF"/>
                </a:solidFill>
                <a:latin typeface="+mj-ea"/>
                <a:ea typeface="+mj-ea"/>
                <a:cs typeface="+mn-cs"/>
              </a:rPr>
              <a:t>2</a:t>
            </a:r>
            <a:r>
              <a:rPr lang="en-US" sz="800" b="1" kern="0" baseline="30000" dirty="0" smtClean="0">
                <a:solidFill>
                  <a:srgbClr val="FFFFFF"/>
                </a:solidFill>
                <a:latin typeface="+mj-ea"/>
                <a:ea typeface="+mj-ea"/>
                <a:cs typeface="+mn-cs"/>
              </a:rPr>
              <a:t>nd</a:t>
            </a:r>
            <a:r>
              <a:rPr lang="en-US" sz="800" b="1" kern="0" dirty="0" smtClean="0">
                <a:solidFill>
                  <a:srgbClr val="FFFFFF"/>
                </a:solidFill>
                <a:latin typeface="+mj-ea"/>
                <a:ea typeface="+mj-ea"/>
                <a:cs typeface="+mn-cs"/>
              </a:rPr>
              <a:t> by </a:t>
            </a:r>
            <a:r>
              <a:rPr lang="en-US" sz="800" b="1" kern="0" dirty="0">
                <a:solidFill>
                  <a:srgbClr val="FFFFFF"/>
                </a:solidFill>
                <a:latin typeface="+mj-ea"/>
                <a:ea typeface="+mj-ea"/>
                <a:cs typeface="+mn-cs"/>
              </a:rPr>
              <a:t>4:00 UTC</a:t>
            </a:r>
          </a:p>
        </p:txBody>
      </p:sp>
      <p:sp>
        <p:nvSpPr>
          <p:cNvPr id="2" name="矩形标注 1"/>
          <p:cNvSpPr/>
          <p:nvPr/>
        </p:nvSpPr>
        <p:spPr bwMode="auto">
          <a:xfrm>
            <a:off x="5292543" y="4276117"/>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 xmlns:a16="http://schemas.microsoft.com/office/drawing/2014/main" id="{B6CDA6FF-6740-49E7-B14C-1831ED62E0F8}"/>
              </a:ext>
            </a:extLst>
          </p:cNvPr>
          <p:cNvSpPr/>
          <p:nvPr/>
        </p:nvSpPr>
        <p:spPr>
          <a:xfrm>
            <a:off x="2818614" y="3968256"/>
            <a:ext cx="786133" cy="572334"/>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UTC</a:t>
            </a:r>
          </a:p>
        </p:txBody>
      </p:sp>
      <p:sp>
        <p:nvSpPr>
          <p:cNvPr id="88" name="Rectangle: Rounded Corners 201">
            <a:extLst>
              <a:ext uri="{FF2B5EF4-FFF2-40B4-BE49-F238E27FC236}">
                <a16:creationId xmlns="" xmlns:a16="http://schemas.microsoft.com/office/drawing/2014/main" id="{B6CDA6FF-6740-49E7-B14C-1831ED62E0F8}"/>
              </a:ext>
            </a:extLst>
          </p:cNvPr>
          <p:cNvSpPr/>
          <p:nvPr/>
        </p:nvSpPr>
        <p:spPr>
          <a:xfrm>
            <a:off x="3662899" y="2189327"/>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sessio</a:t>
            </a:r>
            <a:r>
              <a:rPr lang="en-US" sz="800" b="1" kern="0" dirty="0" smtClean="0">
                <a:solidFill>
                  <a:srgbClr val="FFFFFF"/>
                </a:solidFill>
                <a:latin typeface="+mj-ea"/>
                <a:ea typeface="+mj-ea"/>
                <a:cs typeface="+mn-cs"/>
              </a:rPr>
              <a:t>n 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77">
            <a:extLst>
              <a:ext uri="{FF2B5EF4-FFF2-40B4-BE49-F238E27FC236}">
                <a16:creationId xmlns="" xmlns:a16="http://schemas.microsoft.com/office/drawing/2014/main" id="{18560DB6-8070-4A8A-B9C8-2CBC509A9ECA}"/>
              </a:ext>
            </a:extLst>
          </p:cNvPr>
          <p:cNvSpPr/>
          <p:nvPr/>
        </p:nvSpPr>
        <p:spPr>
          <a:xfrm>
            <a:off x="11257565" y="1877631"/>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6357" y="202191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 xmlns:a16="http://schemas.microsoft.com/office/drawing/2014/main" id="{B6CDA6FF-6740-49E7-B14C-1831ED62E0F8}"/>
              </a:ext>
            </a:extLst>
          </p:cNvPr>
          <p:cNvSpPr/>
          <p:nvPr/>
        </p:nvSpPr>
        <p:spPr>
          <a:xfrm>
            <a:off x="10433015" y="396825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10433015" y="296567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0433015"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 xmlns:a16="http://schemas.microsoft.com/office/drawing/2014/main" id="{B6CDA6FF-6740-49E7-B14C-1831ED62E0F8}"/>
              </a:ext>
            </a:extLst>
          </p:cNvPr>
          <p:cNvSpPr/>
          <p:nvPr/>
        </p:nvSpPr>
        <p:spPr>
          <a:xfrm>
            <a:off x="9584439" y="4809060"/>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5362673" y="2969163"/>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1944412"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8728739"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8728739" y="545737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Share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a:t>
            </a:r>
            <a:r>
              <a:rPr lang="en-US" sz="800" b="1" kern="0" dirty="0">
                <a:solidFill>
                  <a:schemeClr val="bg1"/>
                </a:solidFill>
                <a:latin typeface="+mj-ea"/>
                <a:ea typeface="+mj-ea"/>
                <a:cs typeface="+mn-cs"/>
              </a:rPr>
              <a:t>round final </a:t>
            </a:r>
            <a:r>
              <a:rPr lang="en-US" sz="800" b="1" kern="0" dirty="0" smtClean="0">
                <a:solidFill>
                  <a:schemeClr val="bg1"/>
                </a:solidFill>
                <a:latin typeface="+mj-ea"/>
                <a:ea typeface="+mj-ea"/>
                <a:cs typeface="+mn-cs"/>
              </a:rPr>
              <a:t>draft </a:t>
            </a:r>
            <a:r>
              <a:rPr lang="en-US" sz="800" b="1" kern="0" dirty="0" err="1" smtClean="0">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9408601" y="2464966"/>
            <a:ext cx="1119499"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a:t>
            </a:r>
            <a:r>
              <a:rPr lang="en-US" altLang="zh-CN" sz="700" dirty="0">
                <a:latin typeface="微软雅黑" panose="020B0503020204020204" pitchFamily="34" charset="-122"/>
                <a:ea typeface="微软雅黑" panose="020B0503020204020204" pitchFamily="34" charset="-122"/>
              </a:rPr>
              <a:t>check if final </a:t>
            </a:r>
            <a:r>
              <a:rPr lang="en-US" altLang="zh-CN" sz="700" dirty="0" err="1">
                <a:latin typeface="微软雅黑" panose="020B0503020204020204" pitchFamily="34" charset="-122"/>
                <a:ea typeface="微软雅黑" panose="020B0503020204020204" pitchFamily="34" charset="-122"/>
              </a:rPr>
              <a:t>Tdoc</a:t>
            </a:r>
            <a:r>
              <a:rPr lang="en-US" altLang="zh-CN" sz="700" dirty="0">
                <a:latin typeface="微软雅黑" panose="020B0503020204020204" pitchFamily="34" charset="-122"/>
                <a:ea typeface="微软雅黑" panose="020B0503020204020204" pitchFamily="34" charset="-122"/>
              </a:rPr>
              <a:t> is </a:t>
            </a:r>
            <a:r>
              <a:rPr lang="en-US" altLang="zh-CN" sz="700" dirty="0" smtClean="0">
                <a:latin typeface="微软雅黑" panose="020B0503020204020204" pitchFamily="34" charset="-122"/>
                <a:ea typeface="微软雅黑" panose="020B0503020204020204" pitchFamily="34" charset="-122"/>
              </a:rPr>
              <a:t>agreeable)</a:t>
            </a:r>
            <a:endParaRPr lang="en-US" altLang="zh-CN" sz="700" dirty="0">
              <a:latin typeface="微软雅黑" panose="020B0503020204020204" pitchFamily="34" charset="-122"/>
              <a:ea typeface="微软雅黑" panose="020B0503020204020204" pitchFamily="34" charset="-122"/>
            </a:endParaRPr>
          </a:p>
          <a:p>
            <a:pPr algn="ctr"/>
            <a:r>
              <a:rPr lang="en-US" altLang="zh-CN" sz="700" dirty="0">
                <a:latin typeface="微软雅黑" panose="020B0503020204020204" pitchFamily="34" charset="-122"/>
                <a:ea typeface="微软雅黑" panose="020B0503020204020204" pitchFamily="34" charset="-122"/>
              </a:rPr>
              <a:t>Wed 19:00 ~ Thu </a:t>
            </a:r>
            <a:r>
              <a:rPr lang="en-US" altLang="zh-CN" sz="700" dirty="0" smtClean="0">
                <a:latin typeface="微软雅黑" panose="020B0503020204020204" pitchFamily="34" charset="-122"/>
                <a:ea typeface="微软雅黑" panose="020B0503020204020204" pitchFamily="34" charset="-122"/>
              </a:rPr>
              <a:t>16:00 </a:t>
            </a:r>
            <a:r>
              <a:rPr lang="en-US" altLang="zh-CN" sz="700" dirty="0">
                <a:latin typeface="微软雅黑" panose="020B0503020204020204" pitchFamily="34" charset="-122"/>
                <a:ea typeface="微软雅黑" panose="020B0503020204020204" pitchFamily="34" charset="-122"/>
              </a:rPr>
              <a:t>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9584439" y="296567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11:59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9584439" y="5456219"/>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872513"/>
            <a:ext cx="907198"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6121034" y="3974504"/>
            <a:ext cx="907198"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9595722" y="450290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785703"/>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t>
            </a:r>
            <a:r>
              <a:rPr lang="en-US" altLang="zh-CN" sz="800" b="1" dirty="0" smtClean="0">
                <a:latin typeface="+mj-ea"/>
              </a:rPr>
              <a:t>agenda or </a:t>
            </a:r>
            <a:r>
              <a:rPr lang="en-US" altLang="zh-CN" sz="800" b="1" dirty="0" err="1" smtClean="0">
                <a:latin typeface="+mj-ea"/>
              </a:rPr>
              <a:t>tdoc</a:t>
            </a:r>
            <a:r>
              <a:rPr lang="en-US" altLang="zh-CN" sz="800" b="1" dirty="0" smtClean="0">
                <a:latin typeface="+mj-ea"/>
              </a:rPr>
              <a:t> is missing from email summary</a:t>
            </a:r>
            <a:endParaRPr lang="zh-CN" altLang="en-US" sz="800" b="1" dirty="0">
              <a:latin typeface="+mj-ea"/>
            </a:endParaRPr>
          </a:p>
        </p:txBody>
      </p:sp>
      <p:sp>
        <p:nvSpPr>
          <p:cNvPr id="102" name="圆角矩形标注 101"/>
          <p:cNvSpPr/>
          <p:nvPr/>
        </p:nvSpPr>
        <p:spPr bwMode="auto">
          <a:xfrm>
            <a:off x="6336193" y="5749205"/>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8" name="矩形 7"/>
          <p:cNvSpPr/>
          <p:nvPr/>
        </p:nvSpPr>
        <p:spPr>
          <a:xfrm>
            <a:off x="9598564" y="2085632"/>
            <a:ext cx="758921" cy="415498"/>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window </a:t>
            </a:r>
            <a:endParaRPr lang="zh-CN" altLang="en-US" sz="2000" b="1" dirty="0"/>
          </a:p>
        </p:txBody>
      </p:sp>
      <p:sp>
        <p:nvSpPr>
          <p:cNvPr id="97" name="Rectangle 67">
            <a:extLst>
              <a:ext uri="{FF2B5EF4-FFF2-40B4-BE49-F238E27FC236}">
                <a16:creationId xmlns="" xmlns:a16="http://schemas.microsoft.com/office/drawing/2014/main" id="{61214404-3E99-431F-A1D1-0A44E2021497}"/>
              </a:ext>
            </a:extLst>
          </p:cNvPr>
          <p:cNvSpPr/>
          <p:nvPr/>
        </p:nvSpPr>
        <p:spPr>
          <a:xfrm>
            <a:off x="6190093" y="1383540"/>
            <a:ext cx="79491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noProof="0" dirty="0" smtClean="0">
                <a:solidFill>
                  <a:srgbClr val="FFFFFF"/>
                </a:solidFill>
                <a:latin typeface="+mj-ea"/>
                <a:ea typeface="+mj-ea"/>
              </a:rPr>
              <a:t>(</a:t>
            </a:r>
            <a:r>
              <a:rPr lang="en-US" sz="800" kern="0" dirty="0" smtClean="0">
                <a:solidFill>
                  <a:srgbClr val="FFFFFF"/>
                </a:solidFill>
                <a:latin typeface="+mj-ea"/>
                <a:ea typeface="+mj-ea"/>
              </a:rPr>
              <a:t>Feb 25</a:t>
            </a:r>
            <a:r>
              <a:rPr lang="en-GB" sz="800" kern="0" noProof="0" dirty="0" smtClean="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12.1–12.5 </a:t>
            </a:r>
            <a:r>
              <a:rPr lang="en-US" altLang="zh-CN" sz="1400" dirty="0"/>
              <a:t>for LTE, AI </a:t>
            </a:r>
            <a:r>
              <a:rPr lang="en-US" altLang="zh-CN" sz="1400" dirty="0" smtClean="0"/>
              <a:t>9.7–9.24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February</a:t>
            </a:r>
            <a:r>
              <a:rPr lang="en-US" sz="1200" dirty="0" smtClean="0">
                <a:solidFill>
                  <a:srgbClr val="FF0000"/>
                </a:solidFill>
              </a:rPr>
              <a:t> 1</a:t>
            </a:r>
            <a:r>
              <a:rPr lang="en-US" altLang="zh-CN" sz="1200" dirty="0" smtClean="0">
                <a:solidFill>
                  <a:srgbClr val="FF0000"/>
                </a:solidFill>
              </a:rPr>
              <a:t>6</a:t>
            </a:r>
            <a:r>
              <a:rPr lang="en-US" sz="1200" dirty="0" smtClean="0">
                <a:solidFill>
                  <a:srgbClr val="FF0000"/>
                </a:solidFill>
              </a:rPr>
              <a:t> (Wednesday)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a:solidFill>
                  <a:srgbClr val="FF0000"/>
                </a:solidFill>
              </a:rPr>
              <a:t>February</a:t>
            </a:r>
            <a:r>
              <a:rPr lang="en-US" sz="1200" dirty="0" smtClean="0">
                <a:solidFill>
                  <a:srgbClr val="FF0000"/>
                </a:solidFill>
              </a:rPr>
              <a:t> 1</a:t>
            </a:r>
            <a:r>
              <a:rPr lang="en-US" altLang="zh-CN" sz="1200" dirty="0" smtClean="0">
                <a:solidFill>
                  <a:srgbClr val="FF0000"/>
                </a:solidFill>
              </a:rPr>
              <a:t>8</a:t>
            </a:r>
            <a:r>
              <a:rPr lang="en-US" sz="1200" dirty="0" smtClean="0">
                <a:solidFill>
                  <a:srgbClr val="FF0000"/>
                </a:solidFill>
              </a:rPr>
              <a:t> </a:t>
            </a:r>
            <a:r>
              <a:rPr lang="en-US" sz="1200" dirty="0">
                <a:solidFill>
                  <a:srgbClr val="FF0000"/>
                </a:solidFill>
              </a:rPr>
              <a:t>(Friday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February</a:t>
            </a:r>
            <a:r>
              <a:rPr lang="en-US" sz="1200" dirty="0" smtClean="0">
                <a:solidFill>
                  <a:srgbClr val="FF0000"/>
                </a:solidFill>
              </a:rPr>
              <a:t> </a:t>
            </a:r>
            <a:r>
              <a:rPr lang="en-US" altLang="zh-CN" sz="1200" dirty="0" smtClean="0">
                <a:solidFill>
                  <a:srgbClr val="FF0000"/>
                </a:solidFill>
              </a:rPr>
              <a:t>21</a:t>
            </a:r>
            <a:r>
              <a:rPr lang="en-US" sz="1200" dirty="0" smtClean="0">
                <a:solidFill>
                  <a:srgbClr val="FF0000"/>
                </a:solidFill>
              </a:rPr>
              <a:t>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February 2</a:t>
            </a:r>
            <a:r>
              <a:rPr lang="en-US" altLang="zh-CN" sz="1200" dirty="0" smtClean="0">
                <a:solidFill>
                  <a:srgbClr val="FF0000"/>
                </a:solidFill>
              </a:rPr>
              <a:t>4</a:t>
            </a:r>
            <a:r>
              <a:rPr lang="en-US" sz="1200" dirty="0" smtClean="0">
                <a:solidFill>
                  <a:srgbClr val="FF0000"/>
                </a:solidFill>
              </a:rPr>
              <a:t> (Thursday),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February 25 </a:t>
            </a:r>
            <a:r>
              <a:rPr lang="en-US" sz="1200" dirty="0">
                <a:solidFill>
                  <a:srgbClr val="FF0000"/>
                </a:solidFill>
              </a:rPr>
              <a:t>(Friday), 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a:solidFill>
                  <a:srgbClr val="FF0000"/>
                </a:solidFill>
              </a:rPr>
              <a:t>March</a:t>
            </a:r>
            <a:r>
              <a:rPr lang="en-US" altLang="zh-CN" sz="1200" dirty="0" smtClean="0">
                <a:solidFill>
                  <a:srgbClr val="FF0000"/>
                </a:solidFill>
              </a:rPr>
              <a:t> 1 </a:t>
            </a:r>
            <a:r>
              <a:rPr lang="en-US" altLang="zh-CN" sz="1200" dirty="0">
                <a:solidFill>
                  <a:srgbClr val="FF0000"/>
                </a:solidFill>
              </a:rPr>
              <a:t>(Tuesday), 17:00 UTC</a:t>
            </a:r>
            <a:r>
              <a:rPr lang="en-US" altLang="zh-CN" sz="1200" dirty="0"/>
              <a:t>: Based on the summary, session chair will announce decisions.</a:t>
            </a:r>
          </a:p>
          <a:p>
            <a:pPr lvl="1">
              <a:spcBef>
                <a:spcPts val="0"/>
              </a:spcBef>
              <a:spcAft>
                <a:spcPts val="600"/>
              </a:spcAft>
            </a:pPr>
            <a:r>
              <a:rPr lang="en-US" altLang="zh-CN" sz="1200" dirty="0">
                <a:solidFill>
                  <a:srgbClr val="FF0000"/>
                </a:solidFill>
              </a:rPr>
              <a:t>March</a:t>
            </a:r>
            <a:r>
              <a:rPr lang="en-US" altLang="zh-CN" sz="1200" dirty="0" smtClean="0">
                <a:solidFill>
                  <a:srgbClr val="FF0000"/>
                </a:solidFill>
              </a:rPr>
              <a:t> 8 </a:t>
            </a:r>
            <a:r>
              <a:rPr lang="en-US" altLang="zh-CN" sz="1200" dirty="0">
                <a:solidFill>
                  <a:srgbClr val="FF0000"/>
                </a:solidFill>
              </a:rPr>
              <a:t>(Tuesday), 17:00 UTC</a:t>
            </a:r>
            <a:r>
              <a:rPr lang="en-US" altLang="zh-CN" sz="1200" dirty="0"/>
              <a:t>: Updated TRs/draft TSs need be available for email approval.</a:t>
            </a:r>
          </a:p>
          <a:p>
            <a:pPr lvl="2">
              <a:spcBef>
                <a:spcPts val="0"/>
              </a:spcBef>
              <a:spcAft>
                <a:spcPts val="600"/>
              </a:spcAft>
            </a:pPr>
            <a:r>
              <a:rPr lang="en-US" altLang="zh-CN" sz="1200" dirty="0"/>
              <a:t>No technique discussions are expected during post-meeting approval.</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Basket WIs Email discussion procedures/timelines </a:t>
            </a:r>
            <a:endParaRPr lang="ru-RU" dirty="0"/>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 xmlns:a16="http://schemas.microsoft.com/office/drawing/2014/main" val="20000"/>
                    </a:ext>
                  </a:extLst>
                </a:gridCol>
                <a:gridCol w="2453276">
                  <a:extLst>
                    <a:ext uri="{9D8B030D-6E8A-4147-A177-3AD203B41FA5}">
                      <a16:colId xmlns="" xmlns:a16="http://schemas.microsoft.com/office/drawing/2014/main" val="20001"/>
                    </a:ext>
                  </a:extLst>
                </a:gridCol>
                <a:gridCol w="2453276">
                  <a:extLst>
                    <a:ext uri="{9D8B030D-6E8A-4147-A177-3AD203B41FA5}">
                      <a16:colId xmlns="" xmlns:a16="http://schemas.microsoft.com/office/drawing/2014/main"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Big CRs for Rel-15/16 maintenance and Rel-17 WIs, revised WID/TR/big CRs for Rel-17 basket WIs, and other </a:t>
            </a:r>
            <a:r>
              <a:rPr lang="en-US" sz="1400" dirty="0" err="1" smtClean="0"/>
              <a:t>tdocs</a:t>
            </a:r>
            <a:r>
              <a:rPr lang="en-US" sz="1400" dirty="0" smtClean="0"/>
              <a:t> based on Chairs guidance</a:t>
            </a:r>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March</a:t>
            </a:r>
            <a:r>
              <a:rPr lang="en-US" sz="1200" dirty="0" smtClean="0">
                <a:solidFill>
                  <a:srgbClr val="FF0000"/>
                </a:solidFill>
              </a:rPr>
              <a:t> 4 (Friday)</a:t>
            </a:r>
            <a:r>
              <a:rPr lang="en-US" sz="1200" dirty="0" smtClean="0"/>
              <a:t>: Session chairs will provide the list of </a:t>
            </a:r>
            <a:r>
              <a:rPr lang="en-US" sz="1200" dirty="0" err="1" smtClean="0"/>
              <a:t>tdocs</a:t>
            </a:r>
            <a:r>
              <a:rPr lang="en-US" sz="1200" dirty="0" smtClean="0"/>
              <a:t> for post-meeting email approval.</a:t>
            </a:r>
            <a:endParaRPr lang="en-US" altLang="zh-CN" sz="1200" dirty="0"/>
          </a:p>
          <a:p>
            <a:pPr lvl="1">
              <a:spcBef>
                <a:spcPts val="0"/>
              </a:spcBef>
              <a:spcAft>
                <a:spcPts val="600"/>
              </a:spcAft>
            </a:pPr>
            <a:r>
              <a:rPr lang="en-US" sz="1200" dirty="0" smtClean="0">
                <a:solidFill>
                  <a:srgbClr val="FF0000"/>
                </a:solidFill>
              </a:rPr>
              <a:t>March 7 (Monday</a:t>
            </a:r>
            <a:r>
              <a:rPr lang="en-US" altLang="zh-CN" sz="1200" dirty="0" smtClean="0">
                <a:solidFill>
                  <a:srgbClr val="FF0000"/>
                </a:solidFill>
              </a:rPr>
              <a:t>), </a:t>
            </a:r>
            <a:r>
              <a:rPr lang="en-US" altLang="zh-CN" sz="1200" dirty="0">
                <a:solidFill>
                  <a:srgbClr val="FF0000"/>
                </a:solidFill>
              </a:rPr>
              <a:t>17:00 UTC</a:t>
            </a:r>
            <a:r>
              <a:rPr lang="en-US" altLang="zh-CN" sz="1200" dirty="0"/>
              <a:t>: A</a:t>
            </a:r>
            <a:r>
              <a:rPr lang="en-US" altLang="zh-CN" sz="1200" dirty="0" smtClean="0"/>
              <a:t>uthors of </a:t>
            </a:r>
            <a:r>
              <a:rPr lang="en-US" altLang="zh-CN" sz="1200" dirty="0" err="1" smtClean="0"/>
              <a:t>tdocs</a:t>
            </a:r>
            <a:r>
              <a:rPr lang="en-US" altLang="zh-CN" sz="1200" dirty="0" smtClean="0"/>
              <a:t> need share the drafts and submit them into inbox for review. </a:t>
            </a:r>
            <a:endParaRPr lang="en-US" altLang="zh-CN" sz="1200" dirty="0"/>
          </a:p>
          <a:p>
            <a:pPr lvl="1">
              <a:spcBef>
                <a:spcPts val="0"/>
              </a:spcBef>
              <a:spcAft>
                <a:spcPts val="600"/>
              </a:spcAft>
            </a:pPr>
            <a:r>
              <a:rPr lang="en-US" altLang="zh-CN" sz="1200" dirty="0" smtClean="0">
                <a:solidFill>
                  <a:srgbClr val="FF0000"/>
                </a:solidFill>
              </a:rPr>
              <a:t>March 9 (Wednesday), 13:00 UTC</a:t>
            </a:r>
            <a:r>
              <a:rPr lang="en-US" altLang="zh-CN" sz="1200" dirty="0" smtClean="0"/>
              <a:t>: Companies provided comments if any and author should provide necessary revisions</a:t>
            </a:r>
          </a:p>
          <a:p>
            <a:pPr lvl="1">
              <a:spcBef>
                <a:spcPts val="0"/>
              </a:spcBef>
              <a:spcAft>
                <a:spcPts val="600"/>
              </a:spcAft>
            </a:pPr>
            <a:r>
              <a:rPr lang="en-US" altLang="zh-CN" sz="1200" dirty="0" smtClean="0">
                <a:solidFill>
                  <a:srgbClr val="FF0000"/>
                </a:solidFill>
              </a:rPr>
              <a:t>March 9 (Wednesday), 17:00 UTC: </a:t>
            </a:r>
            <a:r>
              <a:rPr lang="en-US" altLang="zh-CN" sz="1200" dirty="0"/>
              <a:t>Based on the summary, session chair will announce </a:t>
            </a:r>
            <a:r>
              <a:rPr lang="en-US" altLang="zh-CN" sz="1200" dirty="0" smtClean="0"/>
              <a:t>decisions.</a:t>
            </a:r>
          </a:p>
          <a:p>
            <a:pPr marL="342882" lvl="1" indent="-342882">
              <a:spcBef>
                <a:spcPts val="0"/>
              </a:spcBef>
              <a:spcAft>
                <a:spcPts val="600"/>
              </a:spcAft>
              <a:buBlip>
                <a:blip r:embed="rId2"/>
              </a:buBlip>
            </a:pPr>
            <a:r>
              <a:rPr lang="en-US" altLang="zh-CN" sz="1400" dirty="0" smtClean="0">
                <a:cs typeface="+mn-cs"/>
              </a:rPr>
              <a:t>Other guidance:</a:t>
            </a:r>
          </a:p>
          <a:p>
            <a:pPr lvl="1">
              <a:spcBef>
                <a:spcPts val="0"/>
              </a:spcBef>
              <a:spcAft>
                <a:spcPts val="600"/>
              </a:spcAft>
            </a:pPr>
            <a:r>
              <a:rPr lang="en-US" altLang="zh-CN" sz="1200" dirty="0"/>
              <a:t>We would like to remind all delegated to upload all Cat A CRs as soon as possible. In case Cat A CRs are not available by </a:t>
            </a:r>
            <a:r>
              <a:rPr lang="en-US" altLang="zh-CN" sz="1200" dirty="0" smtClean="0">
                <a:solidFill>
                  <a:srgbClr val="FF0000"/>
                </a:solidFill>
              </a:rPr>
              <a:t>March 7 (Monday) </a:t>
            </a:r>
            <a:r>
              <a:rPr lang="en-US" altLang="zh-CN" sz="1200" dirty="0">
                <a:solidFill>
                  <a:srgbClr val="FF0000"/>
                </a:solidFill>
              </a:rPr>
              <a:t>20:00 UTC</a:t>
            </a:r>
            <a:r>
              <a:rPr lang="en-US" altLang="zh-CN" sz="1200" dirty="0"/>
              <a:t>, the respective Draft CRs may be postponed and not implemented</a:t>
            </a:r>
            <a:r>
              <a:rPr lang="en-US" altLang="zh-CN" sz="1200" dirty="0" smtClean="0"/>
              <a:t>.</a:t>
            </a:r>
          </a:p>
          <a:p>
            <a:pPr lvl="1">
              <a:spcBef>
                <a:spcPts val="0"/>
              </a:spcBef>
              <a:spcAft>
                <a:spcPts val="600"/>
              </a:spcAft>
            </a:pPr>
            <a:r>
              <a:rPr lang="en-US" altLang="zh-CN" sz="1200" dirty="0"/>
              <a:t>Delegates are strongly encouraged to participate in review on Big CRs during post-meeting email approval </a:t>
            </a:r>
            <a:r>
              <a:rPr lang="en-US" altLang="zh-CN" sz="1200" dirty="0" smtClean="0"/>
              <a:t>procedures</a:t>
            </a:r>
            <a:endParaRPr lang="zh-CN" altLang="zh-CN" sz="1200" dirty="0"/>
          </a:p>
          <a:p>
            <a:pPr marL="742912" lvl="2" indent="-342882">
              <a:spcBef>
                <a:spcPts val="0"/>
              </a:spcBef>
              <a:spcAft>
                <a:spcPts val="600"/>
              </a:spcAft>
              <a:buBlip>
                <a:blip r:embed="rId2"/>
              </a:buBlip>
            </a:pP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Post-meeting </a:t>
            </a:r>
            <a:r>
              <a:rPr lang="en-US" b="1" dirty="0"/>
              <a:t>e</a:t>
            </a:r>
            <a:r>
              <a:rPr lang="en-US" b="1" dirty="0" smtClean="0"/>
              <a:t>mail approval </a:t>
            </a:r>
            <a:r>
              <a:rPr lang="en-US" b="1" dirty="0"/>
              <a:t>procedures/timelines </a:t>
            </a:r>
            <a:endParaRPr lang="ru-RU" dirty="0"/>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RF CR handling</a:t>
            </a:r>
            <a:endParaRPr lang="en-US" sz="1400" dirty="0">
              <a:cs typeface="+mn-cs"/>
            </a:endParaRPr>
          </a:p>
          <a:p>
            <a:pPr lvl="1">
              <a:spcBef>
                <a:spcPts val="0"/>
              </a:spcBef>
              <a:spcAft>
                <a:spcPts val="600"/>
              </a:spcAft>
            </a:pPr>
            <a:r>
              <a:rPr lang="en-US" altLang="zh-CN" sz="1200" dirty="0" smtClean="0"/>
              <a:t>Formal CRs, draft CRs and draft TPs/TPs are allowed.</a:t>
            </a:r>
          </a:p>
          <a:p>
            <a:pPr lvl="1">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 if still needed.</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RRM CR handling</a:t>
            </a:r>
          </a:p>
          <a:p>
            <a:pPr lvl="1">
              <a:spcBef>
                <a:spcPts val="0"/>
              </a:spcBef>
              <a:spcAft>
                <a:spcPts val="600"/>
              </a:spcAft>
            </a:pPr>
            <a:r>
              <a:rPr lang="en-US" altLang="zh-CN" sz="1200" dirty="0" smtClean="0"/>
              <a:t>For Core part, </a:t>
            </a:r>
            <a:r>
              <a:rPr lang="en-US" altLang="zh-CN" sz="1200" dirty="0" smtClean="0"/>
              <a:t>draft </a:t>
            </a:r>
            <a:r>
              <a:rPr lang="en-US" altLang="zh-CN" sz="1200" dirty="0"/>
              <a:t>CRs </a:t>
            </a:r>
            <a:r>
              <a:rPr lang="en-US" altLang="zh-CN" sz="1200" dirty="0" smtClean="0"/>
              <a:t>are allowed</a:t>
            </a:r>
            <a:r>
              <a:rPr lang="en-US" altLang="zh-CN" sz="1200" dirty="0"/>
              <a:t> </a:t>
            </a:r>
            <a:r>
              <a:rPr lang="en-US" altLang="zh-CN" sz="1200" dirty="0" smtClean="0"/>
              <a:t>for all </a:t>
            </a:r>
            <a:r>
              <a:rPr lang="en-US" altLang="zh-CN" sz="1200" dirty="0" err="1" smtClean="0"/>
              <a:t>WIs</a:t>
            </a:r>
            <a:r>
              <a:rPr lang="en-US" altLang="zh-CN" sz="1200" dirty="0" err="1" smtClean="0"/>
              <a:t>.</a:t>
            </a:r>
            <a:r>
              <a:rPr lang="en-US" altLang="zh-CN" sz="1200" dirty="0" smtClean="0"/>
              <a:t> Formal big CRs shall be submitted by sourcing </a:t>
            </a:r>
            <a:r>
              <a:rPr lang="en-US" altLang="zh-CN" sz="1200" smtClean="0"/>
              <a:t>companies only.</a:t>
            </a:r>
            <a:endParaRPr lang="en-US" altLang="zh-CN" sz="1200" dirty="0"/>
          </a:p>
          <a:p>
            <a:pPr lvl="1">
              <a:spcBef>
                <a:spcPts val="0"/>
              </a:spcBef>
              <a:spcAft>
                <a:spcPts val="600"/>
              </a:spcAft>
            </a:pPr>
            <a:r>
              <a:rPr lang="en-US" altLang="zh-CN" sz="1200" dirty="0" smtClean="0"/>
              <a:t>For </a:t>
            </a:r>
            <a:r>
              <a:rPr lang="en-US" altLang="zh-CN" sz="1200" dirty="0" err="1" smtClean="0"/>
              <a:t>Perf</a:t>
            </a:r>
            <a:r>
              <a:rPr lang="en-US" altLang="zh-CN" sz="1200" dirty="0" smtClean="0"/>
              <a:t> part, no CRs/draft CRs are allowed and it is encouraged that companies discuss and agree on the work split first.</a:t>
            </a:r>
            <a:endParaRPr lang="en-US" altLang="zh-CN" sz="1200" dirty="0"/>
          </a:p>
          <a:p>
            <a:pPr marL="342882" lvl="1" indent="-342882">
              <a:spcBef>
                <a:spcPts val="0"/>
              </a:spcBef>
              <a:spcAft>
                <a:spcPts val="600"/>
              </a:spcAft>
              <a:buBlip>
                <a:blip r:embed="rId2"/>
              </a:buBlip>
            </a:pPr>
            <a:r>
              <a:rPr lang="en-US" altLang="zh-CN" sz="1400" dirty="0">
                <a:cs typeface="+mn-cs"/>
              </a:rPr>
              <a:t>Demodulation CR </a:t>
            </a:r>
            <a:r>
              <a:rPr lang="en-US" altLang="zh-CN" sz="1400" dirty="0" smtClean="0">
                <a:cs typeface="+mn-cs"/>
              </a:rPr>
              <a:t>handling</a:t>
            </a:r>
          </a:p>
          <a:p>
            <a:pPr lvl="1">
              <a:spcBef>
                <a:spcPts val="0"/>
              </a:spcBef>
              <a:spcAft>
                <a:spcPts val="600"/>
              </a:spcAft>
            </a:pPr>
            <a:r>
              <a:rPr lang="en-US" altLang="zh-CN" sz="1200" dirty="0"/>
              <a:t>For demodulation agendas, TPs are allowed for performance enhancement WI and draft CRs are allowed for FR1 HST demodulation and uplink 256QAM demodulation. </a:t>
            </a:r>
            <a:endParaRPr lang="en-US" altLang="zh-CN" sz="1200" dirty="0" smtClean="0"/>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SI/WI </a:t>
            </a:r>
            <a:r>
              <a:rPr lang="en-US" altLang="zh-CN" sz="1400" dirty="0"/>
              <a:t>RAN4 </a:t>
            </a:r>
            <a:r>
              <a:rPr lang="en-US" altLang="zh-CN" sz="1400" dirty="0" smtClean="0"/>
              <a:t>RF/RRM/demodulation </a:t>
            </a:r>
            <a:r>
              <a:rPr lang="en-US" altLang="zh-CN" sz="1400" dirty="0"/>
              <a:t>Work </a:t>
            </a:r>
            <a:r>
              <a:rPr lang="en-US" altLang="zh-CN" sz="1400" dirty="0" smtClean="0"/>
              <a:t>Plans, if needed </a:t>
            </a:r>
            <a:endParaRPr lang="en-US" altLang="zh-CN" sz="1400" dirty="0"/>
          </a:p>
          <a:p>
            <a:pPr lvl="1">
              <a:spcBef>
                <a:spcPts val="0"/>
              </a:spcBef>
              <a:spcAft>
                <a:spcPts val="600"/>
              </a:spcAft>
            </a:pPr>
            <a:r>
              <a:rPr lang="en-US" altLang="zh-CN" sz="1200" dirty="0" smtClean="0"/>
              <a:t>Rapporteurs </a:t>
            </a:r>
            <a:r>
              <a:rPr lang="en-US" altLang="zh-CN" sz="1200" dirty="0"/>
              <a:t>are encouraged to provide updated SI/WI RRM work plans to decide on </a:t>
            </a:r>
            <a:endParaRPr lang="en-US" altLang="zh-CN" sz="1200" dirty="0" smtClean="0"/>
          </a:p>
          <a:p>
            <a:pPr lvl="2">
              <a:spcBef>
                <a:spcPts val="0"/>
              </a:spcBef>
              <a:spcAft>
                <a:spcPts val="600"/>
              </a:spcAft>
            </a:pPr>
            <a:r>
              <a:rPr lang="en-US" altLang="zh-CN" sz="1200" dirty="0" smtClean="0"/>
              <a:t>CR/TP </a:t>
            </a:r>
            <a:r>
              <a:rPr lang="en-US" altLang="zh-CN" sz="1200" dirty="0"/>
              <a:t>work split among contributing companies to avoid duplicate efforts and to encourage sharing the workload and cross-checking CRs </a:t>
            </a:r>
            <a:endParaRPr lang="en-US" altLang="zh-CN" sz="1200" dirty="0" smtClean="0"/>
          </a:p>
          <a:p>
            <a:pPr lvl="3">
              <a:spcBef>
                <a:spcPts val="0"/>
              </a:spcBef>
              <a:spcAft>
                <a:spcPts val="600"/>
              </a:spcAft>
            </a:pPr>
            <a:r>
              <a:rPr lang="en-US" altLang="zh-CN" sz="1200" dirty="0" smtClean="0"/>
              <a:t>CR </a:t>
            </a:r>
            <a:r>
              <a:rPr lang="en-US" altLang="zh-CN" sz="1200" dirty="0"/>
              <a:t>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Delegates </a:t>
            </a:r>
            <a:r>
              <a:rPr lang="en-US" altLang="zh-CN" sz="1400" dirty="0"/>
              <a:t>are strongly encouraged to participate in review on Big CRs during post-meeting email approval procedures</a:t>
            </a:r>
            <a:endParaRPr lang="en-US" altLang="zh-CN" sz="14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smtClean="0"/>
              <a:t>CR handling for Rel-17 non-spectrum related WI</a:t>
            </a:r>
            <a:endParaRPr lang="ru-RU" dirty="0"/>
          </a:p>
        </p:txBody>
      </p:sp>
    </p:spTree>
    <p:extLst>
      <p:ext uri="{BB962C8B-B14F-4D97-AF65-F5344CB8AC3E}">
        <p14:creationId xmlns:p14="http://schemas.microsoft.com/office/powerpoint/2010/main" val="2207531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smtClean="0"/>
              <a:t>Submission and treatment of </a:t>
            </a:r>
            <a:r>
              <a:rPr lang="en-US" altLang="zh-CN" sz="1400" dirty="0" err="1" smtClean="0"/>
              <a:t>tdocs</a:t>
            </a:r>
            <a:r>
              <a:rPr lang="en-US" altLang="zh-CN" sz="1400" dirty="0" smtClean="0"/>
              <a:t> for the feature list</a:t>
            </a:r>
          </a:p>
          <a:p>
            <a:pPr lvl="1">
              <a:spcBef>
                <a:spcPts val="0"/>
              </a:spcBef>
              <a:spcAft>
                <a:spcPts val="600"/>
              </a:spcAft>
            </a:pPr>
            <a:r>
              <a:rPr lang="en-US" altLang="zh-CN" sz="1200" dirty="0" smtClean="0"/>
              <a:t>The </a:t>
            </a:r>
            <a:r>
              <a:rPr lang="en-US" altLang="zh-CN" sz="1200" dirty="0"/>
              <a:t>technical consensus should be reached before capturing a capability in the list.</a:t>
            </a:r>
          </a:p>
          <a:p>
            <a:pPr lvl="1">
              <a:spcBef>
                <a:spcPts val="0"/>
              </a:spcBef>
              <a:spcAft>
                <a:spcPts val="600"/>
              </a:spcAft>
            </a:pPr>
            <a:r>
              <a:rPr lang="en-US" altLang="zh-CN" sz="1200" dirty="0" smtClean="0"/>
              <a:t>For </a:t>
            </a:r>
            <a:r>
              <a:rPr lang="en-US" altLang="zh-CN" sz="1200" dirty="0"/>
              <a:t>a proposed feature group related to </a:t>
            </a:r>
            <a:r>
              <a:rPr lang="en-US" altLang="zh-CN" sz="1200" dirty="0" smtClean="0"/>
              <a:t>on-going WIs, </a:t>
            </a:r>
            <a:r>
              <a:rPr lang="en-US" altLang="zh-CN" sz="1200" dirty="0"/>
              <a:t>please submit one brief </a:t>
            </a:r>
            <a:r>
              <a:rPr lang="en-US" altLang="zh-CN" sz="1200" dirty="0" err="1"/>
              <a:t>tdoc</a:t>
            </a:r>
            <a:r>
              <a:rPr lang="en-US" altLang="zh-CN" sz="1200" dirty="0"/>
              <a:t> under </a:t>
            </a:r>
            <a:r>
              <a:rPr lang="en-US" altLang="zh-CN" sz="1200" dirty="0">
                <a:solidFill>
                  <a:srgbClr val="FF0000"/>
                </a:solidFill>
              </a:rPr>
              <a:t>agenda 8</a:t>
            </a:r>
            <a:r>
              <a:rPr lang="en-US" altLang="zh-CN" sz="1200" dirty="0" smtClean="0">
                <a:solidFill>
                  <a:srgbClr val="FF0000"/>
                </a:solidFill>
              </a:rPr>
              <a:t> </a:t>
            </a:r>
            <a:r>
              <a:rPr lang="en-US" altLang="zh-CN" sz="1200" dirty="0"/>
              <a:t>so that a placeholder could be set for it in the </a:t>
            </a:r>
            <a:r>
              <a:rPr lang="en-US" altLang="zh-CN" sz="1200" dirty="0" smtClean="0"/>
              <a:t>updated feature </a:t>
            </a:r>
            <a:r>
              <a:rPr lang="en-US" altLang="zh-CN" sz="1200" dirty="0"/>
              <a:t>list, and </a:t>
            </a:r>
            <a:r>
              <a:rPr lang="en-US" altLang="zh-CN" sz="1200" dirty="0" smtClean="0"/>
              <a:t>another </a:t>
            </a:r>
            <a:r>
              <a:rPr lang="en-US" altLang="zh-CN" sz="1200" dirty="0" err="1"/>
              <a:t>tdoc</a:t>
            </a:r>
            <a:r>
              <a:rPr lang="en-US" altLang="zh-CN" sz="1200" dirty="0"/>
              <a:t> with detailed technique analysis under </a:t>
            </a:r>
            <a:r>
              <a:rPr lang="en-US" altLang="zh-CN" sz="1200" dirty="0" smtClean="0"/>
              <a:t>UE/BS RF, RRM</a:t>
            </a:r>
            <a:r>
              <a:rPr lang="en-US" altLang="zh-CN" sz="1200" dirty="0"/>
              <a:t>, </a:t>
            </a:r>
            <a:r>
              <a:rPr lang="en-US" altLang="zh-CN" sz="1200" dirty="0" smtClean="0"/>
              <a:t>or </a:t>
            </a:r>
            <a:r>
              <a:rPr lang="en-US" altLang="zh-CN" sz="1200" dirty="0" err="1" smtClean="0"/>
              <a:t>demod</a:t>
            </a:r>
            <a:r>
              <a:rPr lang="en-US" altLang="zh-CN" sz="1200" dirty="0" smtClean="0"/>
              <a:t> agendas </a:t>
            </a:r>
            <a:r>
              <a:rPr lang="en-US" altLang="zh-CN" sz="1200" dirty="0"/>
              <a:t>of the corresponding </a:t>
            </a:r>
            <a:r>
              <a:rPr lang="en-US" altLang="zh-CN" sz="1200" dirty="0" err="1" smtClean="0"/>
              <a:t>WIs.</a:t>
            </a:r>
            <a:endParaRPr lang="en-US" altLang="zh-CN" sz="1200" dirty="0"/>
          </a:p>
          <a:p>
            <a:pPr lvl="1">
              <a:spcBef>
                <a:spcPts val="0"/>
              </a:spcBef>
              <a:spcAft>
                <a:spcPts val="600"/>
              </a:spcAft>
            </a:pPr>
            <a:r>
              <a:rPr lang="en-US" altLang="zh-CN" sz="1200" dirty="0" smtClean="0"/>
              <a:t>One </a:t>
            </a:r>
            <a:r>
              <a:rPr lang="en-US" altLang="zh-CN" sz="1200" dirty="0"/>
              <a:t>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smtClean="0"/>
              <a:t>On </a:t>
            </a:r>
            <a:r>
              <a:rPr lang="en-US" altLang="zh-CN" sz="1200" dirty="0"/>
              <a:t>the last day, the feature list will be treated in the GTW of main session. All the stable feature groups will be captured in the feature list without [ ] or FFS. The potential feature groups, for which no consensus is reached, they will be captured in [ ] or with FFS.</a:t>
            </a:r>
          </a:p>
          <a:p>
            <a:pPr lvl="1">
              <a:spcBef>
                <a:spcPts val="0"/>
              </a:spcBef>
              <a:spcAft>
                <a:spcPts val="600"/>
              </a:spcAft>
            </a:pPr>
            <a:endParaRPr lang="en-US" altLang="zh-CN" sz="1200" dirty="0" smtClean="0"/>
          </a:p>
          <a:p>
            <a:pPr>
              <a:spcBef>
                <a:spcPts val="0"/>
              </a:spcBef>
              <a:spcAft>
                <a:spcPts val="600"/>
              </a:spcAft>
            </a:pPr>
            <a:r>
              <a:rPr lang="en-US" altLang="zh-CN" sz="1400" dirty="0" smtClean="0"/>
              <a:t>Plan for approval of feature list for RAN4-lead features</a:t>
            </a:r>
          </a:p>
          <a:p>
            <a:pPr lvl="1">
              <a:spcBef>
                <a:spcPts val="0"/>
              </a:spcBef>
              <a:spcAft>
                <a:spcPts val="600"/>
              </a:spcAft>
            </a:pPr>
            <a:r>
              <a:rPr lang="en-US" altLang="zh-CN" sz="1200" dirty="0" smtClean="0"/>
              <a:t>Guidance endorsed in RAN#92-e:</a:t>
            </a:r>
          </a:p>
          <a:p>
            <a:pPr lvl="2">
              <a:spcBef>
                <a:spcPts val="0"/>
              </a:spcBef>
              <a:spcAft>
                <a:spcPts val="600"/>
              </a:spcAft>
            </a:pPr>
            <a:r>
              <a:rPr lang="en-US" altLang="zh-CN" sz="1200" i="1" dirty="0"/>
              <a:t>Timeline for Rel-17 UE features discussions in RAN1 and RAN4 endorsed in RP-211582</a:t>
            </a:r>
          </a:p>
          <a:p>
            <a:pPr lvl="3">
              <a:spcBef>
                <a:spcPts val="0"/>
              </a:spcBef>
              <a:spcAft>
                <a:spcPts val="600"/>
              </a:spcAft>
            </a:pPr>
            <a:r>
              <a:rPr lang="en-US" altLang="zh-CN" sz="1200" i="1" dirty="0"/>
              <a:t>RAN1: start from Oct’21 by email only, targeting a first LS to RAN2 in Nov’21, a stable version in Feb’22, which is to be further refined and finalized in May’22</a:t>
            </a:r>
          </a:p>
          <a:p>
            <a:pPr lvl="3">
              <a:spcBef>
                <a:spcPts val="0"/>
              </a:spcBef>
              <a:spcAft>
                <a:spcPts val="600"/>
              </a:spcAft>
            </a:pPr>
            <a:r>
              <a:rPr lang="en-US" altLang="zh-CN" sz="1200" b="1" i="1" dirty="0"/>
              <a:t>RAN4: start from 1Q’22, targeting a first LS to RAN2 in Feb’22, to be further refined and finalized in </a:t>
            </a:r>
            <a:r>
              <a:rPr lang="en-US" altLang="zh-CN" sz="1200" b="1" i="1" dirty="0" smtClean="0"/>
              <a:t>May’22</a:t>
            </a:r>
          </a:p>
          <a:p>
            <a:pPr lvl="1">
              <a:spcBef>
                <a:spcPts val="0"/>
              </a:spcBef>
              <a:spcAft>
                <a:spcPts val="600"/>
              </a:spcAft>
            </a:pPr>
            <a:r>
              <a:rPr lang="en-US" altLang="zh-CN" sz="1200" dirty="0" smtClean="0"/>
              <a:t>To help RAN2 finalizing the work timely, RAN4 is supposed to provide the input of feature list after each meeting in January, February and May.</a:t>
            </a:r>
          </a:p>
          <a:p>
            <a:pPr lvl="2">
              <a:spcBef>
                <a:spcPts val="0"/>
              </a:spcBef>
              <a:spcAft>
                <a:spcPts val="600"/>
              </a:spcAft>
            </a:pPr>
            <a:r>
              <a:rPr lang="en-US" altLang="zh-CN" sz="1200" dirty="0" smtClean="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smtClean="0"/>
              <a:t>The contents for a feature or feature group, which need more discussion, can be placed in [ ].</a:t>
            </a:r>
          </a:p>
          <a:p>
            <a:pPr lvl="2">
              <a:spcBef>
                <a:spcPts val="0"/>
              </a:spcBef>
              <a:spcAft>
                <a:spcPts val="600"/>
              </a:spcAft>
            </a:pPr>
            <a:r>
              <a:rPr lang="en-US" altLang="zh-CN" sz="1200" dirty="0" smtClean="0"/>
              <a:t>RAN2 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Rel-17 Feature list</a:t>
            </a:r>
            <a:endParaRPr lang="ru-RU" dirty="0"/>
          </a:p>
        </p:txBody>
      </p:sp>
    </p:spTree>
    <p:extLst>
      <p:ext uri="{BB962C8B-B14F-4D97-AF65-F5344CB8AC3E}">
        <p14:creationId xmlns:p14="http://schemas.microsoft.com/office/powerpoint/2010/main" val="12929974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infopath/2007/PartnerControls"/>
    <ds:schemaRef ds:uri="23d77754-4ccc-4c57-9291-cab09e81894a"/>
    <ds:schemaRef ds:uri="http://www.w3.org/XML/1998/namespace"/>
    <ds:schemaRef ds:uri="http://purl.org/dc/terms/"/>
    <ds:schemaRef ds:uri="http://purl.org/dc/elements/1.1/"/>
    <ds:schemaRef ds:uri="http://schemas.microsoft.com/office/2006/documentManagement/types"/>
    <ds:schemaRef ds:uri="http://purl.org/dc/dcmitype/"/>
    <ds:schemaRef ds:uri="http://schemas.openxmlformats.org/package/2006/metadata/core-properties"/>
    <ds:schemaRef ds:uri="a915fe38-2618-47b6-8303-829fb71466d5"/>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340401</TotalTime>
  <Words>3158</Words>
  <Application>Microsoft Office PowerPoint</Application>
  <PresentationFormat>宽屏</PresentationFormat>
  <Paragraphs>283</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黑体</vt:lpstr>
      <vt:lpstr>宋体</vt:lpstr>
      <vt:lpstr>微软雅黑</vt:lpstr>
      <vt:lpstr>Arial</vt:lpstr>
      <vt:lpstr>Arial Black</vt:lpstr>
      <vt:lpstr>Calibri</vt:lpstr>
      <vt:lpstr>Times New Roman</vt:lpstr>
      <vt:lpstr>Wingdings</vt:lpstr>
      <vt:lpstr>3gpp</vt:lpstr>
      <vt:lpstr>RAN4#102-e E-meeting Arrangements and Guidelines</vt:lpstr>
      <vt:lpstr>General Aspects </vt:lpstr>
      <vt:lpstr>General Aspects </vt:lpstr>
      <vt:lpstr>General Aspects </vt:lpstr>
      <vt:lpstr>Email discussion procedures/timelines</vt:lpstr>
      <vt:lpstr>Basket WIs Email discussion procedures/timelines </vt:lpstr>
      <vt:lpstr>Post-meeting email approval procedures/timelines </vt:lpstr>
      <vt:lpstr>CR handling for Rel-17 non-spectrum related WI</vt:lpstr>
      <vt:lpstr>Rel-17 Feature list</vt:lpstr>
      <vt:lpstr>Correctly preparation for TR and TS</vt:lpstr>
      <vt:lpstr>Correctly preparation for TR and TS</vt:lpstr>
      <vt:lpstr>Guidance of TOHRU for GTW</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Xizeng Dai</cp:lastModifiedBy>
  <cp:revision>891</cp:revision>
  <cp:lastPrinted>2016-09-15T08:31:35Z</cp:lastPrinted>
  <dcterms:created xsi:type="dcterms:W3CDTF">2009-11-27T05:15:11Z</dcterms:created>
  <dcterms:modified xsi:type="dcterms:W3CDTF">2022-02-08T01:50:25Z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(3)cwXPH5CjYtVDCj+HQivOKjS+NmADrurycPT2xAR3A/oIrRnf+G2UfsO11AT7VTgJb7lYY/de
P/ZQXPaUSp7iw+oXKdFgvrj6s2mIcER6D/hlzHSFjTzKp58tin1k8jRYYW2LrvDRX8t/5AYf
e7eftq7Y9JKwrx1hFvTVXXl53D5EAg6YcDXBVDsrhEj6ve1HZer+kxE39/ZkXrjZqSQ8l1cg
9AqsQIXzdYUpO0ioOD</vt:lpwstr>
  </property>
  <property fmtid="{D5CDD505-2E9C-101B-9397-08002B2CF9AE}" pid="15" name="_2015_ms_pID_7253431">
    <vt:lpwstr>TG++2qRSkNRQsRlgs8eVNIpo2wdIkFsx5HQ5BwOeiUy4qkStCSV7/1
+WBXF8pEeJywvOU0xbZwtqB6zgOLhrdYvQW7Ywvu6LEyfdQqAmhuIOYTgz4RX5NJl0dkI6SS
3bGXzbZO/NvJJss2h4Fj8YmtslwUztrzWIA32+gyCIrAWlULL+HAYU/UwVbPDtXHyw4NsrUS
AQTFZSyQx97/bOQjgPoUgWk7d4xm2OC/2KvJ</vt:lpwstr>
  </property>
  <property fmtid="{D5CDD505-2E9C-101B-9397-08002B2CF9AE}" pid="16" name="_2015_ms_pID_7253432">
    <vt:lpwstr>kw==</vt:lpwstr>
  </property>
</Properties>
</file>