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6" r:id="rId4"/>
    <p:sldId id="343" r:id="rId5"/>
    <p:sldId id="334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6"/>
            <p14:sldId id="343"/>
            <p14:sldId id="334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FF6600"/>
    <a:srgbClr val="8000FF"/>
    <a:srgbClr val="FFCCFF"/>
    <a:srgbClr val="76D6FF"/>
    <a:srgbClr val="00B0F0"/>
    <a:srgbClr val="CCECFF"/>
    <a:srgbClr val="FFFFC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80" d="100"/>
          <a:sy n="80" d="100"/>
        </p:scale>
        <p:origin x="87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2022/2/14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intra-band non-collocated EN-DC/NR-CA </a:t>
            </a:r>
            <a:r>
              <a:rPr lang="en-US" altLang="ja-JP" sz="3600" dirty="0" smtClean="0"/>
              <a:t>deployment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lang="en-US" altLang="ja-JP" dirty="0"/>
              <a:t>KDDI Corporation, LG </a:t>
            </a:r>
            <a:r>
              <a:rPr lang="en-US" altLang="ja-JP" dirty="0" smtClean="0"/>
              <a:t>Uplus,</a:t>
            </a:r>
          </a:p>
          <a:p>
            <a:r>
              <a:rPr lang="en-US" altLang="ja-JP" dirty="0" smtClean="0"/>
              <a:t>NTT </a:t>
            </a:r>
            <a:r>
              <a:rPr lang="en-US" altLang="ja-JP" dirty="0"/>
              <a:t>DOCOMO, INC., SoftBank Corp.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TSG-RAN WG4 Meeting #102-e	</a:t>
            </a:r>
          </a:p>
          <a:p>
            <a:r>
              <a:rPr lang="en-US" altLang="ja-JP" sz="1600" b="1" dirty="0"/>
              <a:t>Electronic Meeting, February 21 – March 3, 2022</a:t>
            </a:r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 smtClean="0">
                <a:cs typeface="HGP創英角ｺﾞｼｯｸUB"/>
              </a:rPr>
              <a:t>14.2		R18 </a:t>
            </a:r>
            <a:r>
              <a:rPr lang="en-US" altLang="ja-JP" sz="1600" dirty="0">
                <a:cs typeface="HGP創英角ｺﾞｼｯｸUB"/>
              </a:rPr>
              <a:t>new proposals</a:t>
            </a:r>
            <a:endParaRPr lang="en-US" altLang="ja-JP" sz="1600" dirty="0" smtClean="0">
              <a:cs typeface="HGP創英角ｺﾞｼｯｸUB"/>
            </a:endParaRPr>
          </a:p>
          <a:p>
            <a:r>
              <a:rPr lang="en-US" altLang="ja-JP" sz="1600" dirty="0" smtClean="0">
                <a:cs typeface="HGP創英角ｺﾞｼｯｸUB"/>
              </a:rPr>
              <a:t>Document </a:t>
            </a:r>
            <a:r>
              <a:rPr lang="en-US" altLang="ja-JP" sz="1600" dirty="0">
                <a:cs typeface="HGP創英角ｺﾞｼｯｸUB"/>
              </a:rPr>
              <a:t>for:	</a:t>
            </a:r>
            <a:r>
              <a:rPr lang="en-US" altLang="ja-JP" sz="1600" dirty="0" smtClean="0">
                <a:cs typeface="HGP創英角ｺﾞｼｯｸUB"/>
              </a:rPr>
              <a:t>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660892" y="188640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 smtClean="0"/>
              <a:t>R4-2204591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Japan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This makes </a:t>
            </a:r>
            <a:r>
              <a:rPr lang="en-US" altLang="ja-JP" dirty="0" err="1">
                <a:sym typeface="Wingdings"/>
              </a:rPr>
              <a:t>Tx</a:t>
            </a:r>
            <a:r>
              <a:rPr lang="en-US" altLang="ja-JP" dirty="0">
                <a:sym typeface="Wingdings"/>
              </a:rPr>
              <a:t> antenna colocation cost-inefficient (or sometimes infeasible)</a:t>
            </a:r>
            <a:endParaRPr lang="ja-JP" altLang="en-US" dirty="0"/>
          </a:p>
          <a:p>
            <a:pPr lvl="1"/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18436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216164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-39722" y="2918643"/>
            <a:ext cx="5437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6908" y="292622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3440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55820" y="29226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3480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42450" y="291910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951362" y="292668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3560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SoftBank</a:t>
            </a:r>
            <a:endParaRPr kumimoji="1"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2715596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ym typeface="Wingdings"/>
              </a:rPr>
              <a:t> </a:t>
            </a:r>
            <a:r>
              <a:rPr lang="en-US" altLang="ja-JP" sz="2400" dirty="0"/>
              <a:t>As a result,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 antenna co-location is not always available</a:t>
            </a:r>
            <a:endParaRPr lang="ja-JP" altLang="en-US" sz="2400" dirty="0"/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1217300" y="2114921"/>
            <a:ext cx="1498296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192179" y="2114921"/>
            <a:ext cx="1025121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2715596" y="2114922"/>
            <a:ext cx="6242893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92179" y="1857380"/>
            <a:ext cx="1004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2</a:t>
            </a:r>
            <a:r>
              <a:rPr lang="en-US" altLang="ja-JP" sz="1100" baseline="30000" dirty="0">
                <a:latin typeface="+mj-lt"/>
              </a:rPr>
              <a:t>nd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988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3</a:t>
            </a:r>
            <a:r>
              <a:rPr lang="en-US" altLang="ja-JP" sz="1100" baseline="30000" dirty="0">
                <a:latin typeface="+mj-lt"/>
              </a:rPr>
              <a:t>rd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720156" y="238128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49" name="正方形/長方形 48"/>
          <p:cNvSpPr/>
          <p:nvPr/>
        </p:nvSpPr>
        <p:spPr>
          <a:xfrm>
            <a:off x="1219657" y="2382336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50" name="正方形/長方形 49"/>
          <p:cNvSpPr/>
          <p:nvPr/>
        </p:nvSpPr>
        <p:spPr>
          <a:xfrm>
            <a:off x="1718133" y="238336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KDDI</a:t>
            </a:r>
            <a:endParaRPr kumimoji="1" lang="ja-JP" altLang="en-US" sz="1100" dirty="0"/>
          </a:p>
        </p:txBody>
      </p:sp>
      <p:sp>
        <p:nvSpPr>
          <p:cNvPr id="52" name="正方形/長方形 51"/>
          <p:cNvSpPr/>
          <p:nvPr/>
        </p:nvSpPr>
        <p:spPr>
          <a:xfrm>
            <a:off x="2717292" y="237958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Docomo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011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172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Rakuten</a:t>
            </a:r>
            <a:endParaRPr kumimoji="1" lang="ja-JP" altLang="en-US" sz="1200" dirty="0"/>
          </a:p>
        </p:txBody>
      </p:sp>
      <p:sp>
        <p:nvSpPr>
          <p:cNvPr id="55" name="正方形/長方形 54"/>
          <p:cNvSpPr/>
          <p:nvPr/>
        </p:nvSpPr>
        <p:spPr>
          <a:xfrm>
            <a:off x="7715689" y="238128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円/楕円 30"/>
          <p:cNvSpPr/>
          <p:nvPr/>
        </p:nvSpPr>
        <p:spPr>
          <a:xfrm>
            <a:off x="102961" y="2053961"/>
            <a:ext cx="2617194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2725076" y="2053961"/>
            <a:ext cx="6341660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Korea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699" y="788991"/>
            <a:ext cx="8563381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smtClean="0"/>
              <a:t>2 </a:t>
            </a:r>
            <a:r>
              <a:rPr lang="en-US" altLang="ja-JP" dirty="0"/>
              <a:t>blocks in C-band </a:t>
            </a:r>
            <a:r>
              <a:rPr lang="en-US" altLang="ja-JP" dirty="0" smtClean="0"/>
              <a:t>will be </a:t>
            </a:r>
            <a:r>
              <a:rPr lang="en-US" altLang="ja-JP" dirty="0"/>
              <a:t>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This makes </a:t>
            </a:r>
            <a:r>
              <a:rPr lang="en-US" altLang="ja-JP" dirty="0" err="1">
                <a:sym typeface="Wingdings"/>
              </a:rPr>
              <a:t>Tx</a:t>
            </a:r>
            <a:r>
              <a:rPr lang="en-US" altLang="ja-JP" dirty="0">
                <a:sym typeface="Wingdings"/>
              </a:rPr>
              <a:t> antenna colocation cost-inefficient (or sometimes infeasible)</a:t>
            </a:r>
            <a:endParaRPr lang="ja-JP" altLang="en-US" dirty="0"/>
          </a:p>
          <a:p>
            <a:pPr lvl="1"/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779" y="291864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3420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209813" y="292622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3500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Candidate#3</a:t>
            </a:r>
            <a:endParaRPr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3960051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ym typeface="Wingdings"/>
              </a:rPr>
              <a:t> </a:t>
            </a:r>
            <a:r>
              <a:rPr lang="en-US" altLang="ja-JP" sz="2400" dirty="0"/>
              <a:t>As a result,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 antenna co-location is not always available</a:t>
            </a:r>
            <a:endParaRPr lang="ja-JP" altLang="en-US" sz="2400" dirty="0"/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353708" y="2114921"/>
            <a:ext cx="3600000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3964422" y="2114922"/>
            <a:ext cx="3722400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1002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2</a:t>
            </a:r>
            <a:r>
              <a:rPr lang="en-US" altLang="ja-JP" sz="1100" baseline="30000" dirty="0"/>
              <a:t>nd</a:t>
            </a:r>
            <a:r>
              <a:rPr lang="en-US" altLang="ja-JP" sz="1100" dirty="0"/>
              <a:t> allocation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2717292" y="238466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SK Telecom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519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Candidate#1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6800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Candidate#2</a:t>
            </a:r>
            <a:endParaRPr lang="ja-JP" altLang="en-US" sz="1200" dirty="0"/>
          </a:p>
        </p:txBody>
      </p:sp>
      <p:sp>
        <p:nvSpPr>
          <p:cNvPr id="37" name="円/楕円 36"/>
          <p:cNvSpPr/>
          <p:nvPr/>
        </p:nvSpPr>
        <p:spPr>
          <a:xfrm>
            <a:off x="3965871" y="2053961"/>
            <a:ext cx="3960733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1472619" y="2386323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KT</a:t>
            </a:r>
            <a:endParaRPr kumimoji="1" lang="ja-JP" altLang="en-US" sz="1200" dirty="0"/>
          </a:p>
        </p:txBody>
      </p:sp>
      <p:sp>
        <p:nvSpPr>
          <p:cNvPr id="51" name="正方形/長方形 50"/>
          <p:cNvSpPr/>
          <p:nvPr/>
        </p:nvSpPr>
        <p:spPr>
          <a:xfrm>
            <a:off x="366938" y="2387386"/>
            <a:ext cx="1105488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LG Uplus</a:t>
            </a:r>
            <a:endParaRPr kumimoji="1" lang="ja-JP" altLang="en-US" sz="1200" dirty="0"/>
          </a:p>
        </p:txBody>
      </p:sp>
      <p:sp>
        <p:nvSpPr>
          <p:cNvPr id="31" name="円/楕円 30"/>
          <p:cNvSpPr/>
          <p:nvPr/>
        </p:nvSpPr>
        <p:spPr>
          <a:xfrm>
            <a:off x="192179" y="2053961"/>
            <a:ext cx="3756308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82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These limitations reduce the availability of EN-DC in our network</a:t>
            </a:r>
            <a:endParaRPr lang="ja-JP" altLang="en-US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443000" y="1439209"/>
                <a:ext cx="1266405" cy="4062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 smtClean="0">
                    <a:latin typeface="+mj-lt"/>
                  </a:rPr>
                  <a:t>eNB</a:t>
                </a:r>
                <a:r>
                  <a:rPr kumimoji="1" lang="en-US" altLang="ja-JP" dirty="0" smtClean="0">
                    <a:latin typeface="+mj-lt"/>
                  </a:rPr>
                  <a:t>/</a:t>
                </a:r>
                <a:r>
                  <a:rPr kumimoji="1" lang="en-US" altLang="ja-JP" dirty="0" err="1" smtClean="0">
                    <a:latin typeface="+mj-lt"/>
                  </a:rPr>
                  <a:t>gNB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426893" y="1827940"/>
              <a:ext cx="1151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eNB</a:t>
              </a:r>
              <a:r>
                <a:rPr lang="en-US" altLang="ja-JP" dirty="0"/>
                <a:t>/</a:t>
              </a:r>
              <a:r>
                <a:rPr lang="en-US" altLang="ja-JP" dirty="0" err="1"/>
                <a:t>gNB</a:t>
              </a:r>
              <a:endParaRPr lang="ja-JP" altLang="en-US" dirty="0" err="1"/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27943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 smtClean="0">
                  <a:latin typeface="+mj-lt"/>
                </a:rPr>
                <a:t>Non-collocated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</a:t>
            </a:r>
            <a:r>
              <a:rPr lang="en-US" altLang="ja-JP" dirty="0" smtClean="0">
                <a:latin typeface="+mj-lt"/>
              </a:rPr>
              <a:t>non-collocated </a:t>
            </a:r>
            <a:r>
              <a:rPr lang="en-US" altLang="ja-JP" dirty="0">
                <a:latin typeface="+mj-lt"/>
              </a:rPr>
              <a:t>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685625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Agree</a:t>
            </a:r>
            <a:r>
              <a:rPr kumimoji="1" lang="ja-JP" altLang="en-US" sz="2000" dirty="0" smtClean="0"/>
              <a:t> </a:t>
            </a:r>
            <a:r>
              <a:rPr kumimoji="1" lang="en-US" altLang="ja-JP" sz="2000" dirty="0" smtClean="0"/>
              <a:t>the </a:t>
            </a:r>
            <a:r>
              <a:rPr lang="en-US" altLang="ja-JP" sz="2000" dirty="0" smtClean="0"/>
              <a:t>objectives </a:t>
            </a:r>
            <a:r>
              <a:rPr lang="en-US" altLang="ja-JP" sz="2000" dirty="0"/>
              <a:t>for </a:t>
            </a:r>
            <a:r>
              <a:rPr lang="en-US" altLang="ja-JP" sz="2000" dirty="0" smtClean="0"/>
              <a:t>support </a:t>
            </a:r>
            <a:r>
              <a:rPr lang="en-US" altLang="ja-JP" sz="2000" dirty="0"/>
              <a:t>of intra-band non-collocated EN-DC/NR-CA </a:t>
            </a:r>
            <a:r>
              <a:rPr lang="en-US" altLang="ja-JP" sz="2000" dirty="0" smtClean="0"/>
              <a:t>deployment, which is </a:t>
            </a:r>
            <a:r>
              <a:rPr lang="en-US" altLang="ja-JP" sz="2000" dirty="0"/>
              <a:t>proposed in the outcome from </a:t>
            </a:r>
            <a:r>
              <a:rPr lang="en-US" altLang="ja-JP" sz="2000" dirty="0" smtClean="0"/>
              <a:t>February </a:t>
            </a:r>
            <a:r>
              <a:rPr lang="en-US" altLang="ja-JP" sz="2000" dirty="0"/>
              <a:t>Rel-18 </a:t>
            </a:r>
            <a:r>
              <a:rPr lang="en-US" altLang="ja-JP" sz="2000" dirty="0" smtClean="0"/>
              <a:t>RAN4 email </a:t>
            </a:r>
            <a:r>
              <a:rPr lang="en-US" altLang="ja-JP" sz="2000" dirty="0"/>
              <a:t>discussion (</a:t>
            </a:r>
            <a:r>
              <a:rPr lang="en-US" altLang="ja-JP" sz="2000" dirty="0" smtClean="0"/>
              <a:t>RP-220024). </a:t>
            </a:r>
            <a:endParaRPr kumimoji="1" lang="en-US" altLang="ja-JP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163111" y="1754876"/>
            <a:ext cx="8972936" cy="509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tabLst/>
              <a:defRPr kumimoji="1" sz="2800">
                <a:solidFill>
                  <a:srgbClr val="0432FF"/>
                </a:solidFill>
                <a:latin typeface="+mn-lt"/>
                <a:ea typeface="+mn-ea"/>
                <a:cs typeface="+mn-cs"/>
              </a:defRPr>
            </a:lvl1pPr>
            <a:lvl2pPr marL="63500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l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2222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470025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p"/>
              <a:tabLst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1787525" indent="-2603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0716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5288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29860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4432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kern="0" dirty="0" smtClean="0">
                <a:solidFill>
                  <a:schemeClr val="tx1"/>
                </a:solidFill>
              </a:rPr>
              <a:t>Recommended Objectives: (New WID: Support of intra-band non-collocated EN-DC/NR-CA deployment)</a:t>
            </a:r>
            <a:endParaRPr lang="zh-CN" altLang="zh-CN" sz="1050" kern="0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I: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Study the feasibility to support non-co-located scenario for FR1 intra-band non-contiguous EN-DC/NR-CA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Investigate the tolerable power imbalance between carriers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Investigate the required arrival time difference between CCs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Evaluate the UE performance under the power imbalance and arrival time difference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Discuss and decide reference UE architecture considering the UE capability of interBandMRDC-WithOverlapDL-Bands-r16 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[Study the feasibility for support of 4Rx chains with up to 4-layer MIMO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Study if the 4Rx chains with supporting up to 4-layer per CC can be supported for the intra-band non-contiguous non-collocated scenario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If not, study if the Rx chain number supported per CC is allowed to be reduced from 4 to 2.]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Work is limited to CA/EN-DC for EN-DC/NR-CA for bands 42, n77/n78</a:t>
            </a:r>
            <a:endParaRPr lang="zh-CN" altLang="zh-CN" sz="1000" kern="0" dirty="0" smtClean="0"/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II: 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II work will get started after the feasibility in phase I is confirmed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Core part: 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the power imbalance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MRTD and MTTD requirements in non-collocated deployment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Discuss and decide if the different requirements will be specified based on UE capability of interBandMRDC-WIthOverlapDL-Bands-r16.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Perf part: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PDSCH demodulation requirements for non-collocated scenarios for intra-band non-contiguous EN-DC and NR-CA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Define PDSCH demodulation performance requirement based on the applicable MRTD and power imbalance values.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Power imbalance between the carriers is limited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NOTE: Power imbalance may be specified as the condition in the demodulation performance requirements</a:t>
            </a:r>
            <a:endParaRPr lang="zh-CN" altLang="zh-CN" sz="1000" kern="0" dirty="0" smtClean="0"/>
          </a:p>
          <a:p>
            <a:pPr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kern="0" dirty="0" smtClean="0">
                <a:solidFill>
                  <a:schemeClr val="tx1"/>
                </a:solidFill>
              </a:rPr>
              <a:t>Issue which needs further discussions in the objectives:</a:t>
            </a:r>
            <a:endParaRPr lang="zh-CN" altLang="zh-CN" sz="1050" kern="0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The objective in [ ] for the feasibility study for support of 4Rx chains with up to 4-layer MIMO.</a:t>
            </a:r>
            <a:endParaRPr lang="zh-CN" altLang="zh-CN" sz="1000" kern="0" dirty="0" smtClean="0"/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0</TotalTime>
  <Words>657</Words>
  <Application>Microsoft Office PowerPoint</Application>
  <PresentationFormat>画面に合わせる (4:3)</PresentationFormat>
  <Paragraphs>137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HGP創英角ｺﾞｼｯｸUB</vt:lpstr>
      <vt:lpstr>ＭＳ Ｐゴシック</vt:lpstr>
      <vt:lpstr>Arial</vt:lpstr>
      <vt:lpstr>Calibri</vt:lpstr>
      <vt:lpstr>Helvetica</vt:lpstr>
      <vt:lpstr>Verdana</vt:lpstr>
      <vt:lpstr>Wingdings</vt:lpstr>
      <vt:lpstr>4_SB PPT B</vt:lpstr>
      <vt:lpstr>Motivation for supporting intra-band non-collocated EN-DC/NR-CA deployment</vt:lpstr>
      <vt:lpstr>Background – Spectrum point of view in Japan</vt:lpstr>
      <vt:lpstr>Background – Spectrum point of view in Korea</vt:lpstr>
      <vt:lpstr>Background – 3GPP point of view</vt:lpstr>
      <vt:lpstr>Scenario and target value for new perf. Req.</vt:lpstr>
      <vt:lpstr>Proposals</vt:lpstr>
      <vt:lpstr>EOF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2021-11-29T08:23:36Z</dcterms:created>
  <dcterms:modified xsi:type="dcterms:W3CDTF">2022-02-14T10:40:18Z</dcterms:modified>
  <cp:category/>
</cp:coreProperties>
</file>