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0" r:id="rId2"/>
    <p:sldId id="262" r:id="rId3"/>
    <p:sldId id="267" r:id="rId4"/>
    <p:sldId id="265"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2022-02-11</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97273" y="110579"/>
            <a:ext cx="24186727" cy="10479786"/>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US" altLang="zh-CN" b="1" dirty="0" smtClean="0"/>
              <a:t>3GPP TSG-RAN WG4 Meeting #</a:t>
            </a:r>
            <a:r>
              <a:rPr lang="en-US" altLang="zh-CN" dirty="0" smtClean="0"/>
              <a:t> </a:t>
            </a:r>
            <a:r>
              <a:rPr lang="en-US" altLang="zh-CN" b="1" dirty="0" smtClean="0"/>
              <a:t>102-e			</a:t>
            </a:r>
            <a:r>
              <a:rPr lang="en-US" altLang="zh-CN" b="1" smtClean="0"/>
              <a:t>                                         </a:t>
            </a:r>
            <a:r>
              <a:rPr lang="en-US" altLang="zh-CN" b="1" smtClean="0"/>
              <a:t>R4-2203560</a:t>
            </a:r>
            <a:endParaRPr lang="zh-CN" altLang="zh-CN" dirty="0" smtClean="0"/>
          </a:p>
          <a:p>
            <a:pPr algn="l"/>
            <a:r>
              <a:rPr lang="en-US" altLang="zh-CN" b="1" dirty="0" smtClean="0"/>
              <a:t>Electronic Meeting, February 21 – March 3, 2022</a:t>
            </a:r>
            <a:endParaRPr lang="zh-CN" altLang="zh-CN" dirty="0" smtClean="0"/>
          </a:p>
          <a:p>
            <a:pPr algn="l"/>
            <a:endParaRPr lang="zh-CN" altLang="zh-CN" dirty="0" smtClean="0"/>
          </a:p>
          <a:p>
            <a:pPr algn="l"/>
            <a:endParaRPr lang="zh-CN" altLang="zh-CN" dirty="0" smtClean="0"/>
          </a:p>
          <a:p>
            <a:pPr algn="l"/>
            <a:endParaRPr lang="zh-CN" altLang="zh-CN" b="1"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WID on Home </a:t>
            </a:r>
            <a:r>
              <a:rPr lang="en-US" altLang="zh-CN" sz="9600" b="1" smtClean="0">
                <a:latin typeface="+mj-lt"/>
                <a:ea typeface="Malgun Gothic" panose="020B0503020000020004" pitchFamily="34" charset="-127"/>
                <a:cs typeface="Arial" panose="020B0604020202020204" pitchFamily="34" charset="0"/>
              </a:rPr>
              <a:t>Base Station </a:t>
            </a:r>
            <a:r>
              <a:rPr lang="en-US" altLang="zh-CN" sz="9600" b="1" dirty="0" smtClean="0">
                <a:latin typeface="+mj-lt"/>
                <a:ea typeface="Malgun Gothic" panose="020B0503020000020004" pitchFamily="34" charset="-127"/>
                <a:cs typeface="Arial" panose="020B0604020202020204" pitchFamily="34" charset="0"/>
              </a:rPr>
              <a:t>for NR</a:t>
            </a:r>
          </a:p>
          <a:p>
            <a:pP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118870" y="3530600"/>
            <a:ext cx="23023830"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r>
              <a:rPr lang="en-GB" altLang="zh-CN" sz="4000" dirty="0" smtClean="0"/>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endParaRPr lang="zh-CN" altLang="zh-CN" sz="4000" dirty="0" smtClean="0"/>
          </a:p>
          <a:p>
            <a:pPr hangingPunct="0"/>
            <a:r>
              <a:rPr lang="en-GB" altLang="zh-CN" sz="4000" dirty="0" smtClean="0"/>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zh-CN" altLang="zh-CN" sz="4000" dirty="0" smtClean="0"/>
          </a:p>
          <a:p>
            <a:pPr hangingPunct="0">
              <a:buNone/>
            </a:pPr>
            <a:r>
              <a:rPr lang="en-GB" altLang="zh-CN" sz="4800" b="1" dirty="0" smtClean="0"/>
              <a:t>    It is proposed to specify RF requirements for NR FR1 supporting Home Baste Station (HBS) in R18. The Work Item is to develop a new feature to enable HBS application in home scenarios for NR FR1.</a:t>
            </a:r>
            <a:endParaRPr lang="zh-CN" altLang="zh-CN" sz="4800" b="1" dirty="0" smtClean="0"/>
          </a:p>
          <a:p>
            <a:pPr hangingPunct="0"/>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6" name="Rectangle 2"/>
          <p:cNvSpPr>
            <a:spLocks noChangeArrowheads="1"/>
          </p:cNvSpPr>
          <p:nvPr/>
        </p:nvSpPr>
        <p:spPr bwMode="auto">
          <a:xfrm>
            <a:off x="431800" y="800100"/>
            <a:ext cx="24384000" cy="5432250"/>
          </a:xfrm>
          <a:prstGeom prst="rect">
            <a:avLst/>
          </a:prstGeom>
          <a:noFill/>
          <a:ln w="9525">
            <a:noFill/>
            <a:miter lim="800000"/>
            <a:headEnd/>
            <a:tailEnd/>
          </a:ln>
          <a:effectLst/>
        </p:spPr>
        <p:txBody>
          <a:bodyPr vert="horz" wrap="square" lIns="243834" tIns="121917" rIns="243834" bIns="121917" numCol="1" anchor="ctr" anchorCtr="0" compatLnSpc="1">
            <a:prstTxWarp prst="textNoShape">
              <a:avLst/>
            </a:prstTxWarp>
            <a:spAutoFit/>
          </a:bodyPr>
          <a:lstStyle/>
          <a:p>
            <a:pPr algn="l" defTabSz="2438339" fontAlgn="base">
              <a:spcBef>
                <a:spcPct val="0"/>
              </a:spcBef>
              <a:spcAft>
                <a:spcPct val="0"/>
              </a:spcAft>
            </a:pPr>
            <a:endParaRPr lang="en-GB" altLang="zh-CN" sz="37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fontAlgn="base">
              <a:spcBef>
                <a:spcPct val="0"/>
              </a:spcBef>
              <a:spcAft>
                <a:spcPct val="0"/>
              </a:spcAft>
            </a:pPr>
            <a:r>
              <a:rPr lang="en-GB" altLang="zh-CN" sz="4800" b="1" dirty="0" smtClean="0">
                <a:latin typeface="微软雅黑" panose="020B0503020204020204" charset="-122"/>
                <a:ea typeface="微软雅黑" panose="020B0503020204020204" charset="-122"/>
                <a:cs typeface="微软雅黑" panose="020B0503020204020204" charset="-122"/>
              </a:rPr>
              <a:t>Core Objectives: </a:t>
            </a:r>
            <a:r>
              <a:rPr lang="en-US" altLang="zh-CN" sz="4800" b="1" dirty="0" smtClean="0">
                <a:latin typeface="微软雅黑" panose="020B0503020204020204" charset="-122"/>
                <a:ea typeface="微软雅黑" panose="020B0503020204020204" charset="-122"/>
                <a:cs typeface="微软雅黑" panose="020B0503020204020204" charset="-122"/>
              </a:rPr>
              <a:t>Home BS scenarios and RF requirements</a:t>
            </a:r>
          </a:p>
          <a:p>
            <a:pPr algn="l" defTabSz="2438339" fontAlgn="base">
              <a:spcBef>
                <a:spcPct val="0"/>
              </a:spcBef>
              <a:spcAft>
                <a:spcPct val="0"/>
              </a:spcAft>
            </a:pPr>
            <a:endParaRPr lang="en-GB" altLang="zh-CN" sz="4400" b="1" dirty="0" smtClean="0">
              <a:latin typeface="微软雅黑" panose="020B0503020204020204" charset="-122"/>
              <a:ea typeface="微软雅黑" panose="020B0503020204020204" charset="-122"/>
              <a:cs typeface="微软雅黑" panose="020B0503020204020204" charset="-122"/>
            </a:endParaRPr>
          </a:p>
          <a:p>
            <a:pPr algn="l" defTabSz="2438339" eaLnBrk="0" fontAlgn="base">
              <a:spcBef>
                <a:spcPct val="0"/>
              </a:spcBef>
              <a:spcAft>
                <a:spcPct val="0"/>
              </a:spcAft>
            </a:pPr>
            <a:r>
              <a:rPr lang="en-GB" altLang="zh-CN" sz="4400" b="1" dirty="0" smtClean="0"/>
              <a:t>The core objectives of the work item is to specify the necessary features to support NR deployment for Home Base Station (HBS) application in Rel-18. </a:t>
            </a:r>
          </a:p>
          <a:p>
            <a:pPr algn="l" defTabSz="2438339" eaLnBrk="0" fontAlgn="base">
              <a:spcBef>
                <a:spcPct val="0"/>
              </a:spcBef>
              <a:spcAft>
                <a:spcPct val="0"/>
              </a:spcAft>
            </a:pPr>
            <a:endParaRPr lang="zh-CN" altLang="zh-CN" sz="4400" b="1" dirty="0" smtClean="0"/>
          </a:p>
          <a:p>
            <a:pPr lvl="6" algn="l" defTabSz="2438339" eaLnBrk="0" fontAlgn="base">
              <a:spcBef>
                <a:spcPct val="0"/>
              </a:spcBef>
              <a:spcAft>
                <a:spcPct val="0"/>
              </a:spcAft>
              <a:buFontTx/>
              <a:buChar char="•"/>
            </a:pPr>
            <a:endParaRPr lang="en-GB" altLang="zh-CN" sz="3200" dirty="0" smtClean="0">
              <a:solidFill>
                <a:schemeClr val="tx1"/>
              </a:solidFill>
              <a:latin typeface="Gill Sans Light (正文)"/>
              <a:ea typeface="宋体" pitchFamily="2" charset="-122"/>
              <a:cs typeface="宋体" pitchFamily="2" charset="-122"/>
            </a:endParaRPr>
          </a:p>
        </p:txBody>
      </p:sp>
      <p:sp>
        <p:nvSpPr>
          <p:cNvPr id="4097" name="Rectangle 1"/>
          <p:cNvSpPr>
            <a:spLocks noChangeArrowheads="1"/>
          </p:cNvSpPr>
          <p:nvPr/>
        </p:nvSpPr>
        <p:spPr bwMode="auto">
          <a:xfrm>
            <a:off x="622300" y="5702300"/>
            <a:ext cx="2438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1371600" algn="l"/>
              </a:tabLst>
            </a:pPr>
            <a:r>
              <a:rPr kumimoji="0" lang="en-GB" altLang="ja-JP"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Home base station (HBS) (RAN4) </a:t>
            </a:r>
            <a:endParaRPr kumimoji="0" lang="en-GB"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Example band is n41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RF requirements for BS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1371600" marR="0" lvl="3" indent="0" algn="l" defTabSz="914400" rtl="0" eaLnBrk="0" fontAlgn="base" latinLnBrk="0" hangingPunct="0">
              <a:lnSpc>
                <a:spcPct val="100000"/>
              </a:lnSpc>
              <a:spcBef>
                <a:spcPct val="0"/>
              </a:spcBef>
              <a:spcAft>
                <a:spcPct val="0"/>
              </a:spcAft>
              <a:buClrTx/>
              <a:buSzTx/>
              <a:buFontTx/>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Identify the scenario and conduct co-existence study for defining the BS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Specify conformance testing requirements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914400" marR="0" lvl="2" indent="0" algn="l" defTabSz="914400" rtl="0" eaLnBrk="0" fontAlgn="base" latinLnBrk="0" hangingPunct="0">
              <a:lnSpc>
                <a:spcPct val="100000"/>
              </a:lnSpc>
              <a:spcBef>
                <a:spcPct val="0"/>
              </a:spcBef>
              <a:spcAft>
                <a:spcPct val="0"/>
              </a:spcAft>
              <a:buClrTx/>
              <a:buSzTx/>
              <a:buFont typeface="Wingdings" pitchFamily="2" charset="2"/>
              <a:buChar char=""/>
              <a:tabLst>
                <a:tab pos="1371600" algn="l"/>
              </a:tabLst>
            </a:pPr>
            <a:r>
              <a:rPr kumimoji="0" lang="en-US" altLang="zh-CN" sz="4800" b="0" i="0" u="none" strike="noStrike" cap="none" normalizeH="0" baseline="0" dirty="0" smtClean="0">
                <a:ln>
                  <a:noFill/>
                </a:ln>
                <a:solidFill>
                  <a:schemeClr val="tx1"/>
                </a:solidFill>
                <a:effectLst/>
                <a:latin typeface="Times New Roman" pitchFamily="18" charset="0"/>
                <a:ea typeface="DengXian"/>
                <a:cs typeface="Times New Roman" pitchFamily="18" charset="0"/>
              </a:rPr>
              <a:t>No new demodulation performance requirement is needed </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100</TotalTime>
  <Words>264</Words>
  <Application>Microsoft Office PowerPoint</Application>
  <PresentationFormat>自定义</PresentationFormat>
  <Paragraphs>53</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30</cp:revision>
  <dcterms:modified xsi:type="dcterms:W3CDTF">2022-02-11T02:59:17Z</dcterms:modified>
  <cp:category/>
</cp:coreProperties>
</file>