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30" r:id="rId5"/>
    <p:sldId id="933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57" dt="2021-05-16T17:37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57" d="100"/>
          <a:sy n="157" d="100"/>
        </p:scale>
        <p:origin x="104" y="2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6T17:38:21.816" v="734" actId="6549"/>
      <pc:docMkLst>
        <pc:docMk/>
      </pc:docMkLst>
      <pc:sldChg chg="addSp modSp mod">
        <pc:chgData name="Chervyakov, Andrey" userId="dbdfc4e7-c505-4785-a117-c03dfe609c52" providerId="ADAL" clId="{D80B5B25-7261-4633-8F94-93A6D6B24A20}" dt="2021-05-16T17:38:21.816" v="734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6T17:10:47.608" v="716" actId="14100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6T17:38:21.816" v="734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RAN4#101-bis-e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5099185"/>
              </p:ext>
            </p:extLst>
          </p:nvPr>
        </p:nvGraphicFramePr>
        <p:xfrm>
          <a:off x="573723" y="1261329"/>
          <a:ext cx="11166633" cy="25516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4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237144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 smtClean="0">
                          <a:effectLst/>
                        </a:rPr>
                        <a:t>Week 1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140989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Tuesday Jan 18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(NTN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[306] NTN general : Spec skeleton and drafting plan</a:t>
                      </a:r>
                      <a:endParaRPr lang="zh-CN" altLang="en-US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30 minutes</a:t>
                      </a:r>
                      <a:endParaRPr lang="zh-CN" alt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15892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[307] NTN co-existence: Topic #2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ACIR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handling  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60</a:t>
                      </a:r>
                      <a:r>
                        <a:rPr lang="en-US" altLang="zh-CN" sz="1000" baseline="0" dirty="0" smtClean="0"/>
                        <a:t> </a:t>
                      </a:r>
                      <a:r>
                        <a:rPr lang="en-US" altLang="zh-CN" sz="1000" dirty="0" smtClean="0"/>
                        <a:t>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24910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[318] NTN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and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90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97870004"/>
                  </a:ext>
                </a:extLst>
              </a:tr>
              <a:tr h="165132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Wednesday </a:t>
                      </a:r>
                      <a:r>
                        <a:rPr lang="en-US" altLang="zh-CN" sz="1000" kern="1200" dirty="0" smtClean="0">
                          <a:effectLst/>
                        </a:rPr>
                        <a:t>Jan 19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r>
                        <a:rPr lang="en-US" altLang="zh-CN" sz="1000" kern="1200" dirty="0" smtClean="0"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4:00</a:t>
                      </a:r>
                      <a:r>
                        <a:rPr lang="en-US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baseline="0" dirty="0" smtClean="0">
                          <a:effectLst/>
                        </a:rPr>
                        <a:t>(NWA signaling, </a:t>
                      </a:r>
                      <a:r>
                        <a:rPr lang="en-US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sz="1000" kern="1200" baseline="0" dirty="0" smtClean="0">
                          <a:effectLst/>
                        </a:rPr>
                        <a:t> feature for </a:t>
                      </a:r>
                      <a:r>
                        <a:rPr lang="en-US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sz="1000" kern="1200" baseline="0" dirty="0" smtClean="0">
                          <a:effectLst/>
                        </a:rPr>
                        <a:t>)</a:t>
                      </a:r>
                      <a:endParaRPr lang="en-US" sz="1000" kern="1200" dirty="0" smtClean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[313]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FR1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30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14250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[317]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MMSE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-IRC receiver: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30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32448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[322]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CRS-IM:UE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NWA signaling 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120 minutes</a:t>
                      </a:r>
                      <a:endParaRPr lang="zh-CN" altLang="en-US" sz="1000" dirty="0" smtClean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77558705"/>
                  </a:ext>
                </a:extLst>
              </a:tr>
              <a:tr h="186951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solidFill>
                            <a:srgbClr val="FFC000"/>
                          </a:solidFill>
                          <a:effectLst/>
                        </a:rPr>
                        <a:t>Thursday Jan 20</a:t>
                      </a:r>
                      <a:r>
                        <a:rPr lang="en-US" altLang="zh-CN" sz="1000" kern="1200" baseline="30000" dirty="0" smtClean="0">
                          <a:solidFill>
                            <a:srgbClr val="FFC000"/>
                          </a:solidFill>
                          <a:effectLst/>
                        </a:rPr>
                        <a:t>th</a:t>
                      </a:r>
                      <a:r>
                        <a:rPr lang="en-US" altLang="zh-CN" sz="1000" kern="1200" dirty="0" smtClean="0">
                          <a:solidFill>
                            <a:srgbClr val="FFC000"/>
                          </a:solidFill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solidFill>
                            <a:srgbClr val="FFC000"/>
                          </a:solidFill>
                          <a:effectLst/>
                        </a:rPr>
                        <a:t>4:00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 -7:00 </a:t>
                      </a:r>
                      <a:r>
                        <a:rPr lang="en-US" altLang="zh-CN" sz="1000" kern="1200" baseline="0" dirty="0" err="1" smtClean="0">
                          <a:solidFill>
                            <a:srgbClr val="FFC000"/>
                          </a:solidFill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[314]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Demod:UE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NWA signaling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14098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[302]/[303] NR repeater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ACRR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and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OOB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gain; NF and in band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OBUE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120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</a:rPr>
                        <a:t>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  <a:tr h="307816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solidFill>
                            <a:srgbClr val="FFC000"/>
                          </a:solidFill>
                          <a:effectLst/>
                        </a:rPr>
                        <a:t>Friday Jan </a:t>
                      </a:r>
                      <a:r>
                        <a:rPr lang="en-US" altLang="zh-CN" sz="1000" kern="1200" dirty="0" err="1" smtClean="0">
                          <a:solidFill>
                            <a:srgbClr val="FFC000"/>
                          </a:solidFill>
                          <a:effectLst/>
                        </a:rPr>
                        <a:t>21</a:t>
                      </a:r>
                      <a:r>
                        <a:rPr lang="en-US" altLang="zh-CN" sz="1000" kern="1200" baseline="30000" dirty="0" err="1" smtClean="0">
                          <a:solidFill>
                            <a:srgbClr val="FFC000"/>
                          </a:solidFill>
                          <a:effectLst/>
                        </a:rPr>
                        <a:t>th</a:t>
                      </a:r>
                      <a:r>
                        <a:rPr lang="en-US" altLang="zh-CN" sz="1000" kern="1200" dirty="0" smtClean="0">
                          <a:solidFill>
                            <a:srgbClr val="FFC000"/>
                          </a:solidFill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solidFill>
                            <a:srgbClr val="FFC000"/>
                          </a:solidFill>
                          <a:effectLst/>
                        </a:rPr>
                        <a:t>4:00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 -7:00 </a:t>
                      </a:r>
                      <a:r>
                        <a:rPr lang="en-US" altLang="zh-CN" sz="1000" kern="1200" baseline="0" dirty="0" err="1" smtClean="0">
                          <a:solidFill>
                            <a:srgbClr val="FFC000"/>
                          </a:solidFill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(BS </a:t>
                      </a:r>
                      <a:r>
                        <a:rPr lang="en-US" altLang="zh-CN" sz="1000" kern="1200" baseline="0" dirty="0" err="1" smtClean="0">
                          <a:solidFill>
                            <a:srgbClr val="FFC000"/>
                          </a:solidFill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)</a:t>
                      </a:r>
                      <a:endParaRPr lang="en-US" altLang="zh-CN" sz="1000" kern="1200" dirty="0" smtClean="0">
                        <a:solidFill>
                          <a:srgbClr val="FFC000"/>
                        </a:solidFill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[309] Above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52.6GHz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sub-topic 1-1 TAE, sub-topic 2-7</a:t>
                      </a:r>
                      <a:r>
                        <a:rPr lang="zh-CN" altLang="en-US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ICS; sub-topic 1-4 / 2-5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deltafOBUE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deltafOOB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all others pending on available time </a:t>
                      </a:r>
                      <a:endParaRPr lang="zh-CN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90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81922502"/>
                  </a:ext>
                </a:extLst>
              </a:tr>
              <a:tr h="3413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[310]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eIAB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WF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on timing enhancement , Reply LS for power control parameters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90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70264740"/>
                  </a:ext>
                </a:extLst>
              </a:tr>
            </a:tbl>
          </a:graphicData>
        </a:graphic>
      </p:graphicFrame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311260"/>
              </p:ext>
            </p:extLst>
          </p:nvPr>
        </p:nvGraphicFramePr>
        <p:xfrm>
          <a:off x="570484" y="4065641"/>
          <a:ext cx="11152876" cy="17540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9381">
                  <a:extLst>
                    <a:ext uri="{9D8B030D-6E8A-4147-A177-3AD203B41FA5}">
                      <a16:colId xmlns:a16="http://schemas.microsoft.com/office/drawing/2014/main" val="2721749491"/>
                    </a:ext>
                  </a:extLst>
                </a:gridCol>
                <a:gridCol w="8258567">
                  <a:extLst>
                    <a:ext uri="{9D8B030D-6E8A-4147-A177-3AD203B41FA5}">
                      <a16:colId xmlns:a16="http://schemas.microsoft.com/office/drawing/2014/main" val="4044261874"/>
                    </a:ext>
                  </a:extLst>
                </a:gridCol>
                <a:gridCol w="1274928">
                  <a:extLst>
                    <a:ext uri="{9D8B030D-6E8A-4147-A177-3AD203B41FA5}">
                      <a16:colId xmlns:a16="http://schemas.microsoft.com/office/drawing/2014/main" val="296476084"/>
                    </a:ext>
                  </a:extLst>
                </a:gridCol>
              </a:tblGrid>
              <a:tr h="26328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Week </a:t>
                      </a:r>
                      <a:r>
                        <a:rPr lang="en-US" sz="1000" dirty="0" smtClean="0">
                          <a:effectLst/>
                        </a:rPr>
                        <a:t>2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8439232"/>
                  </a:ext>
                </a:extLst>
              </a:tr>
              <a:tr h="183695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Monday 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Jan 24</a:t>
                      </a:r>
                      <a:r>
                        <a:rPr lang="en-US" altLang="zh-CN" sz="1000" kern="1200" baseline="30000" dirty="0" smtClean="0">
                          <a:solidFill>
                            <a:srgbClr val="FFC000"/>
                          </a:solidFill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 </a:t>
                      </a:r>
                      <a:endParaRPr lang="en-US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13:00-16:00 </a:t>
                      </a:r>
                      <a:r>
                        <a:rPr lang="en-US" sz="1000" kern="1200" baseline="0" dirty="0" err="1" smtClean="0">
                          <a:solidFill>
                            <a:srgbClr val="FFC000"/>
                          </a:solidFill>
                          <a:effectLst/>
                        </a:rPr>
                        <a:t>UTC</a:t>
                      </a:r>
                      <a:endParaRPr lang="en-US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(NTN, 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Test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  <a:endParaRPr lang="en-US" sz="1000" kern="1200" baseline="0" dirty="0" smtClean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Return to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 feature list including [313]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FR1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: 1-1.1-2.1-3; [317]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MMSE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 –IRC receiver: Topic # 4-1, 4-2; [322] CRS-IM: </a:t>
                      </a:r>
                      <a:r>
                        <a:rPr lang="en-GB" altLang="zh-CN" sz="8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Topic 3-2</a:t>
                      </a:r>
                      <a:r>
                        <a:rPr lang="en-US" altLang="zh-CN" sz="8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;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45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479160599"/>
                  </a:ext>
                </a:extLst>
              </a:tr>
              <a:tr h="11083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[324]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MIMO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 OTA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: Topic 1-1 Channel model validation, Topic 2-2 Framework for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FR1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 Lab alignment, others pending on available time</a:t>
                      </a:r>
                      <a:endParaRPr lang="en-US" altLang="zh-CN" sz="1000" b="1" kern="1200" baseline="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45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0721997"/>
                  </a:ext>
                </a:extLst>
              </a:tr>
              <a:tr h="233363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kern="1200" baseline="0" dirty="0" smtClean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[325]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FR1_TRP_TRS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fr-FR" altLang="zh-CN" sz="100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Topic#2-2 EN-DC configuration;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Topic#3-1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Framework for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TRP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TRS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Performance requirement</a:t>
                      </a:r>
                      <a:endParaRPr lang="zh-CN" altLang="zh-CN" sz="1000" kern="1200" baseline="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45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06509959"/>
                  </a:ext>
                </a:extLst>
              </a:tr>
              <a:tr h="2333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[326]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 Test 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enhancement: Sub-topic #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2-1:UE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types, </a:t>
                      </a:r>
                      <a:r>
                        <a:rPr lang="zh-CN" altLang="zh-CN" sz="100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Sub-topic 2-2: Test methodology for UE RF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zh-CN" altLang="zh-CN" sz="100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Sub-topic 2-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zh-CN" altLang="zh-CN" sz="100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Test methodology for 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RRM </a:t>
                      </a:r>
                      <a:endParaRPr lang="zh-CN" altLang="zh-CN" sz="1000" kern="1200" baseline="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b="1" kern="1200" baseline="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45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875954205"/>
                  </a:ext>
                </a:extLst>
              </a:tr>
              <a:tr h="597429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Tuesday  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Jan 25</a:t>
                      </a:r>
                      <a:r>
                        <a:rPr lang="en-US" altLang="zh-CN" sz="1000" kern="1200" baseline="30000" dirty="0" smtClean="0">
                          <a:solidFill>
                            <a:srgbClr val="FFC000"/>
                          </a:solidFill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 </a:t>
                      </a:r>
                      <a:endParaRPr lang="en-US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13:00-16:00 </a:t>
                      </a:r>
                      <a:r>
                        <a:rPr lang="en-US" altLang="zh-CN" sz="1000" kern="1200" baseline="0" dirty="0" err="1" smtClean="0">
                          <a:solidFill>
                            <a:srgbClr val="FFC000"/>
                          </a:solidFill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C000"/>
                          </a:solidFill>
                          <a:effectLst/>
                        </a:rPr>
                        <a:t>(Final Round checking)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1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TBA</a:t>
                      </a:r>
                      <a:endParaRPr lang="en-US" altLang="zh-CN" sz="10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180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020167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439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矩形 149"/>
          <p:cNvSpPr/>
          <p:nvPr/>
        </p:nvSpPr>
        <p:spPr bwMode="auto">
          <a:xfrm flipV="1">
            <a:off x="7344961" y="5489740"/>
            <a:ext cx="914400" cy="625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0368" y="4785139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formal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  <a:endParaRPr lang="en-US" sz="800" b="1" kern="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4" name="矩形 83"/>
          <p:cNvSpPr/>
          <p:nvPr/>
        </p:nvSpPr>
        <p:spPr bwMode="auto">
          <a:xfrm flipV="1">
            <a:off x="9256528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0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3720" y="198380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278326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(Jan 17~19)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18366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GB" sz="800" kern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Jan</a:t>
            </a:r>
            <a:r>
              <a:rPr lang="en-GB" sz="800" kern="0" noProof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20~25)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800" b="1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800" b="1" kern="0" dirty="0" err="1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session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6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6746721" y="6358580"/>
            <a:ext cx="4460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1: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 and </a:t>
            </a:r>
            <a:r>
              <a:rPr lang="en-US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after the deadlines will not be considered</a:t>
            </a:r>
            <a:endParaRPr kumimoji="0" lang="en-US" sz="8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WIs Email discussion procedures/timelines are not included. </a:t>
            </a:r>
            <a:endParaRPr lang="en-US" sz="8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390475" y="1338309"/>
            <a:ext cx="187158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altLang="zh-CN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Jan</a:t>
            </a:r>
            <a:r>
              <a:rPr lang="en-GB" sz="800" kern="0" noProof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20~25)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661" y="4775023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5348" y="4775023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598934" y="2917687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69880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07677" y="562784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917687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08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372" y="2286545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53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no later than 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8" name="文本框 77"/>
          <p:cNvSpPr txBox="1"/>
          <p:nvPr/>
        </p:nvSpPr>
        <p:spPr>
          <a:xfrm>
            <a:off x="6414906" y="306609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4992" y="478513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round comments &amp; new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request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4992" y="2293870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09548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293870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8757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3570" y="547585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draft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35498" y="562784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291051" y="291768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08:00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260" y="291768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0961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8978" y="478513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517369" y="4226478"/>
            <a:ext cx="1460271" cy="360717"/>
          </a:xfrm>
          <a:prstGeom prst="wedgeRoundRectCallout">
            <a:avLst>
              <a:gd name="adj1" fmla="val 25275"/>
              <a:gd name="adj2" fmla="val 96782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Strict deadline for new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43649" y="3891521"/>
            <a:ext cx="1656605" cy="721680"/>
          </a:xfrm>
          <a:prstGeom prst="wedgeRoundRectCallout">
            <a:avLst>
              <a:gd name="adj1" fmla="val 23171"/>
              <a:gd name="adj2" fmla="val 69788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</a:t>
            </a:r>
            <a:r>
              <a:rPr lang="en-US" altLang="zh-CN" sz="800" b="1" dirty="0" smtClean="0">
                <a:latin typeface="+mj-ea"/>
              </a:rPr>
              <a:t>agenda or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55623" y="562784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drafts no latter than 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56409" y="4781120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1" name="矩形 150"/>
          <p:cNvSpPr/>
          <p:nvPr/>
        </p:nvSpPr>
        <p:spPr>
          <a:xfrm>
            <a:off x="925533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</a:t>
            </a:r>
            <a:r>
              <a:rPr lang="en-US" altLang="zh-CN" sz="7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window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Fri 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Mon 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16:00 UTC </a:t>
            </a:r>
            <a:endParaRPr lang="zh-CN" altLang="en-US" sz="2000" b="1" dirty="0"/>
          </a:p>
        </p:txBody>
      </p:sp>
      <p:sp>
        <p:nvSpPr>
          <p:cNvPr id="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26239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purl.org/dc/dcmitype/"/>
    <ds:schemaRef ds:uri="http://purl.org/dc/terms/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23d77754-4ccc-4c57-9291-cab09e81894a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345946</TotalTime>
  <Words>650</Words>
  <Application>Microsoft Office PowerPoint</Application>
  <PresentationFormat>宽屏</PresentationFormat>
  <Paragraphs>129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Arial Black</vt:lpstr>
      <vt:lpstr>Calibri</vt:lpstr>
      <vt:lpstr>Calibri Light</vt:lpstr>
      <vt:lpstr>Times New Roman</vt:lpstr>
      <vt:lpstr>Wingdings</vt:lpstr>
      <vt:lpstr>3gpp</vt:lpstr>
      <vt:lpstr>RAN4#101-bis-e BSRF_Demod_Test session GTW schedule 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Haijie Qiu_Samsung</cp:lastModifiedBy>
  <cp:revision>662</cp:revision>
  <cp:lastPrinted>2016-09-15T08:31:35Z</cp:lastPrinted>
  <dcterms:created xsi:type="dcterms:W3CDTF">2009-11-27T05:15:11Z</dcterms:created>
  <dcterms:modified xsi:type="dcterms:W3CDTF">2022-01-21T15:08:04Z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5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6" name="_2015_ms_pID_7253432">
    <vt:lpwstr>NA==</vt:lpwstr>
  </property>
</Properties>
</file>