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30" r:id="rId5"/>
    <p:sldId id="933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CC00CC"/>
    <a:srgbClr val="0000FF"/>
    <a:srgbClr val="FFCC00"/>
    <a:srgbClr val="FF33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0B5B25-7261-4633-8F94-93A6D6B24A20}" v="57" dt="2021-05-16T17:37:46.6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73" autoAdjust="0"/>
    <p:restoredTop sz="95801" autoAdjust="0"/>
  </p:normalViewPr>
  <p:slideViewPr>
    <p:cSldViewPr snapToGrid="0">
      <p:cViewPr varScale="1">
        <p:scale>
          <a:sx n="115" d="100"/>
          <a:sy n="115" d="100"/>
        </p:scale>
        <p:origin x="180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D80B5B25-7261-4633-8F94-93A6D6B24A20}"/>
    <pc:docChg chg="undo custSel addSld delSld modSld">
      <pc:chgData name="Chervyakov, Andrey" userId="dbdfc4e7-c505-4785-a117-c03dfe609c52" providerId="ADAL" clId="{D80B5B25-7261-4633-8F94-93A6D6B24A20}" dt="2021-05-16T17:38:21.816" v="734" actId="6549"/>
      <pc:docMkLst>
        <pc:docMk/>
      </pc:docMkLst>
      <pc:sldChg chg="addSp modSp mod">
        <pc:chgData name="Chervyakov, Andrey" userId="dbdfc4e7-c505-4785-a117-c03dfe609c52" providerId="ADAL" clId="{D80B5B25-7261-4633-8F94-93A6D6B24A20}" dt="2021-05-16T17:38:21.816" v="734" actId="6549"/>
        <pc:sldMkLst>
          <pc:docMk/>
          <pc:sldMk cId="2261567071" sldId="928"/>
        </pc:sldMkLst>
        <pc:spChg chg="mod">
          <ac:chgData name="Chervyakov, Andrey" userId="dbdfc4e7-c505-4785-a117-c03dfe609c52" providerId="ADAL" clId="{D80B5B25-7261-4633-8F94-93A6D6B24A20}" dt="2021-05-16T16:57:11.626" v="3" actId="20577"/>
          <ac:spMkLst>
            <pc:docMk/>
            <pc:sldMk cId="2261567071" sldId="928"/>
            <ac:spMk id="2" creationId="{4653FC17-6DDA-4C90-8331-B521BC2ADE4B}"/>
          </ac:spMkLst>
        </pc:spChg>
        <pc:spChg chg="add mod">
          <ac:chgData name="Chervyakov, Andrey" userId="dbdfc4e7-c505-4785-a117-c03dfe609c52" providerId="ADAL" clId="{D80B5B25-7261-4633-8F94-93A6D6B24A20}" dt="2021-05-16T17:10:47.608" v="716" actId="14100"/>
          <ac:spMkLst>
            <pc:docMk/>
            <pc:sldMk cId="2261567071" sldId="928"/>
            <ac:spMk id="3" creationId="{ECAC3BFE-4AFD-4151-BF68-35BBD0CB160E}"/>
          </ac:spMkLst>
        </pc:spChg>
        <pc:graphicFrameChg chg="mod modGraphic">
          <ac:chgData name="Chervyakov, Andrey" userId="dbdfc4e7-c505-4785-a117-c03dfe609c52" providerId="ADAL" clId="{D80B5B25-7261-4633-8F94-93A6D6B24A20}" dt="2021-05-16T17:38:21.816" v="734" actId="6549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 del">
        <pc:chgData name="Chervyakov, Andrey" userId="dbdfc4e7-c505-4785-a117-c03dfe609c52" providerId="ADAL" clId="{D80B5B25-7261-4633-8F94-93A6D6B24A20}" dt="2021-05-16T16:57:12.953" v="4" actId="47"/>
        <pc:sldMkLst>
          <pc:docMk/>
          <pc:sldMk cId="3330275766" sldId="92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717" y="349135"/>
            <a:ext cx="9263641" cy="856211"/>
          </a:xfrm>
        </p:spPr>
        <p:txBody>
          <a:bodyPr/>
          <a:lstStyle/>
          <a:p>
            <a:r>
              <a:rPr lang="en-US" sz="2000" b="1" dirty="0" err="1" smtClean="0"/>
              <a:t>RAN4#101-bis-e</a:t>
            </a:r>
            <a:r>
              <a:rPr lang="en-US" sz="2000" b="1" dirty="0" smtClean="0"/>
              <a:t> </a:t>
            </a:r>
            <a:r>
              <a:rPr lang="en-US" altLang="zh-CN" sz="2000" b="1" dirty="0" err="1" smtClean="0"/>
              <a:t>BSRF_Demod_Test</a:t>
            </a:r>
            <a:r>
              <a:rPr lang="en-US" sz="2000" b="1" dirty="0" smtClean="0"/>
              <a:t> </a:t>
            </a:r>
            <a:r>
              <a:rPr lang="en-US" sz="2000" b="1" dirty="0"/>
              <a:t>session GTW schedule</a:t>
            </a:r>
            <a:r>
              <a:rPr lang="en-US" sz="2000" dirty="0"/>
              <a:t> </a:t>
            </a:r>
            <a:endParaRPr lang="ru-RU" sz="2000" dirty="0"/>
          </a:p>
        </p:txBody>
      </p:sp>
      <p:graphicFrame>
        <p:nvGraphicFramePr>
          <p:cNvPr id="4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3020227"/>
              </p:ext>
            </p:extLst>
          </p:nvPr>
        </p:nvGraphicFramePr>
        <p:xfrm>
          <a:off x="573723" y="1261329"/>
          <a:ext cx="11166633" cy="25451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1377">
                  <a:extLst>
                    <a:ext uri="{9D8B030D-6E8A-4147-A177-3AD203B41FA5}">
                      <a16:colId xmlns:a16="http://schemas.microsoft.com/office/drawing/2014/main" val="1312896614"/>
                    </a:ext>
                  </a:extLst>
                </a:gridCol>
                <a:gridCol w="8243934">
                  <a:extLst>
                    <a:ext uri="{9D8B030D-6E8A-4147-A177-3AD203B41FA5}">
                      <a16:colId xmlns:a16="http://schemas.microsoft.com/office/drawing/2014/main" val="1011818300"/>
                    </a:ext>
                  </a:extLst>
                </a:gridCol>
                <a:gridCol w="1301322">
                  <a:extLst>
                    <a:ext uri="{9D8B030D-6E8A-4147-A177-3AD203B41FA5}">
                      <a16:colId xmlns:a16="http://schemas.microsoft.com/office/drawing/2014/main" val="22595633"/>
                    </a:ext>
                  </a:extLst>
                </a:gridCol>
              </a:tblGrid>
              <a:tr h="237144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dirty="0" smtClean="0">
                          <a:effectLst/>
                        </a:rPr>
                        <a:t>Week 1</a:t>
                      </a:r>
                      <a:endParaRPr lang="zh-CN" sz="1000" dirty="0"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506504"/>
                  </a:ext>
                </a:extLst>
              </a:tr>
              <a:tr h="140989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</a:rPr>
                        <a:t>Tuesday Jan 18</a:t>
                      </a:r>
                      <a:r>
                        <a:rPr lang="en-US" altLang="zh-CN" sz="1000" kern="1200" baseline="30000" dirty="0" smtClean="0">
                          <a:effectLst/>
                        </a:rPr>
                        <a:t>th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13:00 -16:00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(NTN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)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[306] NTN general : Spec skeleton and drafting plan</a:t>
                      </a:r>
                      <a:endParaRPr lang="zh-CN" altLang="en-US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30 minutes</a:t>
                      </a:r>
                      <a:endParaRPr lang="zh-CN" alt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754519334"/>
                  </a:ext>
                </a:extLst>
              </a:tr>
              <a:tr h="15892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[307] NTN co-existence: Topic #2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ACIR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handling  </a:t>
                      </a:r>
                      <a:endParaRPr lang="en-US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/>
                        <a:t>60</a:t>
                      </a:r>
                      <a:r>
                        <a:rPr lang="en-US" altLang="zh-CN" sz="1000" baseline="0" dirty="0" smtClean="0"/>
                        <a:t> </a:t>
                      </a:r>
                      <a:r>
                        <a:rPr lang="en-US" altLang="zh-CN" sz="1000" dirty="0" smtClean="0"/>
                        <a:t>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67868544"/>
                  </a:ext>
                </a:extLst>
              </a:tr>
              <a:tr h="24910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[318] NTN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BSRF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and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endParaRPr lang="en-US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/>
                        <a:t>90 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497870004"/>
                  </a:ext>
                </a:extLst>
              </a:tr>
              <a:tr h="165132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Wednesday </a:t>
                      </a:r>
                      <a:r>
                        <a:rPr lang="en-US" altLang="zh-CN" sz="1000" kern="1200" dirty="0" smtClean="0">
                          <a:effectLst/>
                        </a:rPr>
                        <a:t>Jan 19</a:t>
                      </a:r>
                      <a:r>
                        <a:rPr lang="en-US" altLang="zh-CN" sz="1000" kern="1200" baseline="30000" dirty="0" smtClean="0">
                          <a:effectLst/>
                        </a:rPr>
                        <a:t>th</a:t>
                      </a:r>
                      <a:r>
                        <a:rPr lang="en-US" altLang="zh-CN" sz="1000" kern="1200" dirty="0" smtClean="0">
                          <a:effectLst/>
                        </a:rPr>
                        <a:t>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4:00</a:t>
                      </a:r>
                      <a:r>
                        <a:rPr lang="en-US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-7:00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baseline="0" dirty="0" smtClean="0">
                          <a:effectLst/>
                        </a:rPr>
                        <a:t>(NWA signaling, </a:t>
                      </a:r>
                      <a:r>
                        <a:rPr lang="en-US" sz="1000" kern="1200" baseline="0" dirty="0" err="1" smtClean="0">
                          <a:effectLst/>
                        </a:rPr>
                        <a:t>UE</a:t>
                      </a:r>
                      <a:r>
                        <a:rPr lang="en-US" sz="1000" kern="1200" baseline="0" dirty="0" smtClean="0">
                          <a:effectLst/>
                        </a:rPr>
                        <a:t> feature for </a:t>
                      </a:r>
                      <a:r>
                        <a:rPr lang="en-US" sz="1000" kern="1200" baseline="0" dirty="0" err="1" smtClean="0">
                          <a:effectLst/>
                        </a:rPr>
                        <a:t>Demod</a:t>
                      </a:r>
                      <a:r>
                        <a:rPr lang="en-US" sz="1000" kern="1200" baseline="0" dirty="0" smtClean="0">
                          <a:effectLst/>
                        </a:rPr>
                        <a:t>)</a:t>
                      </a:r>
                      <a:endParaRPr lang="en-US" sz="1000" kern="1200" dirty="0" smtClean="0">
                        <a:effectLst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[313]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FR1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HST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feature list</a:t>
                      </a:r>
                      <a:endParaRPr lang="zh-CN" altLang="en-US" sz="10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30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07627022"/>
                  </a:ext>
                </a:extLst>
              </a:tr>
              <a:tr h="14250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[317]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MMSE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-IRC receiver: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feature list</a:t>
                      </a:r>
                      <a:endParaRPr lang="en-US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30 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618509248"/>
                  </a:ext>
                </a:extLst>
              </a:tr>
              <a:tr h="324484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[322]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CRS-IM:UE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feature list, NWA signaling </a:t>
                      </a:r>
                      <a:endParaRPr lang="en-US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dirty="0" smtClean="0"/>
                        <a:t>120 minutes</a:t>
                      </a:r>
                      <a:endParaRPr lang="zh-CN" altLang="en-US" sz="1000" dirty="0" smtClean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77558705"/>
                  </a:ext>
                </a:extLst>
              </a:tr>
              <a:tr h="186951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solidFill>
                            <a:srgbClr val="FFC000"/>
                          </a:solidFill>
                          <a:effectLst/>
                        </a:rPr>
                        <a:t>Thursday Jan 20</a:t>
                      </a:r>
                      <a:r>
                        <a:rPr lang="en-US" altLang="zh-CN" sz="1000" kern="1200" baseline="30000" dirty="0" smtClean="0">
                          <a:solidFill>
                            <a:srgbClr val="FFC000"/>
                          </a:solidFill>
                          <a:effectLst/>
                        </a:rPr>
                        <a:t>th</a:t>
                      </a:r>
                      <a:r>
                        <a:rPr lang="en-US" altLang="zh-CN" sz="1000" kern="1200" dirty="0" smtClean="0">
                          <a:solidFill>
                            <a:srgbClr val="FFC000"/>
                          </a:solidFill>
                          <a:effectLst/>
                        </a:rPr>
                        <a:t>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solidFill>
                            <a:srgbClr val="FFC000"/>
                          </a:solidFill>
                          <a:effectLst/>
                        </a:rPr>
                        <a:t>4:00</a:t>
                      </a:r>
                      <a:r>
                        <a:rPr lang="en-US" altLang="zh-CN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 -7:00 </a:t>
                      </a:r>
                      <a:r>
                        <a:rPr lang="en-US" altLang="zh-CN" sz="1000" kern="1200" baseline="0" dirty="0" err="1" smtClean="0">
                          <a:solidFill>
                            <a:srgbClr val="FFC000"/>
                          </a:solidFill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solidFill>
                          <a:srgbClr val="FFC000"/>
                        </a:solidFill>
                        <a:effectLst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[314]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FR2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HST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Demod:UE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feature list, NWA signaling</a:t>
                      </a:r>
                      <a:endParaRPr lang="zh-CN" altLang="zh-CN" sz="10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273852554"/>
                  </a:ext>
                </a:extLst>
              </a:tr>
              <a:tr h="14098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[302]/[303] NR repeater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ACRR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and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OOB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gain; NF and in band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OBUE</a:t>
                      </a:r>
                      <a:endParaRPr lang="en-US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120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dirty="0" smtClean="0">
                          <a:effectLst/>
                        </a:rPr>
                        <a:t>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17684108"/>
                  </a:ext>
                </a:extLst>
              </a:tr>
              <a:tr h="307816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solidFill>
                            <a:srgbClr val="FFC000"/>
                          </a:solidFill>
                          <a:effectLst/>
                        </a:rPr>
                        <a:t>Friday Jan </a:t>
                      </a:r>
                      <a:r>
                        <a:rPr lang="en-US" altLang="zh-CN" sz="1000" kern="1200" dirty="0" err="1" smtClean="0">
                          <a:solidFill>
                            <a:srgbClr val="FFC000"/>
                          </a:solidFill>
                          <a:effectLst/>
                        </a:rPr>
                        <a:t>21</a:t>
                      </a:r>
                      <a:r>
                        <a:rPr lang="en-US" altLang="zh-CN" sz="1000" kern="1200" baseline="30000" dirty="0" err="1" smtClean="0">
                          <a:solidFill>
                            <a:srgbClr val="FFC000"/>
                          </a:solidFill>
                          <a:effectLst/>
                        </a:rPr>
                        <a:t>th</a:t>
                      </a:r>
                      <a:r>
                        <a:rPr lang="en-US" altLang="zh-CN" sz="1000" kern="1200" dirty="0" smtClean="0">
                          <a:solidFill>
                            <a:srgbClr val="FFC000"/>
                          </a:solidFill>
                          <a:effectLst/>
                        </a:rPr>
                        <a:t>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solidFill>
                            <a:srgbClr val="FFC000"/>
                          </a:solidFill>
                          <a:effectLst/>
                        </a:rPr>
                        <a:t>4:00</a:t>
                      </a:r>
                      <a:r>
                        <a:rPr lang="en-US" altLang="zh-CN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 -7:00 </a:t>
                      </a:r>
                      <a:r>
                        <a:rPr lang="en-US" altLang="zh-CN" sz="1000" kern="1200" baseline="0" dirty="0" err="1" smtClean="0">
                          <a:solidFill>
                            <a:srgbClr val="FFC000"/>
                          </a:solidFill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solidFill>
                          <a:srgbClr val="FFC000"/>
                        </a:solidFill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(BS </a:t>
                      </a:r>
                      <a:r>
                        <a:rPr lang="en-US" altLang="zh-CN" sz="1000" kern="1200" baseline="0" dirty="0" err="1" smtClean="0">
                          <a:solidFill>
                            <a:srgbClr val="FFC000"/>
                          </a:solidFill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)</a:t>
                      </a:r>
                      <a:endParaRPr lang="en-US" altLang="zh-CN" sz="1000" kern="1200" dirty="0" smtClean="0">
                        <a:solidFill>
                          <a:srgbClr val="FFC000"/>
                        </a:solidFill>
                        <a:effectLst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[309] Above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52.6GHz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BSRF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 </a:t>
                      </a:r>
                      <a:endParaRPr lang="zh-CN" altLang="zh-CN" sz="1000" kern="1200" baseline="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90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81922502"/>
                  </a:ext>
                </a:extLst>
              </a:tr>
              <a:tr h="34136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[310]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eIAB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</a:t>
                      </a:r>
                      <a:endParaRPr lang="en-US" altLang="zh-CN" sz="1000" kern="1200" baseline="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90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470264740"/>
                  </a:ext>
                </a:extLst>
              </a:tr>
            </a:tbl>
          </a:graphicData>
        </a:graphic>
      </p:graphicFrame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8590087"/>
              </p:ext>
            </p:extLst>
          </p:nvPr>
        </p:nvGraphicFramePr>
        <p:xfrm>
          <a:off x="570484" y="4065641"/>
          <a:ext cx="11152876" cy="16592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9381">
                  <a:extLst>
                    <a:ext uri="{9D8B030D-6E8A-4147-A177-3AD203B41FA5}">
                      <a16:colId xmlns:a16="http://schemas.microsoft.com/office/drawing/2014/main" val="2721749491"/>
                    </a:ext>
                  </a:extLst>
                </a:gridCol>
                <a:gridCol w="8258567">
                  <a:extLst>
                    <a:ext uri="{9D8B030D-6E8A-4147-A177-3AD203B41FA5}">
                      <a16:colId xmlns:a16="http://schemas.microsoft.com/office/drawing/2014/main" val="4044261874"/>
                    </a:ext>
                  </a:extLst>
                </a:gridCol>
                <a:gridCol w="1274928">
                  <a:extLst>
                    <a:ext uri="{9D8B030D-6E8A-4147-A177-3AD203B41FA5}">
                      <a16:colId xmlns:a16="http://schemas.microsoft.com/office/drawing/2014/main" val="296476084"/>
                    </a:ext>
                  </a:extLst>
                </a:gridCol>
              </a:tblGrid>
              <a:tr h="26328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Week </a:t>
                      </a:r>
                      <a:r>
                        <a:rPr lang="en-US" sz="1000" dirty="0" smtClean="0">
                          <a:effectLst/>
                        </a:rPr>
                        <a:t>2</a:t>
                      </a:r>
                      <a:endParaRPr lang="zh-CN" sz="1000" dirty="0"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8439232"/>
                  </a:ext>
                </a:extLst>
              </a:tr>
              <a:tr h="157163">
                <a:tc rowSpan="4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Monday </a:t>
                      </a:r>
                      <a:r>
                        <a:rPr lang="en-US" altLang="zh-CN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Jan 24</a:t>
                      </a:r>
                      <a:r>
                        <a:rPr lang="en-US" altLang="zh-CN" sz="1000" kern="1200" baseline="30000" dirty="0" smtClean="0">
                          <a:solidFill>
                            <a:srgbClr val="FFC000"/>
                          </a:solidFill>
                          <a:effectLst/>
                        </a:rPr>
                        <a:t>th</a:t>
                      </a:r>
                      <a:r>
                        <a:rPr lang="en-US" altLang="zh-CN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 </a:t>
                      </a:r>
                      <a:endParaRPr lang="en-US" sz="1000" kern="1200" baseline="0" dirty="0" smtClean="0">
                        <a:solidFill>
                          <a:srgbClr val="FFC000"/>
                        </a:solidFill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13:00-16:00 </a:t>
                      </a:r>
                      <a:r>
                        <a:rPr lang="en-US" sz="1000" kern="1200" baseline="0" dirty="0" err="1" smtClean="0">
                          <a:solidFill>
                            <a:srgbClr val="FFC000"/>
                          </a:solidFill>
                          <a:effectLst/>
                        </a:rPr>
                        <a:t>UTC</a:t>
                      </a:r>
                      <a:endParaRPr lang="en-US" sz="1000" kern="1200" baseline="0" dirty="0" smtClean="0">
                        <a:solidFill>
                          <a:srgbClr val="FFC000"/>
                        </a:solidFill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(NTN, </a:t>
                      </a:r>
                      <a:r>
                        <a:rPr lang="en-US" altLang="zh-CN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Test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)</a:t>
                      </a:r>
                      <a:endParaRPr lang="en-US" sz="1000" kern="1200" baseline="0" dirty="0" smtClean="0">
                        <a:effectLst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Return to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TBA</a:t>
                      </a:r>
                      <a:endParaRPr lang="zh-CN" altLang="zh-CN" sz="1000" b="1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45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479160599"/>
                  </a:ext>
                </a:extLst>
              </a:tr>
              <a:tr h="16984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[324]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MIMO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OTA:</a:t>
                      </a:r>
                      <a:endParaRPr lang="en-US" altLang="zh-CN" sz="1000" b="1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45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0721997"/>
                  </a:ext>
                </a:extLst>
              </a:tr>
              <a:tr h="233363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 dirty="0" smtClean="0">
                        <a:effectLst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[325]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FR1_TRP_TRS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</a:t>
                      </a:r>
                      <a:endParaRPr lang="zh-CN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45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406509959"/>
                  </a:ext>
                </a:extLst>
              </a:tr>
              <a:tr h="23336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[326]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FR2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Test enhancement:</a:t>
                      </a:r>
                      <a:endParaRPr lang="en-US" altLang="zh-CN" sz="1000" b="1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45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875954205"/>
                  </a:ext>
                </a:extLst>
              </a:tr>
              <a:tr h="597429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Tuesday  </a:t>
                      </a:r>
                      <a:r>
                        <a:rPr lang="en-US" altLang="zh-CN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Jan 25</a:t>
                      </a:r>
                      <a:r>
                        <a:rPr lang="en-US" altLang="zh-CN" sz="1000" kern="1200" baseline="30000" dirty="0" smtClean="0">
                          <a:solidFill>
                            <a:srgbClr val="FFC000"/>
                          </a:solidFill>
                          <a:effectLst/>
                        </a:rPr>
                        <a:t>th</a:t>
                      </a:r>
                      <a:r>
                        <a:rPr lang="en-US" altLang="zh-CN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 </a:t>
                      </a:r>
                      <a:endParaRPr lang="en-US" sz="1000" kern="1200" baseline="0" dirty="0" smtClean="0">
                        <a:solidFill>
                          <a:srgbClr val="FFC000"/>
                        </a:solidFill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13:00-16:00 </a:t>
                      </a:r>
                      <a:r>
                        <a:rPr lang="en-US" altLang="zh-CN" sz="1000" kern="1200" baseline="0" dirty="0" err="1" smtClean="0">
                          <a:solidFill>
                            <a:srgbClr val="FFC000"/>
                          </a:solidFill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solidFill>
                          <a:srgbClr val="FFC000"/>
                        </a:solidFill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(Final Round checking)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1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TBA</a:t>
                      </a:r>
                      <a:endParaRPr lang="en-US" altLang="zh-CN" sz="1000" b="1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180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0201679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9439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矩形 149"/>
          <p:cNvSpPr/>
          <p:nvPr/>
        </p:nvSpPr>
        <p:spPr bwMode="auto">
          <a:xfrm flipV="1">
            <a:off x="7344961" y="5489740"/>
            <a:ext cx="914400" cy="6258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20368" y="4785139"/>
            <a:ext cx="786133" cy="587309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round final formal </a:t>
            </a:r>
            <a:r>
              <a:rPr lang="en-US" sz="800" b="1" kern="0" dirty="0" err="1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  <a:endParaRPr lang="en-US" sz="800" b="1" kern="0" dirty="0">
              <a:solidFill>
                <a:schemeClr val="bg1"/>
              </a:solidFill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4" name="矩形 83"/>
          <p:cNvSpPr/>
          <p:nvPr/>
        </p:nvSpPr>
        <p:spPr bwMode="auto">
          <a:xfrm flipV="1">
            <a:off x="9256528" y="2034559"/>
            <a:ext cx="914400" cy="24512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</a:t>
            </a:r>
            <a:r>
              <a:rPr lang="en-US" altLang="zh-CN" b="1" dirty="0" smtClean="0"/>
              <a:t>procedures/timelines</a:t>
            </a:r>
            <a:endParaRPr lang="ru-RU" dirty="0"/>
          </a:p>
        </p:txBody>
      </p:sp>
      <p:sp>
        <p:nvSpPr>
          <p:cNvPr id="9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1810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66582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61355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56127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899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5671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40443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35216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29988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24760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19532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14304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0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1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18721" y="20076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630829" y="199763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4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586535" y="200475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5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533696" y="20118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6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9405" y="209241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7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436564" y="200046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383720" y="198380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9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330875" y="200616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278036" y="200473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225195" y="201185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172356" y="200188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119515" y="200900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4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8126" y="199902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5" name="直接连接符 124"/>
          <p:cNvCxnSpPr/>
          <p:nvPr/>
        </p:nvCxnSpPr>
        <p:spPr bwMode="auto">
          <a:xfrm>
            <a:off x="210735" y="2020751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6" name="直接连接符 125"/>
          <p:cNvCxnSpPr/>
          <p:nvPr/>
        </p:nvCxnSpPr>
        <p:spPr bwMode="auto">
          <a:xfrm>
            <a:off x="227827" y="5681192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7" name="直接连接符 126"/>
          <p:cNvCxnSpPr/>
          <p:nvPr/>
        </p:nvCxnSpPr>
        <p:spPr bwMode="auto">
          <a:xfrm>
            <a:off x="227826" y="381699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8" name="直接连接符 127"/>
          <p:cNvCxnSpPr/>
          <p:nvPr/>
        </p:nvCxnSpPr>
        <p:spPr bwMode="auto">
          <a:xfrm>
            <a:off x="227826" y="472142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9" name="直接连接符 128"/>
          <p:cNvCxnSpPr/>
          <p:nvPr/>
        </p:nvCxnSpPr>
        <p:spPr bwMode="auto">
          <a:xfrm>
            <a:off x="217853" y="2916836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30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18107" y="1338914"/>
            <a:ext cx="2796313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Pre-meeting</a:t>
            </a:r>
          </a:p>
        </p:txBody>
      </p:sp>
      <p:sp>
        <p:nvSpPr>
          <p:cNvPr id="131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570371" y="1338914"/>
            <a:ext cx="278326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(Jan 17~19)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2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248470" y="1338914"/>
            <a:ext cx="1836691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GB" sz="800" kern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Jan</a:t>
            </a:r>
            <a:r>
              <a:rPr lang="en-GB" sz="800" kern="0" noProof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20~25)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3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300750" y="1338914"/>
            <a:ext cx="900000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4" name="文本框 133"/>
          <p:cNvSpPr txBox="1"/>
          <p:nvPr/>
        </p:nvSpPr>
        <p:spPr>
          <a:xfrm>
            <a:off x="19516" y="179457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00:00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5" name="文本框 134"/>
          <p:cNvSpPr txBox="1"/>
          <p:nvPr/>
        </p:nvSpPr>
        <p:spPr>
          <a:xfrm>
            <a:off x="19516" y="274173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08:00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6" name="文本框 135"/>
          <p:cNvSpPr txBox="1"/>
          <p:nvPr/>
        </p:nvSpPr>
        <p:spPr>
          <a:xfrm>
            <a:off x="19516" y="360343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12:00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7" name="文本框 136"/>
          <p:cNvSpPr txBox="1"/>
          <p:nvPr/>
        </p:nvSpPr>
        <p:spPr>
          <a:xfrm>
            <a:off x="19516" y="4490775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16:00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8" name="文本框 137"/>
          <p:cNvSpPr txBox="1"/>
          <p:nvPr/>
        </p:nvSpPr>
        <p:spPr>
          <a:xfrm>
            <a:off x="19516" y="546357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24:00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8196" y="5800534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800" b="1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0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688138" y="5800534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800" b="1" kern="0" dirty="0" err="1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0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631551" y="5800534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session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06" name="TextBox 1">
            <a:extLst>
              <a:ext uri="{FF2B5EF4-FFF2-40B4-BE49-F238E27FC236}">
                <a16:creationId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6746721" y="6358580"/>
            <a:ext cx="44609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1: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Comments and </a:t>
            </a:r>
            <a:r>
              <a:rPr lang="en-US" sz="800" b="1" dirty="0" err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after the deadlines will not be considered</a:t>
            </a:r>
            <a:endParaRPr kumimoji="0" lang="en-US" sz="8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WIs Email discussion procedures/timelines are not included. </a:t>
            </a:r>
            <a:endParaRPr lang="en-US" sz="8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6390475" y="1338309"/>
            <a:ext cx="1871581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altLang="zh-CN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Jan</a:t>
            </a: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20~25)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688661" y="4775023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5348" y="4775023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598934" y="2917687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69880" y="3909772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507677" y="5627847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512600" y="2917687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08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61372" y="2286545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61538" y="2007604"/>
            <a:ext cx="784800" cy="386578"/>
          </a:xfrm>
          <a:prstGeom prst="roundRect">
            <a:avLst>
              <a:gd name="adj" fmla="val 28371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no later than 4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8" name="文本框 77"/>
          <p:cNvSpPr txBox="1"/>
          <p:nvPr/>
        </p:nvSpPr>
        <p:spPr>
          <a:xfrm>
            <a:off x="6414906" y="3066095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4992" y="4785139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round comments &amp; new </a:t>
            </a:r>
            <a:r>
              <a:rPr lang="en-US" sz="800" b="1" kern="0" dirty="0" err="1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request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4992" y="2293870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09548" y="3909772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512600" y="2293870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346749" y="2085457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28757" y="4466432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3570" y="5475859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round final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draft </a:t>
            </a:r>
            <a:r>
              <a:rPr lang="en-US" sz="800" b="1" kern="0" dirty="0" err="1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35498" y="5627847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291051" y="2917687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08:00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2260" y="2917687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0961" y="3909772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8978" y="4785139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圆角矩形标注 97"/>
          <p:cNvSpPr/>
          <p:nvPr/>
        </p:nvSpPr>
        <p:spPr bwMode="auto">
          <a:xfrm>
            <a:off x="6517369" y="4226478"/>
            <a:ext cx="1460271" cy="360717"/>
          </a:xfrm>
          <a:prstGeom prst="wedgeRoundRectCallout">
            <a:avLst>
              <a:gd name="adj1" fmla="val 25275"/>
              <a:gd name="adj2" fmla="val 96782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 smtClean="0">
                <a:latin typeface="+mj-ea"/>
              </a:rPr>
              <a:t>Strict deadline for new </a:t>
            </a:r>
            <a:r>
              <a:rPr lang="en-US" altLang="zh-CN" sz="800" b="1" dirty="0" err="1" smtClean="0">
                <a:latin typeface="+mj-ea"/>
              </a:rPr>
              <a:t>tdoc</a:t>
            </a:r>
            <a:r>
              <a:rPr lang="en-US" altLang="zh-CN" sz="800" b="1" dirty="0" smtClean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0" name="圆角矩形标注 99"/>
          <p:cNvSpPr/>
          <p:nvPr/>
        </p:nvSpPr>
        <p:spPr bwMode="auto">
          <a:xfrm>
            <a:off x="843649" y="3891521"/>
            <a:ext cx="1656605" cy="721680"/>
          </a:xfrm>
          <a:prstGeom prst="wedgeRoundRectCallout">
            <a:avLst>
              <a:gd name="adj1" fmla="val 23171"/>
              <a:gd name="adj2" fmla="val 69788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</a:t>
            </a:r>
            <a:r>
              <a:rPr lang="en-US" altLang="zh-CN" sz="800" b="1" dirty="0" smtClean="0">
                <a:latin typeface="+mj-ea"/>
              </a:rPr>
              <a:t>agenda or </a:t>
            </a:r>
            <a:r>
              <a:rPr lang="en-US" altLang="zh-CN" sz="800" b="1" dirty="0" err="1" smtClean="0">
                <a:latin typeface="+mj-ea"/>
              </a:rPr>
              <a:t>tdoc</a:t>
            </a:r>
            <a:r>
              <a:rPr lang="en-US" altLang="zh-CN" sz="800" b="1" dirty="0" smtClean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55623" y="5627847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drafts no latter than 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56409" y="4781120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51" name="矩形 150"/>
          <p:cNvSpPr/>
          <p:nvPr/>
        </p:nvSpPr>
        <p:spPr>
          <a:xfrm>
            <a:off x="9255333" y="2059132"/>
            <a:ext cx="901179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</a:t>
            </a:r>
            <a:r>
              <a:rPr lang="en-US" altLang="zh-CN" sz="7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window</a:t>
            </a:r>
          </a:p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(check if final </a:t>
            </a:r>
            <a:r>
              <a:rPr lang="en-US" altLang="zh-CN" sz="700" b="1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Fri </a:t>
            </a:r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19:00 ~ </a:t>
            </a:r>
            <a:r>
              <a:rPr lang="en-US" altLang="zh-CN" sz="7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Mon </a:t>
            </a:r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16:00 UTC </a:t>
            </a:r>
            <a:endParaRPr lang="zh-CN" altLang="en-US" sz="2000" b="1" dirty="0"/>
          </a:p>
        </p:txBody>
      </p:sp>
      <p:sp>
        <p:nvSpPr>
          <p:cNvPr id="8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668007" y="2091595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26239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a915fe38-2618-47b6-8303-829fb71466d5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23d77754-4ccc-4c57-9291-cab09e81894a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345273</TotalTime>
  <Words>525</Words>
  <Application>Microsoft Office PowerPoint</Application>
  <PresentationFormat>宽屏</PresentationFormat>
  <Paragraphs>129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2" baseType="lpstr">
      <vt:lpstr>黑体</vt:lpstr>
      <vt:lpstr>宋体</vt:lpstr>
      <vt:lpstr>微软雅黑</vt:lpstr>
      <vt:lpstr>Arial</vt:lpstr>
      <vt:lpstr>Arial Black</vt:lpstr>
      <vt:lpstr>Calibri</vt:lpstr>
      <vt:lpstr>Calibri Light</vt:lpstr>
      <vt:lpstr>Times New Roman</vt:lpstr>
      <vt:lpstr>Wingdings</vt:lpstr>
      <vt:lpstr>3gpp</vt:lpstr>
      <vt:lpstr>RAN4#101-bis-e BSRF_Demod_Test session GTW schedule </vt:lpstr>
      <vt:lpstr>Email discussion procedures/timelines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Haijie Qiu_Samsung</cp:lastModifiedBy>
  <cp:revision>653</cp:revision>
  <cp:lastPrinted>2016-09-15T08:31:35Z</cp:lastPrinted>
  <dcterms:created xsi:type="dcterms:W3CDTF">2009-11-27T05:15:11Z</dcterms:created>
  <dcterms:modified xsi:type="dcterms:W3CDTF">2022-01-16T16:49:11Z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_readonly">
    <vt:lpwstr/>
  </property>
  <property fmtid="{D5CDD505-2E9C-101B-9397-08002B2CF9AE}" pid="4" name="_change">
    <vt:lpwstr/>
  </property>
  <property fmtid="{D5CDD505-2E9C-101B-9397-08002B2CF9AE}" pid="5" name="_full-control">
    <vt:lpwstr/>
  </property>
  <property fmtid="{D5CDD505-2E9C-101B-9397-08002B2CF9AE}" pid="6" name="sflag">
    <vt:lpwstr>1552620126</vt:lpwstr>
  </property>
  <property fmtid="{D5CDD505-2E9C-101B-9397-08002B2CF9AE}" pid="7" name="TitusGUID">
    <vt:lpwstr>6f9c0495-a83c-462b-8664-67016d5bf2d5</vt:lpwstr>
  </property>
  <property fmtid="{D5CDD505-2E9C-101B-9397-08002B2CF9AE}" pid="8" name="CTP_TimeStamp">
    <vt:lpwstr>2020-06-04 10:01:06Z</vt:lpwstr>
  </property>
  <property fmtid="{D5CDD505-2E9C-101B-9397-08002B2CF9AE}" pid="9" name="CTP_BU">
    <vt:lpwstr>NA</vt:lpwstr>
  </property>
  <property fmtid="{D5CDD505-2E9C-101B-9397-08002B2CF9AE}" pid="10" name="CTP_IDSID">
    <vt:lpwstr>NA</vt:lpwstr>
  </property>
  <property fmtid="{D5CDD505-2E9C-101B-9397-08002B2CF9AE}" pid="11" name="CTP_WWID">
    <vt:lpwstr>NA</vt:lpwstr>
  </property>
  <property fmtid="{D5CDD505-2E9C-101B-9397-08002B2CF9AE}" pid="12" name="CTPClassification">
    <vt:lpwstr>CTP_NT</vt:lpwstr>
  </property>
  <property fmtid="{D5CDD505-2E9C-101B-9397-08002B2CF9AE}" pid="13" name="ContentTypeId">
    <vt:lpwstr>0x010100F2552158F8185D44A8848B98AEA319AF</vt:lpwstr>
  </property>
  <property fmtid="{D5CDD505-2E9C-101B-9397-08002B2CF9AE}" pid="14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5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6" name="_2015_ms_pID_7253432">
    <vt:lpwstr>NA==</vt:lpwstr>
  </property>
</Properties>
</file>