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729" r:id="rId4"/>
  </p:sldMasterIdLst>
  <p:notesMasterIdLst>
    <p:notesMasterId r:id="rId6"/>
  </p:notesMasterIdLst>
  <p:handoutMasterIdLst>
    <p:handoutMasterId r:id="rId7"/>
  </p:handoutMasterIdLst>
  <p:sldIdLst>
    <p:sldId id="928" r:id="rId5"/>
  </p:sldIdLst>
  <p:sldSz cx="12192000" cy="6858000"/>
  <p:notesSz cx="7010400" cy="92964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00"/>
    <a:srgbClr val="72AF2F"/>
    <a:srgbClr val="CC00CC"/>
    <a:srgbClr val="0000FF"/>
    <a:srgbClr val="2A6EA8"/>
    <a:srgbClr val="FFCC00"/>
    <a:srgbClr val="B1D254"/>
    <a:srgbClr val="72732F"/>
    <a:srgbClr val="C6D25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中度样式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865" autoAdjust="0"/>
    <p:restoredTop sz="95806" autoAdjust="0"/>
  </p:normalViewPr>
  <p:slideViewPr>
    <p:cSldViewPr snapToGrid="0">
      <p:cViewPr varScale="1">
        <p:scale>
          <a:sx n="119" d="100"/>
          <a:sy n="119" d="100"/>
        </p:scale>
        <p:origin x="540" y="11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171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2232" y="0"/>
            <a:ext cx="3038170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0682"/>
            <a:ext cx="3038171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2232" y="8830682"/>
            <a:ext cx="3038170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fld id="{867FF36F-819D-4D2B-A8BB-AF91032F0C08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52869349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171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2232" y="0"/>
            <a:ext cx="3038170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406400" y="695325"/>
            <a:ext cx="61976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4061" y="4416091"/>
            <a:ext cx="5142280" cy="4183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0682"/>
            <a:ext cx="3038171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2232" y="8830682"/>
            <a:ext cx="3038170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fld id="{459FDB58-73C4-413E-BB6C-BBE882DFCE1B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06125037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8"/>
            <a:ext cx="10363200" cy="1470025"/>
          </a:xfrm>
        </p:spPr>
        <p:txBody>
          <a:bodyPr/>
          <a:lstStyle>
            <a:lvl1pPr>
              <a:defRPr sz="4000">
                <a:latin typeface="+mj-ea"/>
                <a:ea typeface="+mj-ea"/>
              </a:defRPr>
            </a:lvl1pPr>
          </a:lstStyle>
          <a:p>
            <a:r>
              <a:rPr lang="en-US" dirty="0"/>
              <a:t>Click to edit Master title style</a:t>
            </a:r>
            <a:endParaRPr lang="fi-FI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latin typeface="+mj-ea"/>
                <a:ea typeface="+mj-ea"/>
              </a:defRPr>
            </a:lvl1pPr>
            <a:lvl2pPr marL="457177" indent="0" algn="ctr">
              <a:buNone/>
              <a:defRPr/>
            </a:lvl2pPr>
            <a:lvl3pPr marL="914354" indent="0" algn="ctr">
              <a:buNone/>
              <a:defRPr/>
            </a:lvl3pPr>
            <a:lvl4pPr marL="1371531" indent="0" algn="ctr">
              <a:buNone/>
              <a:defRPr/>
            </a:lvl4pPr>
            <a:lvl5pPr marL="1828709" indent="0" algn="ctr">
              <a:buNone/>
              <a:defRPr/>
            </a:lvl5pPr>
            <a:lvl6pPr marL="2285886" indent="0" algn="ctr">
              <a:buNone/>
              <a:defRPr/>
            </a:lvl6pPr>
            <a:lvl7pPr marL="2743063" indent="0" algn="ctr">
              <a:buNone/>
              <a:defRPr/>
            </a:lvl7pPr>
            <a:lvl8pPr marL="3200240" indent="0" algn="ctr">
              <a:buNone/>
              <a:defRPr/>
            </a:lvl8pPr>
            <a:lvl9pPr marL="3657417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11270777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356523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51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51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927235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4638"/>
            <a:ext cx="9112251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6197600" y="1600200"/>
            <a:ext cx="53848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6197600" y="3938601"/>
            <a:ext cx="53848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5552855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4638"/>
            <a:ext cx="9112251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096703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FE6C394A-9E02-4841-ACC8-9EFF4DA6339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fld id="{F5492D28-9CB3-4957-BFD2-683A3D6260A5}" type="slidenum">
              <a:rPr lang="en-GB" altLang="en-US" smtClean="0"/>
              <a:pPr/>
              <a:t>‹#›</a:t>
            </a:fld>
            <a:endParaRPr lang="en-GB" altLang="en-US" dirty="0"/>
          </a:p>
        </p:txBody>
      </p:sp>
      <p:sp>
        <p:nvSpPr>
          <p:cNvPr id="5" name="Title 4">
            <a:extLst>
              <a:ext uri="{FF2B5EF4-FFF2-40B4-BE49-F238E27FC236}">
                <a16:creationId xmlns="" xmlns:a16="http://schemas.microsoft.com/office/drawing/2014/main" id="{DFCFD951-EB5F-444C-A429-749DF9E84C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97230521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13"/>
            <a:ext cx="10363200" cy="1362075"/>
          </a:xfrm>
        </p:spPr>
        <p:txBody>
          <a:bodyPr anchor="t"/>
          <a:lstStyle>
            <a:lvl1pPr algn="l">
              <a:defRPr sz="4000" b="1" cap="all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 dirty="0"/>
              <a:t>Click to edit Master title style</a:t>
            </a:r>
            <a:endParaRPr lang="fi-FI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1801"/>
            </a:lvl2pPr>
            <a:lvl3pPr marL="914354" indent="0">
              <a:buNone/>
              <a:defRPr sz="1600"/>
            </a:lvl3pPr>
            <a:lvl4pPr marL="1371531" indent="0">
              <a:buNone/>
              <a:defRPr sz="1401"/>
            </a:lvl4pPr>
            <a:lvl5pPr marL="1828709" indent="0">
              <a:buNone/>
              <a:defRPr sz="1401"/>
            </a:lvl5pPr>
            <a:lvl6pPr marL="2285886" indent="0">
              <a:buNone/>
              <a:defRPr sz="1401"/>
            </a:lvl6pPr>
            <a:lvl7pPr marL="2743063" indent="0">
              <a:buNone/>
              <a:defRPr sz="1401"/>
            </a:lvl7pPr>
            <a:lvl8pPr marL="3200240" indent="0">
              <a:buNone/>
              <a:defRPr sz="1401"/>
            </a:lvl8pPr>
            <a:lvl9pPr marL="3657417" indent="0">
              <a:buNone/>
              <a:defRPr sz="140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4147806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>
            <a:lvl1pPr>
              <a:defRPr sz="28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801"/>
            </a:lvl6pPr>
            <a:lvl7pPr>
              <a:defRPr sz="1801"/>
            </a:lvl7pPr>
            <a:lvl8pPr>
              <a:defRPr sz="1801"/>
            </a:lvl8pPr>
            <a:lvl9pPr>
              <a:defRPr sz="18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>
            <a:lvl1pPr>
              <a:defRPr sz="28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801"/>
            </a:lvl6pPr>
            <a:lvl7pPr>
              <a:defRPr sz="1801"/>
            </a:lvl7pPr>
            <a:lvl8pPr>
              <a:defRPr sz="1801"/>
            </a:lvl8pPr>
            <a:lvl9pPr>
              <a:defRPr sz="18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17132347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2000" b="1"/>
            </a:lvl2pPr>
            <a:lvl3pPr marL="914354" indent="0">
              <a:buNone/>
              <a:defRPr sz="1801" b="1"/>
            </a:lvl3pPr>
            <a:lvl4pPr marL="1371531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1801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6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2000" b="1"/>
            </a:lvl2pPr>
            <a:lvl3pPr marL="914354" indent="0">
              <a:buNone/>
              <a:defRPr sz="1801" b="1"/>
            </a:lvl3pPr>
            <a:lvl4pPr marL="1371531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6" y="2174875"/>
            <a:ext cx="5389033" cy="3951288"/>
          </a:xfrm>
        </p:spPr>
        <p:txBody>
          <a:bodyPr/>
          <a:lstStyle>
            <a:lvl1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1801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2085569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2081910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71195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3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6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3" y="1435103"/>
            <a:ext cx="4011084" cy="4691063"/>
          </a:xfrm>
        </p:spPr>
        <p:txBody>
          <a:bodyPr/>
          <a:lstStyle>
            <a:lvl1pPr marL="0" indent="0">
              <a:buNone/>
              <a:defRPr sz="1401"/>
            </a:lvl1pPr>
            <a:lvl2pPr marL="457177" indent="0">
              <a:buNone/>
              <a:defRPr sz="1200"/>
            </a:lvl2pPr>
            <a:lvl3pPr marL="914354" indent="0">
              <a:buNone/>
              <a:defRPr sz="1001"/>
            </a:lvl3pPr>
            <a:lvl4pPr marL="1371531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3" indent="0">
              <a:buNone/>
              <a:defRPr sz="900"/>
            </a:lvl7pPr>
            <a:lvl8pPr marL="3200240" indent="0">
              <a:buNone/>
              <a:defRPr sz="900"/>
            </a:lvl8pPr>
            <a:lvl9pPr marL="3657417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421741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177" indent="0">
              <a:buNone/>
              <a:defRPr sz="2800"/>
            </a:lvl2pPr>
            <a:lvl3pPr marL="914354" indent="0">
              <a:buNone/>
              <a:defRPr sz="2400"/>
            </a:lvl3pPr>
            <a:lvl4pPr marL="1371531" indent="0">
              <a:buNone/>
              <a:defRPr sz="2000"/>
            </a:lvl4pPr>
            <a:lvl5pPr marL="1828709" indent="0">
              <a:buNone/>
              <a:defRPr sz="2000"/>
            </a:lvl5pPr>
            <a:lvl6pPr marL="2285886" indent="0">
              <a:buNone/>
              <a:defRPr sz="2000"/>
            </a:lvl6pPr>
            <a:lvl7pPr marL="2743063" indent="0">
              <a:buNone/>
              <a:defRPr sz="2000"/>
            </a:lvl7pPr>
            <a:lvl8pPr marL="3200240" indent="0">
              <a:buNone/>
              <a:defRPr sz="2000"/>
            </a:lvl8pPr>
            <a:lvl9pPr marL="3657417" indent="0">
              <a:buNone/>
              <a:defRPr sz="2000"/>
            </a:lvl9pPr>
          </a:lstStyle>
          <a:p>
            <a:pPr lvl="0"/>
            <a:endParaRPr lang="fi-FI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1"/>
            </a:lvl1pPr>
            <a:lvl2pPr marL="457177" indent="0">
              <a:buNone/>
              <a:defRPr sz="1200"/>
            </a:lvl2pPr>
            <a:lvl3pPr marL="914354" indent="0">
              <a:buNone/>
              <a:defRPr sz="1001"/>
            </a:lvl3pPr>
            <a:lvl4pPr marL="1371531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3" indent="0">
              <a:buNone/>
              <a:defRPr sz="900"/>
            </a:lvl7pPr>
            <a:lvl8pPr marL="3200240" indent="0">
              <a:buNone/>
              <a:defRPr sz="900"/>
            </a:lvl8pPr>
            <a:lvl9pPr marL="3657417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826682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4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7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8" descr="green.jpg"/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4200" y="6456363"/>
            <a:ext cx="6189133" cy="273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8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1" y="274638"/>
            <a:ext cx="9112251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title style</a:t>
            </a:r>
            <a:endParaRPr lang="en-GB" altLang="en-US" dirty="0"/>
          </a:p>
        </p:txBody>
      </p:sp>
      <p:sp>
        <p:nvSpPr>
          <p:cNvPr id="102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6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 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410960" y="6483350"/>
            <a:ext cx="527049" cy="222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100">
                <a:solidFill>
                  <a:schemeClr val="bg1"/>
                </a:solidFill>
                <a:latin typeface="Arial" charset="0"/>
              </a:defRPr>
            </a:lvl1pPr>
          </a:lstStyle>
          <a:p>
            <a:fld id="{F5492D28-9CB3-4957-BFD2-683A3D6260A5}" type="slidenum">
              <a:rPr lang="en-GB" altLang="en-US"/>
              <a:pPr/>
              <a:t>‹#›</a:t>
            </a:fld>
            <a:endParaRPr lang="en-GB" altLang="en-US" dirty="0"/>
          </a:p>
        </p:txBody>
      </p:sp>
      <p:sp>
        <p:nvSpPr>
          <p:cNvPr id="1032" name="Rectangle 6"/>
          <p:cNvSpPr>
            <a:spLocks noChangeArrowheads="1"/>
          </p:cNvSpPr>
          <p:nvPr/>
        </p:nvSpPr>
        <p:spPr bwMode="auto">
          <a:xfrm>
            <a:off x="1559984" y="5009401"/>
            <a:ext cx="6102349" cy="2463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001" dirty="0">
                <a:solidFill>
                  <a:schemeClr val="bg1"/>
                </a:solidFill>
                <a:latin typeface="Arial" panose="020B0604020202020204" pitchFamily="34" charset="0"/>
              </a:rPr>
              <a:t>© 3GPP 2009     Mobile World Congress, Barcelona, 19</a:t>
            </a:r>
            <a:r>
              <a:rPr lang="en-GB" altLang="en-US" sz="1001" baseline="30000" dirty="0">
                <a:solidFill>
                  <a:schemeClr val="bg1"/>
                </a:solidFill>
                <a:latin typeface="Arial" panose="020B0604020202020204" pitchFamily="34" charset="0"/>
              </a:rPr>
              <a:t>th</a:t>
            </a:r>
            <a:r>
              <a:rPr lang="en-GB" altLang="en-US" sz="1001" dirty="0">
                <a:solidFill>
                  <a:schemeClr val="bg1"/>
                </a:solidFill>
                <a:latin typeface="Arial" panose="020B0604020202020204" pitchFamily="34" charset="0"/>
              </a:rPr>
              <a:t> February 2009</a:t>
            </a:r>
          </a:p>
        </p:txBody>
      </p:sp>
      <p:pic>
        <p:nvPicPr>
          <p:cNvPr id="1033" name="Picture 7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6" name="Picture 13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7" name="Rectangle 6"/>
          <p:cNvSpPr>
            <a:spLocks noChangeArrowheads="1"/>
          </p:cNvSpPr>
          <p:nvPr/>
        </p:nvSpPr>
        <p:spPr bwMode="auto">
          <a:xfrm>
            <a:off x="593777" y="6455545"/>
            <a:ext cx="957156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200" b="1" dirty="0">
                <a:solidFill>
                  <a:schemeClr val="bg1"/>
                </a:solidFill>
                <a:latin typeface="Arial" panose="020B0604020202020204" pitchFamily="34" charset="0"/>
              </a:rPr>
              <a:t>RAN WG4</a:t>
            </a:r>
          </a:p>
        </p:txBody>
      </p:sp>
      <p:sp>
        <p:nvSpPr>
          <p:cNvPr id="56334" name="Slide Number Placeholder 4"/>
          <p:cNvSpPr txBox="1">
            <a:spLocks noGrp="1"/>
          </p:cNvSpPr>
          <p:nvPr userDrawn="1"/>
        </p:nvSpPr>
        <p:spPr bwMode="auto">
          <a:xfrm>
            <a:off x="11432126" y="6464300"/>
            <a:ext cx="527049" cy="222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/>
            <a:fld id="{E4DF48D0-4F83-437C-BDD1-C6E5F5F353CD}" type="slidenum">
              <a:rPr lang="en-GB" altLang="en-US" sz="1100">
                <a:solidFill>
                  <a:schemeClr val="bg1"/>
                </a:solidFill>
                <a:latin typeface="Arial" charset="0"/>
              </a:rPr>
              <a:pPr eaLnBrk="1" hangingPunct="1"/>
              <a:t>‹#›</a:t>
            </a:fld>
            <a:endParaRPr lang="en-GB" altLang="en-US" sz="1100" dirty="0">
              <a:solidFill>
                <a:schemeClr val="bg1"/>
              </a:solidFill>
              <a:latin typeface="Arial" charset="0"/>
            </a:endParaRPr>
          </a:p>
        </p:txBody>
      </p:sp>
      <p:pic>
        <p:nvPicPr>
          <p:cNvPr id="14" name="Picture 6" descr="3GPP_TM_RD.jpg"/>
          <p:cNvPicPr>
            <a:picLocks noChangeAspect="1"/>
          </p:cNvPicPr>
          <p:nvPr userDrawn="1"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88563" y="373075"/>
            <a:ext cx="1493837" cy="869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555" r:id="rId1"/>
    <p:sldLayoutId id="2147484556" r:id="rId2"/>
    <p:sldLayoutId id="2147484557" r:id="rId3"/>
    <p:sldLayoutId id="2147484558" r:id="rId4"/>
    <p:sldLayoutId id="2147484559" r:id="rId5"/>
    <p:sldLayoutId id="2147484560" r:id="rId6"/>
    <p:sldLayoutId id="2147484561" r:id="rId7"/>
    <p:sldLayoutId id="2147484562" r:id="rId8"/>
    <p:sldLayoutId id="2147484563" r:id="rId9"/>
    <p:sldLayoutId id="2147484564" r:id="rId10"/>
    <p:sldLayoutId id="2147484565" r:id="rId11"/>
    <p:sldLayoutId id="2147484566" r:id="rId12"/>
    <p:sldLayoutId id="2147484567" r:id="rId13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177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354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531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709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342882" indent="-342882" algn="l" rtl="0" eaLnBrk="0" fontAlgn="base" hangingPunct="0">
        <a:spcBef>
          <a:spcPct val="20000"/>
        </a:spcBef>
        <a:spcAft>
          <a:spcPct val="0"/>
        </a:spcAft>
        <a:buBlip>
          <a:blip r:embed="rId18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13" indent="-285737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charset="0"/>
        <a:buChar char="•"/>
        <a:defRPr sz="2400">
          <a:solidFill>
            <a:schemeClr val="tx1"/>
          </a:solidFill>
          <a:latin typeface="+mn-lt"/>
        </a:defRPr>
      </a:lvl2pPr>
      <a:lvl3pPr marL="1142943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000">
          <a:solidFill>
            <a:schemeClr val="tx1"/>
          </a:solidFill>
          <a:latin typeface="+mn-lt"/>
        </a:defRPr>
      </a:lvl3pPr>
      <a:lvl4pPr marL="1600121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>
          <a:solidFill>
            <a:schemeClr val="tx1"/>
          </a:solidFill>
          <a:latin typeface="+mn-lt"/>
        </a:defRPr>
      </a:lvl4pPr>
      <a:lvl5pPr marL="2057298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5pPr>
      <a:lvl6pPr marL="2514476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6pPr>
      <a:lvl7pPr marL="2971652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7pPr>
      <a:lvl8pPr marL="3428829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8pPr>
      <a:lvl9pPr marL="3886007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fi-FI"/>
      </a:defPPr>
      <a:lvl1pPr marL="0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1pPr>
      <a:lvl2pPr marL="457177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2pPr>
      <a:lvl3pPr marL="914354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3pPr>
      <a:lvl4pPr marL="1371531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4pPr>
      <a:lvl5pPr marL="1828709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5pPr>
      <a:lvl6pPr marL="2285886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6pPr>
      <a:lvl7pPr marL="2743063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7pPr>
      <a:lvl8pPr marL="3200240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8pPr>
      <a:lvl9pPr marL="3657417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52217"/>
            <a:ext cx="9263641" cy="461351"/>
          </a:xfrm>
        </p:spPr>
        <p:txBody>
          <a:bodyPr/>
          <a:lstStyle/>
          <a:p>
            <a:r>
              <a:rPr lang="en-US" b="1" dirty="0" smtClean="0"/>
              <a:t>RAN4#100-e Main session GTW schedule</a:t>
            </a:r>
            <a:r>
              <a:rPr lang="en-US" dirty="0" smtClean="0"/>
              <a:t> </a:t>
            </a:r>
            <a:endParaRPr lang="ru-RU" dirty="0"/>
          </a:p>
        </p:txBody>
      </p:sp>
      <p:graphicFrame>
        <p:nvGraphicFramePr>
          <p:cNvPr id="3" name="表格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22165815"/>
              </p:ext>
            </p:extLst>
          </p:nvPr>
        </p:nvGraphicFramePr>
        <p:xfrm>
          <a:off x="328969" y="488003"/>
          <a:ext cx="11573206" cy="2788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57181"/>
                <a:gridCol w="7006122"/>
                <a:gridCol w="1409903"/>
              </a:tblGrid>
              <a:tr h="0">
                <a:tc gridSpan="3">
                  <a:txBody>
                    <a:bodyPr/>
                    <a:lstStyle/>
                    <a:p>
                      <a:pPr marL="0" marR="0" lvl="0" indent="0" algn="ctr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b="1" kern="1200" dirty="0" smtClean="0">
                          <a:solidFill>
                            <a:schemeClr val="bg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Week 1 (03:00</a:t>
                      </a:r>
                      <a:r>
                        <a:rPr lang="en-US" altLang="zh-CN" sz="900" b="1" kern="1200" baseline="0" dirty="0" smtClean="0">
                          <a:solidFill>
                            <a:schemeClr val="bg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- 06:00</a:t>
                      </a:r>
                      <a:r>
                        <a:rPr lang="en-US" altLang="zh-CN" sz="900" b="1" kern="1200" dirty="0" smtClean="0">
                          <a:solidFill>
                            <a:schemeClr val="bg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UTC)</a:t>
                      </a:r>
                      <a:endParaRPr lang="zh-CN" altLang="zh-CN" sz="900" b="1" kern="1200" dirty="0" smtClean="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solidFill>
                      <a:srgbClr val="2A6EA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CN" altLang="en-US" sz="1000" dirty="0">
                        <a:latin typeface="+mj-ea"/>
                        <a:ea typeface="+mj-ea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</a:tr>
              <a:tr h="0">
                <a:tc rowSpan="4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August</a:t>
                      </a:r>
                      <a:r>
                        <a:rPr lang="en-US" altLang="zh-CN" sz="900" kern="1200" baseline="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17</a:t>
                      </a:r>
                      <a:r>
                        <a:rPr lang="en-US" altLang="zh-CN" sz="900" kern="1200" baseline="300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th</a:t>
                      </a:r>
                      <a:r>
                        <a:rPr lang="en-US" altLang="zh-CN" sz="900" kern="1200" baseline="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/ Tuesday</a:t>
                      </a:r>
                      <a:endParaRPr lang="zh-CN" altLang="zh-CN" sz="900" kern="1200" dirty="0" smtClean="0">
                        <a:solidFill>
                          <a:srgbClr val="72AF2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(Rel-17 WI/SIs</a:t>
                      </a:r>
                      <a:r>
                        <a:rPr lang="en-US" altLang="zh-CN" sz="900" kern="1200" baseline="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to be closed by Sept or Dec 2021</a:t>
                      </a: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)</a:t>
                      </a:r>
                    </a:p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zh-CN" altLang="zh-CN" sz="900" kern="1200" dirty="0" smtClean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r>
                        <a:rPr lang="en-US" altLang="zh-CN" sz="900" dirty="0" smtClean="0">
                          <a:solidFill>
                            <a:srgbClr val="72AF2F"/>
                          </a:solidFill>
                        </a:rPr>
                        <a:t>Vice</a:t>
                      </a:r>
                      <a:r>
                        <a:rPr lang="en-US" altLang="zh-CN" sz="900" baseline="0" dirty="0" smtClean="0">
                          <a:solidFill>
                            <a:srgbClr val="72AF2F"/>
                          </a:solidFill>
                        </a:rPr>
                        <a:t> Chair elections and other announcement (RAN4 joint session)</a:t>
                      </a:r>
                      <a:endParaRPr lang="zh-CN" altLang="en-US" sz="900" dirty="0">
                        <a:solidFill>
                          <a:srgbClr val="72AF2F"/>
                        </a:solidFill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</a:pPr>
                      <a:r>
                        <a:rPr lang="en-US" altLang="zh-CN" sz="900" kern="120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15min</a:t>
                      </a:r>
                      <a:endParaRPr lang="zh-CN" altLang="en-US" sz="900" kern="1200" dirty="0">
                        <a:solidFill>
                          <a:srgbClr val="72AF2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</a:tr>
              <a:tr h="0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[100-e][143] </a:t>
                      </a:r>
                      <a:r>
                        <a:rPr lang="en-US" altLang="zh-CN" sz="900" kern="1200" dirty="0" err="1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FS_NR_eff_BW_util</a:t>
                      </a: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 </a:t>
                      </a: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+mj-ea"/>
                          <a:ea typeface="+mn-ea"/>
                          <a:cs typeface="+mn-cs"/>
                        </a:rPr>
                        <a:t>#2, #3</a:t>
                      </a:r>
                      <a:endParaRPr lang="zh-CN" altLang="en-US" sz="900" kern="1200" dirty="0" smtClean="0">
                        <a:solidFill>
                          <a:srgbClr val="72AF2F"/>
                        </a:solidFill>
                        <a:latin typeface="+mj-ea"/>
                        <a:ea typeface="+mn-ea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</a:pPr>
                      <a:r>
                        <a:rPr lang="en-US" altLang="zh-CN" sz="900" kern="120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60min</a:t>
                      </a:r>
                      <a:endParaRPr lang="zh-CN" altLang="en-US" sz="900" kern="1200" dirty="0">
                        <a:solidFill>
                          <a:srgbClr val="72AF2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</a:tr>
              <a:tr h="0">
                <a:tc vMerge="1"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</a:pPr>
                      <a:endParaRPr lang="zh-CN" altLang="en-US" sz="900" dirty="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[100-e][145] FS_NR_600MHz_ext:</a:t>
                      </a:r>
                      <a:r>
                        <a:rPr lang="en-US" altLang="zh-CN" sz="900" kern="1200" baseline="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+mj-ea"/>
                          <a:ea typeface="+mn-ea"/>
                          <a:cs typeface="+mn-cs"/>
                        </a:rPr>
                        <a:t>#3</a:t>
                      </a:r>
                      <a:endParaRPr lang="zh-CN" altLang="en-US" sz="900" kern="1200" dirty="0" smtClean="0">
                        <a:solidFill>
                          <a:srgbClr val="72AF2F"/>
                        </a:solidFill>
                        <a:latin typeface="+mj-ea"/>
                        <a:ea typeface="+mn-ea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</a:pP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45min</a:t>
                      </a:r>
                      <a:endParaRPr lang="zh-CN" altLang="en-US" sz="900" kern="1200" dirty="0">
                        <a:solidFill>
                          <a:srgbClr val="72AF2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</a:tr>
              <a:tr h="0">
                <a:tc vMerge="1"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</a:pPr>
                      <a:endParaRPr lang="zh-CN" altLang="en-US" sz="900" dirty="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[100-e][108] NR_6GHz_unlic_EU: </a:t>
                      </a: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+mj-ea"/>
                          <a:ea typeface="+mn-ea"/>
                          <a:cs typeface="+mn-cs"/>
                        </a:rPr>
                        <a:t>#1 band plan</a:t>
                      </a: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</a:pP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60min</a:t>
                      </a:r>
                      <a:endParaRPr lang="zh-CN" altLang="en-US" sz="900" kern="1200" dirty="0">
                        <a:solidFill>
                          <a:srgbClr val="72AF2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</a:tr>
              <a:tr h="0">
                <a:tc rowSpan="2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August</a:t>
                      </a:r>
                      <a:r>
                        <a:rPr lang="en-US" altLang="zh-CN" sz="900" kern="1200" baseline="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18</a:t>
                      </a:r>
                      <a:r>
                        <a:rPr lang="en-US" altLang="zh-CN" sz="900" kern="1200" baseline="300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th</a:t>
                      </a:r>
                      <a:r>
                        <a:rPr lang="en-US" altLang="zh-CN" sz="900" kern="1200" baseline="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/ Wednesday</a:t>
                      </a:r>
                      <a:endParaRPr lang="zh-CN" altLang="zh-CN" sz="900" kern="1200" dirty="0" smtClean="0">
                        <a:solidFill>
                          <a:srgbClr val="72AF2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(Rel-17 WI/SIs</a:t>
                      </a:r>
                      <a:r>
                        <a:rPr lang="en-US" altLang="zh-CN" sz="900" kern="1200" baseline="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to be closed by Sept or Dec 2021</a:t>
                      </a: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)</a:t>
                      </a:r>
                    </a:p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zh-CN" altLang="zh-CN" sz="900" kern="1200" dirty="0" smtClean="0">
                        <a:solidFill>
                          <a:srgbClr val="72AF2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[100-e][146] FS_NR_PC2_UE_FDD: </a:t>
                      </a: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+mj-ea"/>
                          <a:ea typeface="+mn-ea"/>
                          <a:cs typeface="+mn-cs"/>
                        </a:rPr>
                        <a:t>#1-1, #1-2</a:t>
                      </a:r>
                      <a:endParaRPr lang="zh-CN" altLang="en-US" sz="900" kern="1200" dirty="0" smtClean="0">
                        <a:solidFill>
                          <a:srgbClr val="72AF2F"/>
                        </a:solidFill>
                        <a:latin typeface="+mj-ea"/>
                        <a:ea typeface="+mn-ea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</a:pPr>
                      <a:r>
                        <a:rPr lang="en-US" altLang="zh-CN" sz="900" kern="120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90min</a:t>
                      </a:r>
                      <a:endParaRPr lang="zh-CN" altLang="en-US" sz="900" kern="1200" dirty="0">
                        <a:solidFill>
                          <a:srgbClr val="72AF2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</a:tr>
              <a:tr h="0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[100-e][119] NR_HPUE_PC1_5_PC2: </a:t>
                      </a: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+mj-ea"/>
                          <a:ea typeface="+mn-ea"/>
                          <a:cs typeface="+mn-cs"/>
                        </a:rPr>
                        <a:t>#1-1, #1-2, #2-1, #3</a:t>
                      </a:r>
                      <a:endParaRPr lang="zh-CN" altLang="en-US" sz="900" kern="1200" dirty="0" smtClean="0">
                        <a:solidFill>
                          <a:srgbClr val="72AF2F"/>
                        </a:solidFill>
                        <a:latin typeface="+mj-ea"/>
                        <a:ea typeface="+mn-ea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</a:pP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90min</a:t>
                      </a:r>
                      <a:endParaRPr lang="zh-CN" altLang="en-US" sz="900" kern="1200" dirty="0">
                        <a:solidFill>
                          <a:srgbClr val="72AF2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</a:tr>
              <a:tr h="0">
                <a:tc rowSpan="3">
                  <a:txBody>
                    <a:bodyPr/>
                    <a:lstStyle/>
                    <a:p>
                      <a:pPr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August</a:t>
                      </a:r>
                      <a:r>
                        <a:rPr lang="en-US" altLang="zh-CN" sz="900" kern="1200" baseline="0" dirty="0" smtClean="0">
                          <a:solidFill>
                            <a:srgbClr val="72AF2F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 19</a:t>
                      </a:r>
                      <a:r>
                        <a:rPr lang="en-US" altLang="zh-CN" sz="900" kern="1200" baseline="30000" dirty="0" smtClean="0">
                          <a:solidFill>
                            <a:srgbClr val="72AF2F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th</a:t>
                      </a:r>
                      <a:r>
                        <a:rPr lang="en-US" altLang="zh-CN" sz="900" kern="1200" baseline="0" dirty="0" smtClean="0">
                          <a:solidFill>
                            <a:srgbClr val="72AF2F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 </a:t>
                      </a: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/ Thursday</a:t>
                      </a:r>
                      <a:endParaRPr lang="zh-CN" altLang="zh-CN" sz="900" kern="1200" dirty="0" smtClean="0">
                        <a:solidFill>
                          <a:srgbClr val="72AF2F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5720" marR="45720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[100-e][131] </a:t>
                      </a:r>
                      <a:r>
                        <a:rPr lang="en-US" altLang="zh-CN" sz="900" kern="1200" dirty="0" err="1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NR_TxD</a:t>
                      </a: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 </a:t>
                      </a: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+mj-ea"/>
                          <a:ea typeface="+mn-ea"/>
                          <a:cs typeface="+mn-cs"/>
                        </a:rPr>
                        <a:t>#2</a:t>
                      </a:r>
                      <a:endParaRPr lang="zh-CN" altLang="en-US" sz="900" kern="1200" dirty="0" smtClean="0">
                        <a:solidFill>
                          <a:srgbClr val="72AF2F"/>
                        </a:solidFill>
                        <a:latin typeface="+mj-ea"/>
                        <a:ea typeface="+mn-ea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</a:pP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+mj-ea"/>
                          <a:ea typeface="+mj-ea"/>
                          <a:cs typeface="+mn-cs"/>
                        </a:rPr>
                        <a:t>60min</a:t>
                      </a:r>
                      <a:endParaRPr lang="zh-CN" altLang="en-US" sz="900" kern="1200" dirty="0">
                        <a:solidFill>
                          <a:srgbClr val="72AF2F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5720" marR="45720"/>
                </a:tc>
              </a:tr>
              <a:tr h="0">
                <a:tc vMerge="1">
                  <a:txBody>
                    <a:bodyPr/>
                    <a:lstStyle/>
                    <a:p>
                      <a:pPr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endParaRPr lang="zh-CN" altLang="zh-CN" sz="900" kern="1200" dirty="0" smtClean="0">
                        <a:solidFill>
                          <a:schemeClr val="tx1"/>
                        </a:solidFill>
                        <a:effectLst/>
                        <a:latin typeface="+mj-ea"/>
                        <a:ea typeface="+mn-ea"/>
                        <a:cs typeface="+mn-cs"/>
                      </a:endParaRPr>
                    </a:p>
                  </a:txBody>
                  <a:tcPr marL="45720" marR="45720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[100-e][127] NR_RF_FR1_enh_Part_1_HPUE_ULMIMO: </a:t>
                      </a: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+mj-ea"/>
                          <a:ea typeface="+mn-ea"/>
                          <a:cs typeface="+mn-cs"/>
                        </a:rPr>
                        <a:t>#2</a:t>
                      </a:r>
                      <a:r>
                        <a:rPr lang="en-US" altLang="zh-CN" sz="900" kern="1200" baseline="0" dirty="0" smtClean="0">
                          <a:solidFill>
                            <a:srgbClr val="72AF2F"/>
                          </a:solidFill>
                          <a:latin typeface="+mj-ea"/>
                          <a:ea typeface="+mn-ea"/>
                          <a:cs typeface="+mn-cs"/>
                        </a:rPr>
                        <a:t> (PC2 intra-band NC UL CA), #3 (CA+MIMO)</a:t>
                      </a:r>
                      <a:endParaRPr lang="zh-CN" altLang="en-US" sz="900" kern="1200" dirty="0" smtClean="0">
                        <a:solidFill>
                          <a:srgbClr val="72AF2F"/>
                        </a:solidFill>
                        <a:latin typeface="+mj-ea"/>
                        <a:ea typeface="+mn-ea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</a:pP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+mj-ea"/>
                          <a:ea typeface="+mj-ea"/>
                          <a:cs typeface="+mn-cs"/>
                        </a:rPr>
                        <a:t>90min</a:t>
                      </a:r>
                      <a:endParaRPr lang="zh-CN" altLang="en-US" sz="900" kern="1200" dirty="0">
                        <a:solidFill>
                          <a:srgbClr val="72AF2F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5720" marR="45720"/>
                </a:tc>
              </a:tr>
              <a:tr h="0">
                <a:tc vMerge="1">
                  <a:txBody>
                    <a:bodyPr/>
                    <a:lstStyle/>
                    <a:p>
                      <a:pPr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endParaRPr lang="zh-CN" altLang="zh-CN" sz="900" kern="1200" dirty="0" smtClean="0"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5720" marR="45720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+mj-ea"/>
                          <a:ea typeface="+mn-ea"/>
                          <a:cs typeface="+mn-cs"/>
                        </a:rPr>
                        <a:t>Checking</a:t>
                      </a:r>
                      <a:r>
                        <a:rPr lang="en-US" altLang="zh-CN" sz="900" kern="1200" baseline="0" dirty="0" smtClean="0">
                          <a:solidFill>
                            <a:srgbClr val="72AF2F"/>
                          </a:solidFill>
                          <a:latin typeface="+mj-ea"/>
                          <a:ea typeface="+mn-ea"/>
                          <a:cs typeface="+mn-cs"/>
                        </a:rPr>
                        <a:t> point (check if there is any potential agreement for [143], [145], [108])</a:t>
                      </a:r>
                      <a:endParaRPr lang="zh-CN" altLang="en-US" sz="900" kern="1200" dirty="0" smtClean="0">
                        <a:solidFill>
                          <a:srgbClr val="72AF2F"/>
                        </a:solidFill>
                        <a:latin typeface="+mj-ea"/>
                        <a:ea typeface="+mn-ea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</a:pP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+mj-ea"/>
                          <a:ea typeface="+mj-ea"/>
                          <a:cs typeface="+mn-cs"/>
                        </a:rPr>
                        <a:t>30min</a:t>
                      </a:r>
                      <a:endParaRPr lang="zh-CN" altLang="en-US" sz="900" kern="1200" dirty="0">
                        <a:solidFill>
                          <a:srgbClr val="72AF2F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5720" marR="45720"/>
                </a:tc>
              </a:tr>
              <a:tr h="0">
                <a:tc rowSpan="2">
                  <a:txBody>
                    <a:bodyPr/>
                    <a:lstStyle/>
                    <a:p>
                      <a:pPr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August</a:t>
                      </a:r>
                      <a:r>
                        <a:rPr lang="en-US" altLang="zh-CN" sz="900" kern="1200" baseline="0" dirty="0" smtClean="0">
                          <a:solidFill>
                            <a:srgbClr val="72AF2F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 20</a:t>
                      </a:r>
                      <a:r>
                        <a:rPr lang="en-US" altLang="zh-CN" sz="900" kern="1200" baseline="30000" dirty="0" smtClean="0">
                          <a:solidFill>
                            <a:srgbClr val="72AF2F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th</a:t>
                      </a:r>
                      <a:r>
                        <a:rPr lang="en-US" altLang="zh-CN" sz="900" kern="1200" baseline="0" dirty="0" smtClean="0">
                          <a:solidFill>
                            <a:srgbClr val="72AF2F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 / Friday</a:t>
                      </a:r>
                    </a:p>
                  </a:txBody>
                  <a:tcPr marL="45720" marR="45720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[100-e][129] NR_RF_FR2_req_enh2_Part_1: </a:t>
                      </a: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+mj-ea"/>
                          <a:ea typeface="+mn-ea"/>
                          <a:cs typeface="+mn-cs"/>
                        </a:rPr>
                        <a:t>#2</a:t>
                      </a:r>
                      <a:r>
                        <a:rPr lang="en-US" altLang="zh-CN" sz="900" kern="1200" baseline="0" dirty="0" smtClean="0">
                          <a:solidFill>
                            <a:srgbClr val="72AF2F"/>
                          </a:solidFill>
                          <a:latin typeface="+mj-ea"/>
                          <a:ea typeface="+mn-ea"/>
                          <a:cs typeface="+mn-cs"/>
                        </a:rPr>
                        <a:t> (</a:t>
                      </a: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+mj-ea"/>
                          <a:ea typeface="+mn-ea"/>
                          <a:cs typeface="+mn-cs"/>
                        </a:rPr>
                        <a:t>CA CBM), #3 (UL CA), #4 (DL CA), #5 (DC)</a:t>
                      </a:r>
                      <a:endParaRPr lang="zh-CN" altLang="en-US" sz="900" kern="1200" dirty="0" smtClean="0">
                        <a:solidFill>
                          <a:srgbClr val="72AF2F"/>
                        </a:solidFill>
                        <a:latin typeface="+mj-ea"/>
                        <a:ea typeface="+mn-ea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</a:pP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+mj-ea"/>
                          <a:ea typeface="+mj-ea"/>
                          <a:cs typeface="+mn-cs"/>
                        </a:rPr>
                        <a:t>150min</a:t>
                      </a:r>
                      <a:endParaRPr lang="zh-CN" altLang="en-US" sz="900" kern="1200" dirty="0">
                        <a:solidFill>
                          <a:srgbClr val="72AF2F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5720" marR="45720"/>
                </a:tc>
              </a:tr>
              <a:tr h="0">
                <a:tc vMerge="1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CN" altLang="zh-CN" sz="900" kern="1200" dirty="0" smtClean="0">
                        <a:solidFill>
                          <a:schemeClr val="tx1"/>
                        </a:solidFill>
                        <a:effectLst/>
                        <a:latin typeface="+mj-ea"/>
                        <a:ea typeface="+mn-ea"/>
                        <a:cs typeface="+mn-cs"/>
                      </a:endParaRPr>
                    </a:p>
                  </a:txBody>
                  <a:tcPr marL="45720" marR="45720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+mj-ea"/>
                          <a:ea typeface="+mn-ea"/>
                          <a:cs typeface="+mn-cs"/>
                        </a:rPr>
                        <a:t>Checking point (check</a:t>
                      </a:r>
                      <a:r>
                        <a:rPr lang="en-US" altLang="zh-CN" sz="900" kern="1200" baseline="0" dirty="0" smtClean="0">
                          <a:solidFill>
                            <a:srgbClr val="72AF2F"/>
                          </a:solidFill>
                          <a:latin typeface="+mj-ea"/>
                          <a:ea typeface="+mn-ea"/>
                          <a:cs typeface="+mn-cs"/>
                        </a:rPr>
                        <a:t> if there is any potential agreement for [146], [119])</a:t>
                      </a:r>
                      <a:endParaRPr lang="zh-CN" altLang="en-US" sz="900" kern="1200" dirty="0" smtClean="0">
                        <a:solidFill>
                          <a:srgbClr val="72AF2F"/>
                        </a:solidFill>
                        <a:latin typeface="+mj-ea"/>
                        <a:ea typeface="+mn-ea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</a:pP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+mj-ea"/>
                          <a:ea typeface="+mj-ea"/>
                          <a:cs typeface="+mn-cs"/>
                        </a:rPr>
                        <a:t>30min</a:t>
                      </a:r>
                      <a:endParaRPr lang="zh-CN" altLang="en-US" sz="900" kern="1200" dirty="0">
                        <a:solidFill>
                          <a:srgbClr val="72AF2F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5720" marR="45720"/>
                </a:tc>
              </a:tr>
            </a:tbl>
          </a:graphicData>
        </a:graphic>
      </p:graphicFrame>
      <p:graphicFrame>
        <p:nvGraphicFramePr>
          <p:cNvPr id="4" name="表格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75562492"/>
              </p:ext>
            </p:extLst>
          </p:nvPr>
        </p:nvGraphicFramePr>
        <p:xfrm>
          <a:off x="328969" y="3294371"/>
          <a:ext cx="11573206" cy="3474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76231"/>
                <a:gridCol w="6987072"/>
                <a:gridCol w="1409903"/>
              </a:tblGrid>
              <a:tr h="175313">
                <a:tc gridSpan="3">
                  <a:txBody>
                    <a:bodyPr/>
                    <a:lstStyle/>
                    <a:p>
                      <a:pPr marL="0" marR="0" lvl="0" indent="0" algn="ctr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b="1" kern="1200" dirty="0" smtClean="0">
                          <a:solidFill>
                            <a:schemeClr val="bg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Week 2 (12:00 </a:t>
                      </a:r>
                      <a:r>
                        <a:rPr lang="en-US" altLang="zh-CN" sz="900" b="1" kern="1200" baseline="0" dirty="0" smtClean="0">
                          <a:solidFill>
                            <a:schemeClr val="bg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– 15:00 </a:t>
                      </a:r>
                      <a:r>
                        <a:rPr lang="en-US" altLang="zh-CN" sz="900" b="1" kern="1200" dirty="0" smtClean="0">
                          <a:solidFill>
                            <a:schemeClr val="bg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UTC)</a:t>
                      </a:r>
                      <a:endParaRPr lang="zh-CN" altLang="zh-CN" sz="900" b="1" kern="1200" dirty="0" smtClean="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solidFill>
                      <a:srgbClr val="2A6EA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CN" altLang="en-US" sz="1000" dirty="0">
                        <a:latin typeface="+mj-ea"/>
                        <a:ea typeface="+mj-ea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</a:tr>
              <a:tr h="175313">
                <a:tc rowSpan="2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August</a:t>
                      </a:r>
                      <a:r>
                        <a:rPr lang="en-US" altLang="zh-CN" sz="900" kern="1200" baseline="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23</a:t>
                      </a:r>
                      <a:r>
                        <a:rPr lang="en-US" altLang="zh-CN" sz="900" kern="1200" baseline="300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rd</a:t>
                      </a:r>
                      <a:r>
                        <a:rPr lang="en-US" altLang="zh-CN" sz="900" kern="1200" baseline="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/ Monday</a:t>
                      </a:r>
                      <a:endParaRPr lang="zh-CN" altLang="zh-CN" sz="900" kern="1200" dirty="0" smtClean="0">
                        <a:solidFill>
                          <a:srgbClr val="72AF2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+mj-ea"/>
                          <a:ea typeface="+mn-ea"/>
                          <a:cs typeface="+mn-cs"/>
                        </a:rPr>
                        <a:t>[100-e][130] NR_RF_FR2_req_enh2_Part_2: #1 #2, #3</a:t>
                      </a:r>
                      <a:endParaRPr lang="zh-CN" altLang="en-US" sz="900" kern="1200" dirty="0" smtClean="0">
                        <a:solidFill>
                          <a:srgbClr val="72AF2F"/>
                        </a:solidFill>
                        <a:latin typeface="+mj-ea"/>
                        <a:ea typeface="+mn-ea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</a:pPr>
                      <a:r>
                        <a:rPr lang="en-US" altLang="zh-CN" sz="900" kern="120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90min</a:t>
                      </a:r>
                      <a:endParaRPr lang="zh-CN" altLang="en-US" sz="900" kern="1200" dirty="0">
                        <a:solidFill>
                          <a:srgbClr val="72AF2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</a:tr>
              <a:tr h="175313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[100-e][140] </a:t>
                      </a:r>
                      <a:r>
                        <a:rPr lang="en-US" altLang="zh-CN" sz="900" kern="1200" dirty="0" err="1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NR_cov_enh</a:t>
                      </a: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 </a:t>
                      </a: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+mj-ea"/>
                          <a:ea typeface="+mn-ea"/>
                          <a:cs typeface="+mn-cs"/>
                        </a:rPr>
                        <a:t>#1-1, #1-2,</a:t>
                      </a:r>
                      <a:r>
                        <a:rPr lang="en-US" altLang="zh-CN" sz="900" kern="1200" baseline="0" dirty="0" smtClean="0">
                          <a:solidFill>
                            <a:srgbClr val="72AF2F"/>
                          </a:solidFill>
                          <a:latin typeface="+mj-ea"/>
                          <a:ea typeface="+mn-ea"/>
                          <a:cs typeface="+mn-cs"/>
                        </a:rPr>
                        <a:t> #</a:t>
                      </a: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+mj-ea"/>
                          <a:ea typeface="+mn-ea"/>
                          <a:cs typeface="+mn-cs"/>
                        </a:rPr>
                        <a:t>1-6</a:t>
                      </a:r>
                      <a:endParaRPr lang="zh-CN" altLang="en-US" sz="900" kern="1200" dirty="0" smtClean="0">
                        <a:solidFill>
                          <a:srgbClr val="72AF2F"/>
                        </a:solidFill>
                        <a:latin typeface="+mj-ea"/>
                        <a:ea typeface="+mn-ea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</a:pP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90min</a:t>
                      </a:r>
                      <a:endParaRPr lang="zh-CN" altLang="en-US" sz="900" kern="1200" dirty="0">
                        <a:solidFill>
                          <a:srgbClr val="72AF2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</a:tr>
              <a:tr h="175313">
                <a:tc rowSpan="2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900" kern="120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August</a:t>
                      </a:r>
                      <a:r>
                        <a:rPr lang="en-US" altLang="zh-CN" sz="900" kern="1200" baseline="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24</a:t>
                      </a:r>
                      <a:r>
                        <a:rPr lang="en-US" altLang="zh-CN" sz="900" kern="1200" baseline="3000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th</a:t>
                      </a:r>
                      <a:r>
                        <a:rPr lang="en-US" altLang="zh-CN" sz="900" kern="1200" baseline="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r>
                        <a:rPr lang="en-US" altLang="zh-CN" sz="900" kern="120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/ Tuesday</a:t>
                      </a:r>
                    </a:p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zh-CN" altLang="zh-CN" sz="900" kern="1200" dirty="0" smtClean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kern="120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[100-e][137] NR_ext_to_71GHz_Part_1: </a:t>
                      </a:r>
                      <a:r>
                        <a:rPr lang="en-US" altLang="zh-CN" sz="900" kern="1200" dirty="0" smtClean="0">
                          <a:solidFill>
                            <a:schemeClr val="tx1"/>
                          </a:solidFill>
                          <a:latin typeface="+mj-ea"/>
                          <a:ea typeface="+mn-ea"/>
                          <a:cs typeface="+mn-cs"/>
                        </a:rPr>
                        <a:t>#2 (system parameters)</a:t>
                      </a:r>
                      <a:endParaRPr lang="zh-CN" altLang="en-US" sz="900" kern="1200" dirty="0" smtClean="0">
                        <a:solidFill>
                          <a:schemeClr val="tx1"/>
                        </a:solidFill>
                        <a:latin typeface="+mj-ea"/>
                        <a:ea typeface="+mn-ea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</a:pPr>
                      <a:r>
                        <a:rPr lang="en-US" altLang="zh-CN" sz="900" kern="120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90min</a:t>
                      </a:r>
                      <a:endParaRPr lang="zh-CN" altLang="en-US" sz="900" kern="120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</a:tr>
              <a:tr h="175313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kern="120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[100-e][138] NR_ext_to_71GHz_Part_2: </a:t>
                      </a:r>
                      <a:r>
                        <a:rPr lang="en-US" altLang="zh-CN" sz="900" kern="1200" dirty="0" smtClean="0">
                          <a:solidFill>
                            <a:schemeClr val="tx1"/>
                          </a:solidFill>
                          <a:latin typeface="+mj-ea"/>
                          <a:ea typeface="+mn-ea"/>
                          <a:cs typeface="+mn-cs"/>
                        </a:rPr>
                        <a:t>#1-1, #1-7</a:t>
                      </a:r>
                      <a:endParaRPr lang="zh-CN" altLang="en-US" sz="900" kern="1200" dirty="0" smtClean="0">
                        <a:solidFill>
                          <a:schemeClr val="tx1"/>
                        </a:solidFill>
                        <a:latin typeface="+mj-ea"/>
                        <a:ea typeface="+mn-ea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</a:pPr>
                      <a:r>
                        <a:rPr lang="en-US" altLang="zh-CN" sz="900" kern="120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90min</a:t>
                      </a:r>
                      <a:endParaRPr lang="zh-CN" altLang="en-US" sz="900" kern="120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</a:tr>
              <a:tr h="175313">
                <a:tc rowSpan="4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900" kern="120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August</a:t>
                      </a:r>
                      <a:r>
                        <a:rPr lang="en-US" altLang="zh-CN" sz="900" kern="1200" baseline="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25</a:t>
                      </a:r>
                      <a:r>
                        <a:rPr lang="en-US" altLang="zh-CN" sz="900" kern="1200" baseline="3000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th</a:t>
                      </a:r>
                      <a:r>
                        <a:rPr lang="en-US" altLang="zh-CN" sz="900" kern="1200" baseline="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r>
                        <a:rPr lang="en-US" altLang="zh-CN" sz="900" kern="120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/ Wednesday</a:t>
                      </a:r>
                      <a:endParaRPr lang="zh-CN" altLang="zh-CN" sz="900" kern="1200" dirty="0" smtClean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zh-CN" altLang="zh-CN" sz="900" kern="1200" dirty="0" smtClean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kern="120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[100-e][132] NR_HST_FR2_enh:</a:t>
                      </a:r>
                      <a:r>
                        <a:rPr lang="en-US" altLang="zh-CN" sz="900" kern="1200" baseline="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r>
                        <a:rPr lang="en-US" altLang="zh-CN" sz="900" kern="1200" dirty="0" smtClean="0">
                          <a:solidFill>
                            <a:schemeClr val="tx1"/>
                          </a:solidFill>
                          <a:latin typeface="+mj-ea"/>
                          <a:ea typeface="+mn-ea"/>
                          <a:cs typeface="+mn-cs"/>
                        </a:rPr>
                        <a:t>#2-1, #2-2</a:t>
                      </a:r>
                      <a:endParaRPr lang="zh-CN" altLang="en-US" sz="900" kern="1200" dirty="0" smtClean="0">
                        <a:solidFill>
                          <a:schemeClr val="tx1"/>
                        </a:solidFill>
                        <a:latin typeface="+mj-ea"/>
                        <a:ea typeface="+mn-ea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</a:pPr>
                      <a:r>
                        <a:rPr lang="en-US" altLang="zh-CN" sz="900" kern="120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60min</a:t>
                      </a:r>
                      <a:endParaRPr lang="zh-CN" altLang="en-US" sz="900" kern="120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</a:tr>
              <a:tr h="175313">
                <a:tc vMerge="1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</a:pPr>
                      <a:endParaRPr lang="zh-CN" altLang="en-US" sz="900" kern="1200" dirty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kern="120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[100-e][142] </a:t>
                      </a:r>
                      <a:r>
                        <a:rPr lang="en-US" altLang="zh-CN" sz="900" kern="1200" dirty="0" err="1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NR_RedCap</a:t>
                      </a:r>
                      <a:r>
                        <a:rPr lang="en-US" altLang="zh-CN" sz="900" kern="1200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:</a:t>
                      </a:r>
                      <a:r>
                        <a:rPr lang="en-US" altLang="zh-CN" sz="900" kern="1200" baseline="0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 </a:t>
                      </a:r>
                      <a:r>
                        <a:rPr lang="en-US" altLang="zh-CN" sz="900" kern="1200" dirty="0" smtClean="0">
                          <a:solidFill>
                            <a:schemeClr val="tx1"/>
                          </a:solidFill>
                          <a:latin typeface="+mj-ea"/>
                          <a:ea typeface="+mn-ea"/>
                          <a:cs typeface="+mn-cs"/>
                        </a:rPr>
                        <a:t>#4, #6</a:t>
                      </a:r>
                      <a:endParaRPr lang="zh-CN" altLang="en-US" sz="900" kern="1200" dirty="0" smtClean="0">
                        <a:solidFill>
                          <a:schemeClr val="tx1"/>
                        </a:solidFill>
                        <a:latin typeface="+mj-ea"/>
                        <a:ea typeface="+mn-ea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</a:pPr>
                      <a:r>
                        <a:rPr lang="en-US" altLang="zh-CN" sz="900" kern="120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60min</a:t>
                      </a:r>
                      <a:endParaRPr lang="zh-CN" altLang="en-US" sz="900" kern="120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</a:tr>
              <a:tr h="175313">
                <a:tc vMerge="1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</a:pPr>
                      <a:endParaRPr lang="zh-CN" altLang="en-US" sz="900" kern="1200" dirty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kern="120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[100-e][134] NRSL_enh_Part_1: </a:t>
                      </a:r>
                      <a:r>
                        <a:rPr lang="en-US" altLang="zh-CN" sz="900" kern="1200" dirty="0" smtClean="0">
                          <a:solidFill>
                            <a:schemeClr val="tx1"/>
                          </a:solidFill>
                          <a:latin typeface="+mj-ea"/>
                          <a:ea typeface="+mn-ea"/>
                          <a:cs typeface="+mn-cs"/>
                        </a:rPr>
                        <a:t>#2-2, #2-3</a:t>
                      </a:r>
                      <a:endParaRPr lang="zh-CN" altLang="en-US" sz="900" kern="1200" dirty="0" smtClean="0">
                        <a:solidFill>
                          <a:schemeClr val="tx1"/>
                        </a:solidFill>
                        <a:latin typeface="+mj-ea"/>
                        <a:ea typeface="+mn-ea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</a:pPr>
                      <a:r>
                        <a:rPr lang="en-US" altLang="zh-CN" sz="900" kern="1200" dirty="0" smtClean="0">
                          <a:solidFill>
                            <a:srgbClr val="FF33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30min</a:t>
                      </a:r>
                      <a:endParaRPr lang="zh-CN" altLang="en-US" sz="900" kern="1200" dirty="0">
                        <a:solidFill>
                          <a:srgbClr val="FF33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</a:tr>
              <a:tr h="175313">
                <a:tc vMerge="1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zh-CN" altLang="zh-CN" sz="900" kern="1200" dirty="0" smtClean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kern="1200" dirty="0" smtClean="0">
                          <a:solidFill>
                            <a:srgbClr val="FF3300"/>
                          </a:solidFill>
                          <a:latin typeface="+mj-ea"/>
                          <a:ea typeface="+mn-ea"/>
                          <a:cs typeface="+mn-cs"/>
                        </a:rPr>
                        <a:t>Checking point for [119] </a:t>
                      </a:r>
                      <a:endParaRPr lang="zh-CN" altLang="en-US" sz="900" kern="1200" dirty="0" smtClean="0">
                        <a:solidFill>
                          <a:srgbClr val="FF3300"/>
                        </a:solidFill>
                        <a:latin typeface="+mj-ea"/>
                        <a:ea typeface="+mn-ea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</a:pPr>
                      <a:r>
                        <a:rPr lang="en-US" altLang="zh-CN" sz="900" kern="1200" dirty="0" smtClean="0">
                          <a:solidFill>
                            <a:srgbClr val="FF33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30min</a:t>
                      </a:r>
                      <a:endParaRPr lang="zh-CN" altLang="en-US" sz="900" kern="1200" dirty="0">
                        <a:solidFill>
                          <a:srgbClr val="FF33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</a:tr>
              <a:tr h="175313">
                <a:tc rowSpan="3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900" kern="120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August</a:t>
                      </a:r>
                      <a:r>
                        <a:rPr lang="en-US" altLang="zh-CN" sz="900" kern="1200" baseline="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26</a:t>
                      </a:r>
                      <a:r>
                        <a:rPr lang="en-US" altLang="zh-CN" sz="900" kern="1200" baseline="3000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th</a:t>
                      </a:r>
                      <a:r>
                        <a:rPr lang="en-US" altLang="zh-CN" sz="900" kern="1200" baseline="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r>
                        <a:rPr lang="en-US" altLang="zh-CN" sz="900" kern="120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/ Thursday</a:t>
                      </a:r>
                      <a:endParaRPr lang="zh-CN" altLang="zh-CN" sz="900" kern="1200" dirty="0" smtClean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kern="120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[100-e][121] NR_PC2_SUL_CA:</a:t>
                      </a:r>
                      <a:r>
                        <a:rPr lang="en-US" altLang="zh-CN" sz="900" kern="1200" baseline="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r>
                        <a:rPr lang="en-US" altLang="zh-CN" sz="900" kern="1200" dirty="0" smtClean="0">
                          <a:solidFill>
                            <a:schemeClr val="tx1"/>
                          </a:solidFill>
                          <a:latin typeface="+mj-ea"/>
                          <a:ea typeface="+mn-ea"/>
                          <a:cs typeface="+mn-cs"/>
                        </a:rPr>
                        <a:t>#1, #2</a:t>
                      </a:r>
                      <a:endParaRPr lang="en-US" altLang="zh-CN" sz="900" kern="1200" dirty="0" smtClean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</a:pPr>
                      <a:r>
                        <a:rPr lang="en-US" altLang="zh-CN" sz="900" kern="1200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60min</a:t>
                      </a:r>
                      <a:endParaRPr lang="zh-CN" altLang="en-US" sz="900" kern="1200" dirty="0">
                        <a:solidFill>
                          <a:schemeClr val="tx1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5720" marR="45720"/>
                </a:tc>
              </a:tr>
              <a:tr h="175313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kern="120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[100-e][127] NR_RF_FR1_enh_Part_1_HPUE_ULMIMO: </a:t>
                      </a:r>
                      <a:r>
                        <a:rPr lang="en-US" altLang="zh-CN" sz="900" kern="1200" baseline="0" dirty="0" smtClean="0">
                          <a:solidFill>
                            <a:schemeClr val="tx1"/>
                          </a:solidFill>
                          <a:latin typeface="+mj-ea"/>
                          <a:ea typeface="+mn-ea"/>
                          <a:cs typeface="+mn-cs"/>
                        </a:rPr>
                        <a:t>#4 (SCC dropping)</a:t>
                      </a:r>
                      <a:endParaRPr lang="zh-CN" altLang="en-US" sz="900" kern="1200" dirty="0" smtClean="0">
                        <a:solidFill>
                          <a:schemeClr val="tx1"/>
                        </a:solidFill>
                        <a:latin typeface="+mj-ea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kern="1200" dirty="0" smtClean="0">
                          <a:solidFill>
                            <a:schemeClr val="tx1"/>
                          </a:solidFill>
                          <a:latin typeface="+mj-ea"/>
                          <a:ea typeface="+mn-ea"/>
                          <a:cs typeface="+mn-cs"/>
                        </a:rPr>
                        <a:t>[100-e][126] NR_FR2_FWA_Bn259_Bn257_Bn258</a:t>
                      </a: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</a:pPr>
                      <a:r>
                        <a:rPr lang="en-US" altLang="zh-CN" sz="900" kern="1200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60min</a:t>
                      </a:r>
                      <a:endParaRPr lang="zh-CN" altLang="en-US" sz="900" kern="1200" dirty="0">
                        <a:solidFill>
                          <a:schemeClr val="tx1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5720" marR="45720"/>
                </a:tc>
              </a:tr>
              <a:tr h="175313">
                <a:tc vMerge="1">
                  <a:txBody>
                    <a:bodyPr/>
                    <a:lstStyle/>
                    <a:p>
                      <a:pPr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endParaRPr lang="zh-CN" altLang="zh-CN" sz="900" kern="1200" dirty="0" smtClean="0"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5720" marR="45720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kern="1200" dirty="0" smtClean="0">
                          <a:solidFill>
                            <a:srgbClr val="FF33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</a:t>
                      </a:r>
                      <a:r>
                        <a:rPr lang="en-US" altLang="zh-CN" sz="900" kern="1200" baseline="0" dirty="0" smtClean="0">
                          <a:solidFill>
                            <a:srgbClr val="FF33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r>
                        <a:rPr lang="en-US" altLang="zh-CN" sz="900" kern="1200" baseline="0" dirty="0" smtClean="0">
                          <a:solidFill>
                            <a:srgbClr val="FF33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to [143], [145], [108], [146], if needed.</a:t>
                      </a:r>
                      <a:endParaRPr lang="en-US" altLang="zh-CN" sz="900" kern="1200" dirty="0" smtClean="0">
                        <a:solidFill>
                          <a:srgbClr val="FF33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</a:pPr>
                      <a:r>
                        <a:rPr lang="en-US" altLang="zh-CN" sz="900" kern="1200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60min</a:t>
                      </a:r>
                      <a:endParaRPr lang="zh-CN" altLang="en-US" sz="900" kern="1200" dirty="0">
                        <a:solidFill>
                          <a:schemeClr val="tx1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5720" marR="45720"/>
                </a:tc>
              </a:tr>
              <a:tr h="280500">
                <a:tc rowSpan="2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900" kern="120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August</a:t>
                      </a:r>
                      <a:r>
                        <a:rPr lang="en-US" altLang="zh-CN" sz="900" kern="1200" baseline="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27</a:t>
                      </a:r>
                      <a:r>
                        <a:rPr lang="en-US" altLang="zh-CN" sz="900" kern="1200" baseline="3000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th</a:t>
                      </a:r>
                      <a:r>
                        <a:rPr lang="en-US" altLang="zh-CN" sz="900" kern="1200" baseline="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r>
                        <a:rPr lang="en-US" altLang="zh-CN" sz="900" kern="120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/ Friday</a:t>
                      </a:r>
                      <a:endParaRPr lang="zh-CN" altLang="zh-CN" sz="900" kern="1200" dirty="0" smtClean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kern="1200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Extended</a:t>
                      </a:r>
                      <a:r>
                        <a:rPr lang="en-US" altLang="zh-CN" sz="900" kern="1200" baseline="0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 topics.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kern="1200" baseline="0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Return to</a:t>
                      </a: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</a:pPr>
                      <a:r>
                        <a:rPr lang="en-US" altLang="zh-CN" sz="900" kern="1200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150min</a:t>
                      </a:r>
                      <a:endParaRPr lang="zh-CN" altLang="en-US" sz="900" kern="1200" dirty="0">
                        <a:solidFill>
                          <a:schemeClr val="tx1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5720" marR="45720"/>
                </a:tc>
              </a:tr>
              <a:tr h="192498">
                <a:tc vMerge="1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zh-CN" altLang="zh-CN" sz="900" kern="1200" dirty="0" smtClean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kern="1200" baseline="0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Celebration of RAN4 100 meeting (RAN4 joint session)</a:t>
                      </a: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</a:pPr>
                      <a:r>
                        <a:rPr lang="en-US" altLang="zh-CN" sz="900" kern="1200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30min</a:t>
                      </a:r>
                      <a:endParaRPr lang="zh-CN" altLang="en-US" sz="900" kern="1200" dirty="0">
                        <a:solidFill>
                          <a:schemeClr val="tx1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5720" marR="4572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615670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3gpp">
  <a:themeElements>
    <a:clrScheme name="3gpp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ts val="600"/>
          </a:spcAft>
          <a:buClrTx/>
          <a:buSzTx/>
          <a:buFontTx/>
          <a:buBlip>
            <a:blip xmlns:r="http://schemas.openxmlformats.org/officeDocument/2006/relationships" r:embed="rId1"/>
          </a:buBlip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ts val="600"/>
          </a:spcAft>
          <a:buClrTx/>
          <a:buSzTx/>
          <a:buFontTx/>
          <a:buBlip>
            <a:blip xmlns:r="http://schemas.openxmlformats.org/officeDocument/2006/relationships" r:embed="rId1"/>
          </a:buBlip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</a:defRPr>
        </a:defPPr>
      </a:lstStyle>
    </a:lnDef>
  </a:objectDefaults>
  <a:extraClrSchemeLst>
    <a:extraClrScheme>
      <a:clrScheme name="3gpp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2552158F8185D44A8848B98AEA319AF" ma:contentTypeVersion="12" ma:contentTypeDescription="Create a new document." ma:contentTypeScope="" ma:versionID="6a36ef4f892f86ce52de6a1653dbd950">
  <xsd:schema xmlns:xsd="http://www.w3.org/2001/XMLSchema" xmlns:xs="http://www.w3.org/2001/XMLSchema" xmlns:p="http://schemas.microsoft.com/office/2006/metadata/properties" xmlns:ns3="a915fe38-2618-47b6-8303-829fb71466d5" xmlns:ns4="23d77754-4ccc-4c57-9291-cab09e81894a" targetNamespace="http://schemas.microsoft.com/office/2006/metadata/properties" ma:root="true" ma:fieldsID="f7034ffd361f586299d0e2788fe1325b" ns3:_="" ns4:_="">
    <xsd:import namespace="a915fe38-2618-47b6-8303-829fb71466d5"/>
    <xsd:import namespace="23d77754-4ccc-4c57-9291-cab09e81894a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915fe38-2618-47b6-8303-829fb71466d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d77754-4ccc-4c57-9291-cab09e81894a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8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75C68143-B530-4487-9EA7-5BCC5970B48F}">
  <ds:schemaRefs>
    <ds:schemaRef ds:uri="http://purl.org/dc/dcmitype/"/>
    <ds:schemaRef ds:uri="a915fe38-2618-47b6-8303-829fb71466d5"/>
    <ds:schemaRef ds:uri="http://schemas.microsoft.com/office/infopath/2007/PartnerControls"/>
    <ds:schemaRef ds:uri="http://purl.org/dc/terms/"/>
    <ds:schemaRef ds:uri="http://schemas.openxmlformats.org/package/2006/metadata/core-properties"/>
    <ds:schemaRef ds:uri="23d77754-4ccc-4c57-9291-cab09e81894a"/>
    <ds:schemaRef ds:uri="http://schemas.microsoft.com/office/2006/documentManagement/types"/>
    <ds:schemaRef ds:uri="http://schemas.microsoft.com/office/2006/metadata/properties"/>
    <ds:schemaRef ds:uri="http://www.w3.org/XML/1998/namespace"/>
    <ds:schemaRef ds:uri="http://purl.org/dc/elements/1.1/"/>
  </ds:schemaRefs>
</ds:datastoreItem>
</file>

<file path=customXml/itemProps2.xml><?xml version="1.0" encoding="utf-8"?>
<ds:datastoreItem xmlns:ds="http://schemas.openxmlformats.org/officeDocument/2006/customXml" ds:itemID="{874266F6-0ED4-4E4E-9B55-710101289C5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915fe38-2618-47b6-8303-829fb71466d5"/>
    <ds:schemaRef ds:uri="23d77754-4ccc-4c57-9291-cab09e81894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AF070948-0CB2-4F99-ACC8-E715860BC6B9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336332</TotalTime>
  <Words>434</Words>
  <Application>Microsoft Office PowerPoint</Application>
  <PresentationFormat>宽屏</PresentationFormat>
  <Paragraphs>64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9" baseType="lpstr">
      <vt:lpstr>黑体</vt:lpstr>
      <vt:lpstr>宋体</vt:lpstr>
      <vt:lpstr>微软雅黑</vt:lpstr>
      <vt:lpstr>Arial</vt:lpstr>
      <vt:lpstr>Arial Black</vt:lpstr>
      <vt:lpstr>Calibri</vt:lpstr>
      <vt:lpstr>Times New Roman</vt:lpstr>
      <vt:lpstr>3gpp</vt:lpstr>
      <vt:lpstr>RAN4#100-e Main session GTW schedule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RAN4#94 E-meeting Arrangements and Guidelines</dc:title>
  <dc:creator>Administrator</dc:creator>
  <cp:keywords>CTPClassification=CTP_NT</cp:keywords>
  <cp:lastModifiedBy>Xizeng Dai</cp:lastModifiedBy>
  <cp:revision>713</cp:revision>
  <cp:lastPrinted>2016-09-15T08:31:35Z</cp:lastPrinted>
  <dcterms:created xsi:type="dcterms:W3CDTF">2009-11-27T05:15:11Z</dcterms:created>
  <dcterms:modified xsi:type="dcterms:W3CDTF">2021-08-24T04:01:52Z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SCPROP">
    <vt:lpwstr>NSCCustomProperty</vt:lpwstr>
  </property>
  <property fmtid="{D5CDD505-2E9C-101B-9397-08002B2CF9AE}" pid="3" name="NSCPROP_SA">
    <vt:lpwstr>D:\RAN\RAN78\RP-172127.pptx</vt:lpwstr>
  </property>
  <property fmtid="{D5CDD505-2E9C-101B-9397-08002B2CF9AE}" pid="4" name="_readonly">
    <vt:lpwstr/>
  </property>
  <property fmtid="{D5CDD505-2E9C-101B-9397-08002B2CF9AE}" pid="5" name="_change">
    <vt:lpwstr/>
  </property>
  <property fmtid="{D5CDD505-2E9C-101B-9397-08002B2CF9AE}" pid="6" name="_full-control">
    <vt:lpwstr/>
  </property>
  <property fmtid="{D5CDD505-2E9C-101B-9397-08002B2CF9AE}" pid="7" name="sflag">
    <vt:lpwstr>1552620126</vt:lpwstr>
  </property>
  <property fmtid="{D5CDD505-2E9C-101B-9397-08002B2CF9AE}" pid="8" name="TitusGUID">
    <vt:lpwstr>6f9c0495-a83c-462b-8664-67016d5bf2d5</vt:lpwstr>
  </property>
  <property fmtid="{D5CDD505-2E9C-101B-9397-08002B2CF9AE}" pid="9" name="CTP_TimeStamp">
    <vt:lpwstr>2020-06-04 10:01:06Z</vt:lpwstr>
  </property>
  <property fmtid="{D5CDD505-2E9C-101B-9397-08002B2CF9AE}" pid="10" name="CTP_BU">
    <vt:lpwstr>NA</vt:lpwstr>
  </property>
  <property fmtid="{D5CDD505-2E9C-101B-9397-08002B2CF9AE}" pid="11" name="CTP_IDSID">
    <vt:lpwstr>NA</vt:lpwstr>
  </property>
  <property fmtid="{D5CDD505-2E9C-101B-9397-08002B2CF9AE}" pid="12" name="CTP_WWID">
    <vt:lpwstr>NA</vt:lpwstr>
  </property>
  <property fmtid="{D5CDD505-2E9C-101B-9397-08002B2CF9AE}" pid="13" name="CTPClassification">
    <vt:lpwstr>CTP_NT</vt:lpwstr>
  </property>
  <property fmtid="{D5CDD505-2E9C-101B-9397-08002B2CF9AE}" pid="14" name="ContentTypeId">
    <vt:lpwstr>0x010100F2552158F8185D44A8848B98AEA319AF</vt:lpwstr>
  </property>
  <property fmtid="{D5CDD505-2E9C-101B-9397-08002B2CF9AE}" pid="15" name="_2015_ms_pID_725343">
    <vt:lpwstr>(3)tG8NbEnaQLUgleHQPTro6EYizIzfY28pnPeqDL6tWgsKMWlA5OMmk02WBFuZdqf996JwAF8u
STmRYENkWyQ3x0ZHaADyhrUfrQfu0NE3aK8NXj4s7wd5FZVv04nAvQKolaa4xbqy3SMW41IU
NXwypdFUd17Ht4/m2KQgSAW2ylWSvUuqWnjjW4T6pcdIMGN/0WdNv9DNbycetg1RnYmIGdkZ
3snpKvBQpRkFKvZRzp</vt:lpwstr>
  </property>
  <property fmtid="{D5CDD505-2E9C-101B-9397-08002B2CF9AE}" pid="16" name="_2015_ms_pID_7253431">
    <vt:lpwstr>B138ZficT/ZParEh2SE7jTUrtjaZbbfOtC3qwzE1V5sWJGS4DoXR9R
To4KsLf3iko/sg6jmxZ0H+hjrRFZySenqTp6HMMszT+kJMrfC3nWc1jqrAR1ZAHoD213LUSv
AT97ZXlUmMsXxVYNXYn703Ntp/5bkBQhqkMIt4p5uj+4/Um3qG/8qwM4EvkKBjrcjd4onTCs
hNU/ZlBLGHm3539IyOJqhk7SWms83HjpYEx2</vt:lpwstr>
  </property>
  <property fmtid="{D5CDD505-2E9C-101B-9397-08002B2CF9AE}" pid="17" name="_2015_ms_pID_7253432">
    <vt:lpwstr>2A==</vt:lpwstr>
  </property>
</Properties>
</file>