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30" r:id="rId5"/>
    <p:sldId id="929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CC00CC"/>
    <a:srgbClr val="0000FF"/>
    <a:srgbClr val="FFCC00"/>
    <a:srgbClr val="FF33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0B5B25-7261-4633-8F94-93A6D6B24A20}" v="57" dt="2021-05-16T17:37:46.6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73" autoAdjust="0"/>
    <p:restoredTop sz="95801" autoAdjust="0"/>
  </p:normalViewPr>
  <p:slideViewPr>
    <p:cSldViewPr snapToGrid="0">
      <p:cViewPr varScale="1">
        <p:scale>
          <a:sx n="145" d="100"/>
          <a:sy n="145" d="100"/>
        </p:scale>
        <p:origin x="124" y="5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D80B5B25-7261-4633-8F94-93A6D6B24A20}"/>
    <pc:docChg chg="undo custSel addSld delSld modSld">
      <pc:chgData name="Chervyakov, Andrey" userId="dbdfc4e7-c505-4785-a117-c03dfe609c52" providerId="ADAL" clId="{D80B5B25-7261-4633-8F94-93A6D6B24A20}" dt="2021-05-16T17:38:21.816" v="734" actId="6549"/>
      <pc:docMkLst>
        <pc:docMk/>
      </pc:docMkLst>
      <pc:sldChg chg="addSp modSp mod">
        <pc:chgData name="Chervyakov, Andrey" userId="dbdfc4e7-c505-4785-a117-c03dfe609c52" providerId="ADAL" clId="{D80B5B25-7261-4633-8F94-93A6D6B24A20}" dt="2021-05-16T17:38:21.816" v="734" actId="6549"/>
        <pc:sldMkLst>
          <pc:docMk/>
          <pc:sldMk cId="2261567071" sldId="928"/>
        </pc:sldMkLst>
        <pc:spChg chg="mod">
          <ac:chgData name="Chervyakov, Andrey" userId="dbdfc4e7-c505-4785-a117-c03dfe609c52" providerId="ADAL" clId="{D80B5B25-7261-4633-8F94-93A6D6B24A20}" dt="2021-05-16T16:57:11.626" v="3" actId="20577"/>
          <ac:spMkLst>
            <pc:docMk/>
            <pc:sldMk cId="2261567071" sldId="928"/>
            <ac:spMk id="2" creationId="{4653FC17-6DDA-4C90-8331-B521BC2ADE4B}"/>
          </ac:spMkLst>
        </pc:spChg>
        <pc:spChg chg="add mod">
          <ac:chgData name="Chervyakov, Andrey" userId="dbdfc4e7-c505-4785-a117-c03dfe609c52" providerId="ADAL" clId="{D80B5B25-7261-4633-8F94-93A6D6B24A20}" dt="2021-05-16T17:10:47.608" v="716" actId="14100"/>
          <ac:spMkLst>
            <pc:docMk/>
            <pc:sldMk cId="2261567071" sldId="928"/>
            <ac:spMk id="3" creationId="{ECAC3BFE-4AFD-4151-BF68-35BBD0CB160E}"/>
          </ac:spMkLst>
        </pc:spChg>
        <pc:graphicFrameChg chg="mod modGraphic">
          <ac:chgData name="Chervyakov, Andrey" userId="dbdfc4e7-c505-4785-a117-c03dfe609c52" providerId="ADAL" clId="{D80B5B25-7261-4633-8F94-93A6D6B24A20}" dt="2021-05-16T17:38:21.816" v="734" actId="6549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 del">
        <pc:chgData name="Chervyakov, Andrey" userId="dbdfc4e7-c505-4785-a117-c03dfe609c52" providerId="ADAL" clId="{D80B5B25-7261-4633-8F94-93A6D6B24A20}" dt="2021-05-16T16:57:12.953" v="4" actId="47"/>
        <pc:sldMkLst>
          <pc:docMk/>
          <pc:sldMk cId="3330275766" sldId="92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717" y="349135"/>
            <a:ext cx="9263641" cy="856211"/>
          </a:xfrm>
        </p:spPr>
        <p:txBody>
          <a:bodyPr/>
          <a:lstStyle/>
          <a:p>
            <a:r>
              <a:rPr lang="en-US" sz="2800" b="1" dirty="0" err="1" smtClean="0"/>
              <a:t>RAN4#100-e</a:t>
            </a:r>
            <a:r>
              <a:rPr lang="en-US" sz="2800" b="1" dirty="0" smtClean="0"/>
              <a:t> </a:t>
            </a:r>
            <a:r>
              <a:rPr lang="en-US" altLang="zh-CN" sz="2800" b="1" dirty="0" err="1" smtClean="0"/>
              <a:t>BSRF_Demod_Test</a:t>
            </a:r>
            <a:r>
              <a:rPr lang="en-US" sz="2800" b="1" dirty="0" smtClean="0"/>
              <a:t> </a:t>
            </a:r>
            <a:r>
              <a:rPr lang="en-US" sz="2800" b="1" dirty="0"/>
              <a:t>session GTW schedule</a:t>
            </a:r>
            <a:r>
              <a:rPr lang="en-US" sz="2800" dirty="0"/>
              <a:t> </a:t>
            </a:r>
            <a:endParaRPr lang="ru-RU" sz="2800" dirty="0"/>
          </a:p>
        </p:txBody>
      </p:sp>
      <p:graphicFrame>
        <p:nvGraphicFramePr>
          <p:cNvPr id="4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744219"/>
              </p:ext>
            </p:extLst>
          </p:nvPr>
        </p:nvGraphicFramePr>
        <p:xfrm>
          <a:off x="548639" y="1637606"/>
          <a:ext cx="11166633" cy="36115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1377">
                  <a:extLst>
                    <a:ext uri="{9D8B030D-6E8A-4147-A177-3AD203B41FA5}">
                      <a16:colId xmlns:a16="http://schemas.microsoft.com/office/drawing/2014/main" val="1312896614"/>
                    </a:ext>
                  </a:extLst>
                </a:gridCol>
                <a:gridCol w="8243934">
                  <a:extLst>
                    <a:ext uri="{9D8B030D-6E8A-4147-A177-3AD203B41FA5}">
                      <a16:colId xmlns:a16="http://schemas.microsoft.com/office/drawing/2014/main" val="1011818300"/>
                    </a:ext>
                  </a:extLst>
                </a:gridCol>
                <a:gridCol w="1301322">
                  <a:extLst>
                    <a:ext uri="{9D8B030D-6E8A-4147-A177-3AD203B41FA5}">
                      <a16:colId xmlns:a16="http://schemas.microsoft.com/office/drawing/2014/main" val="22595633"/>
                    </a:ext>
                  </a:extLst>
                </a:gridCol>
              </a:tblGrid>
              <a:tr h="318616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Week </a:t>
                      </a:r>
                      <a:r>
                        <a:rPr lang="en-US" sz="1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</a:t>
                      </a:r>
                      <a:r>
                        <a:rPr lang="en-US" sz="10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/>
                      </a:r>
                      <a:br>
                        <a:rPr lang="en-US" sz="10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</a:br>
                      <a:r>
                        <a:rPr lang="en-US" sz="1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(3:00</a:t>
                      </a:r>
                      <a:r>
                        <a:rPr lang="en-US" altLang="zh-CN" sz="1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-6:00</a:t>
                      </a:r>
                      <a:r>
                        <a:rPr lang="en-US" altLang="zh-CN" sz="1000" baseline="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US" sz="10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UTC</a:t>
                      </a:r>
                      <a:r>
                        <a:rPr lang="en-US" sz="10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)</a:t>
                      </a:r>
                      <a:endParaRPr lang="zh-CN" sz="1000" dirty="0"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506504"/>
                  </a:ext>
                </a:extLst>
              </a:tr>
              <a:tr h="177628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August 17</a:t>
                      </a:r>
                      <a:r>
                        <a:rPr lang="en-US" altLang="zh-CN" sz="1000" kern="1200" baseline="30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th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/ Tuesday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(</a:t>
                      </a:r>
                      <a:r>
                        <a:rPr lang="en-US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Demod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1</a:t>
                      </a:r>
                      <a:r>
                        <a:rPr lang="en-US" sz="1000" kern="1200" baseline="30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round)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 Light" panose="020F0302020204030204" pitchFamily="34" charset="0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Common joint session in main session  </a:t>
                      </a:r>
                      <a:endParaRPr lang="zh-CN" altLang="en-US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15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4519334"/>
                  </a:ext>
                </a:extLst>
              </a:tr>
              <a:tr h="31861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[330] ATP:</a:t>
                      </a:r>
                      <a:r>
                        <a:rPr lang="zh-CN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Sub-topic 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#</a:t>
                      </a:r>
                      <a:r>
                        <a:rPr lang="zh-CN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2-1</a:t>
                      </a:r>
                    </a:p>
                  </a:txBody>
                  <a:tcPr marL="40640" marR="40640" marT="9525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60 minutes</a:t>
                      </a:r>
                      <a:endParaRPr lang="zh-CN" altLang="en-US" sz="1000" dirty="0" smtClean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7868544"/>
                  </a:ext>
                </a:extLst>
              </a:tr>
              <a:tr h="26241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[327] CRS-IM: </a:t>
                      </a:r>
                      <a:r>
                        <a:rPr lang="en-GB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Sub-topic #2-3</a:t>
                      </a:r>
                      <a:endParaRPr lang="zh-CN" altLang="en-US" sz="1000" kern="1200" dirty="0" smtClean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90 minutes</a:t>
                      </a:r>
                      <a:endParaRPr lang="zh-CN" altLang="en-US" sz="1000" kern="1200" dirty="0" smtClean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zh-CN" altLang="en-US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7595587"/>
                  </a:ext>
                </a:extLst>
              </a:tr>
              <a:tr h="221864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August 18</a:t>
                      </a:r>
                      <a:r>
                        <a:rPr lang="en-US" altLang="zh-CN" sz="1000" kern="1200" baseline="30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th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/ Wednesday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(BS </a:t>
                      </a:r>
                      <a:r>
                        <a:rPr lang="en-US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RF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1</a:t>
                      </a:r>
                      <a:r>
                        <a:rPr lang="en-US" sz="1000" kern="1200" baseline="30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</a:t>
                      </a:r>
                      <a:r>
                        <a:rPr lang="en-US" sz="1000" kern="1200" baseline="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round)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 Light" panose="020F0302020204030204" pitchFamily="34" charset="0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[311]</a:t>
                      </a:r>
                      <a:r>
                        <a:rPr lang="en-US" altLang="zh-CN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1024QAM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US" altLang="zh-CN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RF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: Topic #1 BS class applicability and </a:t>
                      </a:r>
                      <a:r>
                        <a:rPr lang="en-US" altLang="zh-CN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EVM</a:t>
                      </a:r>
                      <a:endParaRPr lang="zh-CN" altLang="zh-CN" sz="1000" kern="1200" dirty="0" smtClean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7627022"/>
                  </a:ext>
                </a:extLst>
              </a:tr>
              <a:tr h="25968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[307] </a:t>
                      </a:r>
                      <a:r>
                        <a:rPr lang="en-US" altLang="zh-CN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47GHz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Band BS </a:t>
                      </a:r>
                      <a:r>
                        <a:rPr lang="en-US" altLang="zh-CN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RF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:</a:t>
                      </a:r>
                      <a:r>
                        <a:rPr lang="en-US" altLang="zh-CN" sz="1000" kern="1200" baseline="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Topic #1 MU for Rx </a:t>
                      </a:r>
                      <a:r>
                        <a:rPr lang="en-US" altLang="zh-CN" sz="1000" kern="1200" baseline="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RF</a:t>
                      </a:r>
                      <a:endParaRPr lang="en-US" altLang="zh-CN" sz="1000" kern="1200" baseline="0" dirty="0" smtClean="0">
                        <a:effectLst/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8509248"/>
                  </a:ext>
                </a:extLst>
              </a:tr>
              <a:tr h="23785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[308] NR repeater general : Topic #</a:t>
                      </a: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2 Class/Type; </a:t>
                      </a:r>
                      <a:endParaRPr lang="zh-CN" alt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4039534"/>
                  </a:ext>
                </a:extLst>
              </a:tr>
              <a:tr h="251178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August 19</a:t>
                      </a:r>
                      <a:r>
                        <a:rPr lang="en-US" altLang="zh-CN" sz="1000" kern="1200" baseline="30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th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/ Thursday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(</a:t>
                      </a:r>
                      <a:r>
                        <a:rPr lang="en-US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Demod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1</a:t>
                      </a:r>
                      <a:r>
                        <a:rPr lang="en-US" sz="1000" kern="1200" baseline="30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round)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 Light" panose="020F0302020204030204" pitchFamily="34" charset="0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Continue [327] CRS-IM sub-topic #2-4</a:t>
                      </a:r>
                    </a:p>
                  </a:txBody>
                  <a:tcPr marL="40640" marR="40640" marT="9525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45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3852554"/>
                  </a:ext>
                </a:extLst>
              </a:tr>
              <a:tr h="28785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[321]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NR-U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maintenance: </a:t>
                      </a:r>
                      <a:r>
                        <a:rPr lang="en-GB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Sub-topic #</a:t>
                      </a:r>
                      <a:r>
                        <a:rPr lang="zh-CN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1-1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;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[322]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US" altLang="zh-CN" sz="1000" kern="1200" dirty="0" err="1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IAB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maintenance: </a:t>
                      </a:r>
                      <a:r>
                        <a:rPr lang="en-GB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Sub-topic #2-2,</a:t>
                      </a:r>
                      <a:r>
                        <a:rPr lang="en-GB" altLang="zh-CN" sz="1801" kern="120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GB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Sub-topic #2-1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; </a:t>
                      </a:r>
                      <a:endParaRPr lang="zh-CN" altLang="zh-CN" sz="1000" kern="1200" baseline="0" dirty="0" smtClean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45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684108"/>
                  </a:ext>
                </a:extLst>
              </a:tr>
              <a:tr h="25217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[325]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FR2_HST_Scenario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: </a:t>
                      </a:r>
                      <a:r>
                        <a:rPr lang="en-GB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Issue #1-2-1, sub-topic# 1-3, Issue #2-1-1</a:t>
                      </a:r>
                      <a:endParaRPr lang="en-US" altLang="zh-CN" sz="1000" kern="1200" baseline="0" dirty="0" smtClean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90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7672455"/>
                  </a:ext>
                </a:extLst>
              </a:tr>
              <a:tr h="225264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August 20</a:t>
                      </a:r>
                      <a:r>
                        <a:rPr lang="en-US" altLang="zh-CN" sz="1000" kern="1200" baseline="30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th</a:t>
                      </a:r>
                      <a:r>
                        <a:rPr lang="en-US" altLang="zh-CN" sz="1000" kern="1200" baseline="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/ Friday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(BS </a:t>
                      </a:r>
                      <a:r>
                        <a:rPr lang="en-US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RF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1</a:t>
                      </a:r>
                      <a:r>
                        <a:rPr lang="en-US" sz="1000" kern="1200" baseline="300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st</a:t>
                      </a:r>
                      <a:r>
                        <a:rPr lang="en-US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round)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 Light" panose="020F0302020204030204" pitchFamily="34" charset="0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[309]/[310] NR repeater </a:t>
                      </a:r>
                      <a:r>
                        <a:rPr lang="en-US" altLang="zh-CN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RF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: Topic 1 #Power related requirements; </a:t>
                      </a:r>
                      <a:r>
                        <a:rPr lang="zh-CN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Sub-topic 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#</a:t>
                      </a:r>
                      <a:r>
                        <a:rPr lang="zh-CN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2-1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, Sub-topic #2-2 </a:t>
                      </a:r>
                      <a:r>
                        <a:rPr lang="en-US" altLang="zh-CN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ACLR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; </a:t>
                      </a:r>
                      <a:r>
                        <a:rPr lang="zh-CN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Sub-topic 3-4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 (out of band gain/</a:t>
                      </a:r>
                      <a:r>
                        <a:rPr lang="en-US" altLang="zh-CN" sz="1000" kern="1200" dirty="0" err="1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ACRR</a:t>
                      </a: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)</a:t>
                      </a:r>
                      <a:endParaRPr lang="en-US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60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1922502"/>
                  </a:ext>
                </a:extLst>
              </a:tr>
              <a:tr h="31861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[312] NTN general: Topic #1 system </a:t>
                      </a:r>
                      <a:r>
                        <a:rPr lang="en-US" altLang="zh-CN" sz="1000" kern="1200" baseline="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parameter, </a:t>
                      </a:r>
                      <a:r>
                        <a:rPr lang="zh-CN" altLang="zh-CN" sz="1000" kern="1200" baseline="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Topic #2: NTN gNB Class/Type</a:t>
                      </a:r>
                    </a:p>
                  </a:txBody>
                  <a:tcPr marL="40640" marR="40640" marT="9525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90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0264740"/>
                  </a:ext>
                </a:extLst>
              </a:tr>
              <a:tr h="2793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[313] NTN co-existence: Topic #5 calibration conclusion </a:t>
                      </a:r>
                      <a:endParaRPr lang="en-US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30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79814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9439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3158434"/>
              </p:ext>
            </p:extLst>
          </p:nvPr>
        </p:nvGraphicFramePr>
        <p:xfrm>
          <a:off x="489719" y="1694048"/>
          <a:ext cx="11227723" cy="38250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30248">
                  <a:extLst>
                    <a:ext uri="{9D8B030D-6E8A-4147-A177-3AD203B41FA5}">
                      <a16:colId xmlns:a16="http://schemas.microsoft.com/office/drawing/2014/main" val="1312896614"/>
                    </a:ext>
                  </a:extLst>
                </a:gridCol>
                <a:gridCol w="8289034">
                  <a:extLst>
                    <a:ext uri="{9D8B030D-6E8A-4147-A177-3AD203B41FA5}">
                      <a16:colId xmlns:a16="http://schemas.microsoft.com/office/drawing/2014/main" val="1011818300"/>
                    </a:ext>
                  </a:extLst>
                </a:gridCol>
                <a:gridCol w="1308441">
                  <a:extLst>
                    <a:ext uri="{9D8B030D-6E8A-4147-A177-3AD203B41FA5}">
                      <a16:colId xmlns:a16="http://schemas.microsoft.com/office/drawing/2014/main" val="22595633"/>
                    </a:ext>
                  </a:extLst>
                </a:gridCol>
              </a:tblGrid>
              <a:tr h="326283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Week 2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 smtClean="0">
                          <a:effectLst/>
                        </a:rPr>
                        <a:t>(12:00</a:t>
                      </a:r>
                      <a:r>
                        <a:rPr lang="en-US" altLang="zh-CN" sz="1000" dirty="0" smtClean="0">
                          <a:effectLst/>
                        </a:rPr>
                        <a:t>-15:00</a:t>
                      </a:r>
                      <a:r>
                        <a:rPr lang="en-US" altLang="zh-CN" sz="1000" baseline="0" dirty="0" smtClean="0">
                          <a:effectLst/>
                        </a:rPr>
                        <a:t> </a:t>
                      </a:r>
                      <a:r>
                        <a:rPr lang="en-US" sz="1000" dirty="0" err="1" smtClean="0">
                          <a:effectLst/>
                        </a:rPr>
                        <a:t>UTC</a:t>
                      </a:r>
                      <a:r>
                        <a:rPr lang="en-US" sz="1000" dirty="0">
                          <a:effectLst/>
                        </a:rPr>
                        <a:t>)</a:t>
                      </a:r>
                      <a:endParaRPr lang="zh-CN" sz="1000" dirty="0"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506504"/>
                  </a:ext>
                </a:extLst>
              </a:tr>
              <a:tr h="270235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August 23rd</a:t>
                      </a:r>
                      <a:r>
                        <a:rPr lang="en-US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/ Monday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(Test area)</a:t>
                      </a:r>
                      <a:endParaRPr lang="en-US" sz="1000" b="1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FR2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Test enhance[334]:Sub-topic# 1-1, Sub-topic# 2-1, Sub-topic# 3-1</a:t>
                      </a:r>
                    </a:p>
                  </a:txBody>
                  <a:tcPr marL="40640" marR="40640" marT="9525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60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minutes</a:t>
                      </a:r>
                      <a:endParaRPr lang="zh-CN" sz="10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458750"/>
                  </a:ext>
                </a:extLst>
              </a:tr>
              <a:tr h="22443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TRP_TRS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: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[332]:</a:t>
                      </a:r>
                      <a:r>
                        <a:rPr lang="zh-CN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Sub-topic 3-1 EN-DC power splitting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; 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[333]: </a:t>
                      </a:r>
                      <a:r>
                        <a:rPr lang="zh-CN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Topic #1: Test methodology for UE with multi-antenna</a:t>
                      </a:r>
                      <a:endParaRPr lang="zh-CN" altLang="zh-CN" sz="1000" kern="120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60 minutes</a:t>
                      </a:r>
                      <a:endParaRPr lang="zh-CN" sz="10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4981718"/>
                  </a:ext>
                </a:extLst>
              </a:tr>
              <a:tr h="26837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[331] MIMO OTA: Sub-topic# 1-2 , Sub-topic# 2-1, Sub-topic #2-4</a:t>
                      </a:r>
                      <a:endParaRPr lang="en-US" altLang="zh-CN" sz="1000" kern="120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60 minutes</a:t>
                      </a:r>
                      <a:endParaRPr lang="zh-CN" altLang="zh-CN" sz="10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595155"/>
                  </a:ext>
                </a:extLst>
              </a:tr>
              <a:tr h="231003">
                <a:tc rowSpan="3"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August 24th </a:t>
                      </a:r>
                      <a:r>
                        <a:rPr lang="en-US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/ Tuesday</a:t>
                      </a:r>
                    </a:p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(</a:t>
                      </a:r>
                      <a:r>
                        <a:rPr lang="en-US" sz="1000" kern="120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Demod</a:t>
                      </a:r>
                      <a:r>
                        <a:rPr lang="en-US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+ BS)</a:t>
                      </a:r>
                      <a:endParaRPr lang="en-US" sz="10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[328] MMSE-IRC receiver: Issue 1-1-2 and Issue 3-3-1; Issue # 3-1-1 </a:t>
                      </a:r>
                      <a:endParaRPr lang="zh-CN" altLang="zh-CN" sz="1000" kern="120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45 minutes</a:t>
                      </a:r>
                      <a:endParaRPr lang="zh-CN" sz="10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4519334"/>
                  </a:ext>
                </a:extLst>
              </a:tr>
              <a:tr h="2685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[325] </a:t>
                      </a:r>
                      <a:r>
                        <a:rPr lang="en-US" altLang="zh-CN" sz="1000" kern="120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FR2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HST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: Topic #2</a:t>
                      </a:r>
                      <a:endParaRPr lang="en-US" altLang="zh-CN" sz="1000" kern="120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45 minutes</a:t>
                      </a:r>
                      <a:endParaRPr lang="zh-CN" sz="10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7725730"/>
                  </a:ext>
                </a:extLst>
              </a:tr>
              <a:tr h="23293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[305] </a:t>
                      </a:r>
                      <a:r>
                        <a:rPr lang="en-US" altLang="zh-CN" sz="1000" kern="120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IAB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: Topic #1; </a:t>
                      </a:r>
                      <a:r>
                        <a:rPr lang="en-GB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[306]:Sub-topic #1-1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; [316] </a:t>
                      </a:r>
                      <a:r>
                        <a:rPr lang="en-US" altLang="zh-CN" sz="1000" kern="120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eIAB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: Topic # 2-1, Topic #3-1</a:t>
                      </a:r>
                      <a:endParaRPr lang="en-US" altLang="zh-CN" sz="1000" kern="120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90 minutes</a:t>
                      </a:r>
                      <a:endParaRPr lang="zh-CN" sz="10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7868544"/>
                  </a:ext>
                </a:extLst>
              </a:tr>
              <a:tr h="208867">
                <a:tc rowSpan="3"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August 25th </a:t>
                      </a:r>
                      <a:r>
                        <a:rPr lang="en-US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/ Wednesday</a:t>
                      </a:r>
                    </a:p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(Return to)</a:t>
                      </a:r>
                      <a:endParaRPr lang="en-US" sz="10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Return to [313]: Topic #2, #3 (Simulation assumption) </a:t>
                      </a:r>
                      <a:endParaRPr lang="en-GB" altLang="zh-CN" sz="1000" kern="120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60 minutes</a:t>
                      </a:r>
                      <a:endParaRPr lang="zh-CN" sz="10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762702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Return to [311] DL </a:t>
                      </a:r>
                      <a:r>
                        <a:rPr lang="en-GB" altLang="zh-CN" sz="1000" kern="120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1024QAM</a:t>
                      </a: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: Topic# 1-2; </a:t>
                      </a:r>
                      <a:endParaRPr lang="en-GB" altLang="zh-CN" sz="1000" kern="120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60 minutes</a:t>
                      </a:r>
                      <a:endParaRPr lang="zh-CN" sz="10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8509248"/>
                  </a:ext>
                </a:extLst>
              </a:tr>
              <a:tr h="16808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Return to [309]: Sub-topic # 3-1, #3-2</a:t>
                      </a:r>
                      <a:endParaRPr lang="zh-CN" altLang="en-US" sz="10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60 minutes</a:t>
                      </a:r>
                      <a:endParaRPr lang="zh-CN" altLang="en-US" sz="10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4039534"/>
                  </a:ext>
                </a:extLst>
              </a:tr>
              <a:tr h="242241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</a:rPr>
                        <a:t>August 26th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sz="1000" kern="1200" dirty="0" smtClean="0">
                          <a:effectLst/>
                        </a:rPr>
                        <a:t>/ Thursday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(Return to</a:t>
                      </a:r>
                      <a:r>
                        <a:rPr lang="en-US" sz="1000" kern="1200" baseline="0" dirty="0" smtClean="0">
                          <a:effectLst/>
                        </a:rPr>
                        <a:t>)</a:t>
                      </a:r>
                      <a:endParaRPr lang="en-US" sz="1000" b="1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j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</a:rPr>
                        <a:t>[324] </a:t>
                      </a:r>
                      <a:r>
                        <a:rPr lang="en-US" altLang="zh-CN" sz="1000" kern="1200" dirty="0" err="1" smtClean="0">
                          <a:effectLst/>
                        </a:rPr>
                        <a:t>FR1</a:t>
                      </a:r>
                      <a:r>
                        <a:rPr lang="en-US" altLang="zh-CN" sz="1000" kern="1200" dirty="0" smtClean="0">
                          <a:effectLst/>
                        </a:rPr>
                        <a:t> </a:t>
                      </a:r>
                      <a:r>
                        <a:rPr lang="en-US" altLang="zh-CN" sz="1000" kern="1200" dirty="0" err="1" smtClean="0">
                          <a:effectLst/>
                        </a:rPr>
                        <a:t>HST</a:t>
                      </a:r>
                      <a:r>
                        <a:rPr lang="en-US" altLang="zh-CN" sz="1000" kern="1200" dirty="0" smtClean="0">
                          <a:effectLst/>
                        </a:rPr>
                        <a:t>: Issue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1-1,1-2</a:t>
                      </a:r>
                      <a:endParaRPr lang="zh-CN" altLang="zh-CN" sz="1000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45 minutes</a:t>
                      </a:r>
                      <a:endParaRPr lang="zh-CN" sz="10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273852554"/>
                  </a:ext>
                </a:extLst>
              </a:tr>
              <a:tr h="24224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Return to [327] CRS-IM: </a:t>
                      </a:r>
                      <a:r>
                        <a:rPr lang="en-GB" altLang="zh-CN" sz="1000" kern="1200" dirty="0" err="1" smtClean="0">
                          <a:effectLst/>
                        </a:rPr>
                        <a:t>R4</a:t>
                      </a:r>
                      <a:r>
                        <a:rPr lang="en-GB" altLang="zh-CN" sz="1000" kern="1200" dirty="0" smtClean="0">
                          <a:effectLst/>
                        </a:rPr>
                        <a:t>-2115741 LS</a:t>
                      </a:r>
                      <a:r>
                        <a:rPr lang="zh-CN" altLang="en-US" sz="1000" kern="1200" dirty="0" smtClean="0">
                          <a:effectLst/>
                        </a:rPr>
                        <a:t>； </a:t>
                      </a:r>
                      <a:r>
                        <a:rPr lang="en-US" altLang="zh-CN" sz="1000" kern="1200" dirty="0" smtClean="0">
                          <a:effectLst/>
                        </a:rPr>
                        <a:t>Return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to [330] ATP: </a:t>
                      </a:r>
                      <a:r>
                        <a:rPr lang="en-GB" altLang="zh-CN" sz="1000" kern="1200" dirty="0" err="1" smtClean="0">
                          <a:effectLst/>
                        </a:rPr>
                        <a:t>R4</a:t>
                      </a:r>
                      <a:r>
                        <a:rPr lang="en-GB" altLang="zh-CN" sz="1000" kern="1200" dirty="0" smtClean="0">
                          <a:effectLst/>
                        </a:rPr>
                        <a:t>-2114569 LS</a:t>
                      </a:r>
                      <a:endParaRPr lang="en-US" altLang="zh-CN" sz="1000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90 minutes</a:t>
                      </a:r>
                      <a:endParaRPr lang="zh-CN" sz="10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621838250"/>
                  </a:ext>
                </a:extLst>
              </a:tr>
              <a:tr h="37134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[329] </a:t>
                      </a:r>
                      <a:r>
                        <a:rPr lang="en-US" altLang="zh-CN" sz="1000" kern="120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PUSCH</a:t>
                      </a:r>
                      <a:r>
                        <a:rPr lang="en-US" altLang="zh-CN" sz="100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performance with </a:t>
                      </a:r>
                      <a:r>
                        <a:rPr lang="en-US" altLang="zh-CN" sz="1000" kern="120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256QAM</a:t>
                      </a:r>
                      <a:r>
                        <a:rPr lang="en-US" altLang="zh-CN" sz="100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GB" altLang="zh-CN" sz="1000" kern="1200" dirty="0" err="1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R4</a:t>
                      </a:r>
                      <a:r>
                        <a:rPr lang="en-GB" altLang="zh-CN" sz="1000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-2115748 (pending on available time)</a:t>
                      </a:r>
                      <a:endParaRPr lang="en-US" altLang="zh-CN" sz="1000" kern="1200" dirty="0" smtClean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45 </a:t>
                      </a:r>
                      <a:r>
                        <a:rPr lang="en-US" altLang="zh-CN" sz="1000" kern="1200" dirty="0" smtClean="0">
                          <a:effectLst/>
                        </a:rPr>
                        <a:t>minutes</a:t>
                      </a:r>
                      <a:endParaRPr lang="zh-CN" sz="10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01688355"/>
                  </a:ext>
                </a:extLst>
              </a:tr>
              <a:tr h="332824">
                <a:tc rowSpan="2"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</a:rPr>
                        <a:t>August 27th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dirty="0" smtClean="0">
                          <a:effectLst/>
                        </a:rPr>
                        <a:t>/ Friday</a:t>
                      </a: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</a:rPr>
                        <a:t>(Final round checking)</a:t>
                      </a:r>
                      <a:endParaRPr lang="en-US" altLang="zh-CN" sz="1000" kern="1200" dirty="0" smtClean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effectLst/>
                        </a:rPr>
                        <a:t>Final round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checking </a:t>
                      </a:r>
                      <a:endParaRPr lang="en-US" sz="10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150 minutes 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483413800"/>
                  </a:ext>
                </a:extLst>
              </a:tr>
              <a:tr h="27574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dirty="0" smtClean="0">
                          <a:effectLst/>
                        </a:rPr>
                        <a:t>100-e  celebration</a:t>
                      </a:r>
                      <a:r>
                        <a:rPr lang="en-US" sz="1000" kern="1200" baseline="0" dirty="0" smtClean="0">
                          <a:effectLst/>
                        </a:rPr>
                        <a:t> in common session (main session)</a:t>
                      </a:r>
                      <a:endParaRPr lang="en-US" sz="10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30 minutes </a:t>
                      </a:r>
                      <a:endParaRPr lang="zh-CN" altLang="en-US" sz="10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094515052"/>
                  </a:ext>
                </a:extLst>
              </a:tr>
            </a:tbl>
          </a:graphicData>
        </a:graphic>
      </p:graphicFrame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492D28-9CB3-4957-BFD2-683A3D6260A5}" type="slidenum">
              <a:rPr lang="en-GB" altLang="en-US" smtClean="0"/>
              <a:pPr/>
              <a:t>2</a:t>
            </a:fld>
            <a:endParaRPr lang="en-GB" altLang="en-US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2800" b="1" dirty="0" err="1"/>
              <a:t>RAN4#100-e</a:t>
            </a:r>
            <a:r>
              <a:rPr lang="en-US" altLang="zh-CN" sz="2800" b="1" dirty="0"/>
              <a:t> </a:t>
            </a:r>
            <a:r>
              <a:rPr lang="en-US" altLang="zh-CN" sz="2800" b="1" dirty="0" err="1"/>
              <a:t>BSRF_Demod_Test</a:t>
            </a:r>
            <a:r>
              <a:rPr lang="en-US" altLang="zh-CN" sz="2800" b="1" dirty="0"/>
              <a:t> session </a:t>
            </a:r>
            <a:r>
              <a:rPr lang="en-US" altLang="zh-CN" sz="2800" b="1" dirty="0" err="1"/>
              <a:t>GTW</a:t>
            </a:r>
            <a:r>
              <a:rPr lang="en-US" altLang="zh-CN" sz="2800" b="1" dirty="0"/>
              <a:t> schedule</a:t>
            </a:r>
            <a:r>
              <a:rPr lang="en-US" altLang="zh-CN" sz="2800" dirty="0"/>
              <a:t> 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005309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3gpp 1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C68143-B530-4487-9EA7-5BCC5970B48F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23d77754-4ccc-4c57-9291-cab09e81894a"/>
    <ds:schemaRef ds:uri="http://purl.org/dc/dcmitype/"/>
    <ds:schemaRef ds:uri="a915fe38-2618-47b6-8303-829fb71466d5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341543</TotalTime>
  <Words>560</Words>
  <Application>Microsoft Office PowerPoint</Application>
  <PresentationFormat>宽屏</PresentationFormat>
  <Paragraphs>76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2" baseType="lpstr">
      <vt:lpstr>黑体</vt:lpstr>
      <vt:lpstr>宋体</vt:lpstr>
      <vt:lpstr>微软雅黑</vt:lpstr>
      <vt:lpstr>Arial</vt:lpstr>
      <vt:lpstr>Arial Black</vt:lpstr>
      <vt:lpstr>Calibri</vt:lpstr>
      <vt:lpstr>Calibri Light</vt:lpstr>
      <vt:lpstr>Times New Roman</vt:lpstr>
      <vt:lpstr>Wingdings</vt:lpstr>
      <vt:lpstr>3gpp</vt:lpstr>
      <vt:lpstr>RAN4#100-e BSRF_Demod_Test session GTW schedule </vt:lpstr>
      <vt:lpstr>RAN4#100-e BSRF_Demod_Test session GTW schedule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Haijie Qiu_Samsung</cp:lastModifiedBy>
  <cp:revision>650</cp:revision>
  <cp:lastPrinted>2016-09-15T08:31:35Z</cp:lastPrinted>
  <dcterms:created xsi:type="dcterms:W3CDTF">2009-11-27T05:15:11Z</dcterms:created>
  <dcterms:modified xsi:type="dcterms:W3CDTF">2021-08-25T15:51:31Z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6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7" name="_2015_ms_pID_7253432">
    <vt:lpwstr>NA==</vt:lpwstr>
  </property>
</Properties>
</file>