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9"/>
  </p:notesMasterIdLst>
  <p:sldIdLst>
    <p:sldId id="256" r:id="rId5"/>
    <p:sldId id="310" r:id="rId6"/>
    <p:sldId id="311" r:id="rId7"/>
    <p:sldId id="321" r:id="rId8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/>
  <p:cmAuthor id="2" name="Ruixin Wang" initials="RW" lastIdx="4" clrIdx="2"/>
  <p:cmAuthor id="3" name="Thorsten Hertel (KEYS)" initials="TWH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4422" autoAdjust="0"/>
  </p:normalViewPr>
  <p:slideViewPr>
    <p:cSldViewPr>
      <p:cViewPr varScale="1">
        <p:scale>
          <a:sx n="108" d="100"/>
          <a:sy n="108" d="100"/>
        </p:scale>
        <p:origin x="110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8/26/2021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18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143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801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TP work split for TR 38.834 drafting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438598" y="374689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vivo, CAICT, Samsung, Qualcomm, Apple, 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, OPPO, Xiaomi, R&amp;S, MVG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#100-e</a:t>
            </a:r>
            <a:r>
              <a:rPr lang="en-GB" altLang="zh-CN" sz="1800" b="1" dirty="0"/>
              <a:t>                                                                      R4-2115754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August 16-27, 2021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9.2.1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TR 38.834 Drafting 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Rel-17 FR1 TRP TRS WI has achieved good progress on test methods development</a:t>
            </a:r>
          </a:p>
          <a:p>
            <a:pPr lvl="1" fontAlgn="auto" hangingPunct="1"/>
            <a:r>
              <a:rPr lang="en-US" altLang="zh-CN" sz="2000" dirty="0"/>
              <a:t>The TR drafting work should be done efficiently to capture all the test-methods related agreements</a:t>
            </a:r>
          </a:p>
          <a:p>
            <a:r>
              <a:rPr lang="en-GB" altLang="zh-CN" sz="2400" b="1" dirty="0"/>
              <a:t>TR drafting timeline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According to the WID and updated WI workplan R4-2113980, the TR drafting work should be finalized before March 2022 (RAN Plenary #95e meeting).</a:t>
            </a:r>
          </a:p>
          <a:p>
            <a:pPr lvl="1" fontAlgn="auto" hangingPunct="1"/>
            <a:endParaRPr lang="en-US" altLang="zh-CN" sz="2400" dirty="0"/>
          </a:p>
          <a:p>
            <a:pPr lvl="1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6321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TP work split to draft TR 38.834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To </a:t>
            </a:r>
            <a:r>
              <a:rPr lang="en-US" altLang="zh-CN" sz="2400" b="1" dirty="0"/>
              <a:t>proceed</a:t>
            </a:r>
            <a:r>
              <a:rPr lang="en-GB" altLang="zh-CN" sz="2400" b="1" dirty="0"/>
              <a:t> the TR </a:t>
            </a:r>
            <a:r>
              <a:rPr lang="en-US" altLang="zh-CN" sz="2400" b="1" dirty="0"/>
              <a:t>related work smoothly, the TP work split is determined  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Test Proposals owners for each Clause in TR 38.834 are listed in the table below for future meetings. </a:t>
            </a:r>
          </a:p>
          <a:p>
            <a:pPr lvl="2" fontAlgn="auto" hangingPunct="1"/>
            <a:endParaRPr lang="en-US" altLang="zh-CN" sz="2000" dirty="0"/>
          </a:p>
          <a:p>
            <a:pPr lvl="2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D225CB6-75B5-4393-A8D4-187D0E6FC3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294747"/>
              </p:ext>
            </p:extLst>
          </p:nvPr>
        </p:nvGraphicFramePr>
        <p:xfrm>
          <a:off x="338455" y="2751138"/>
          <a:ext cx="8460477" cy="3712914"/>
        </p:xfrm>
        <a:graphic>
          <a:graphicData uri="http://schemas.openxmlformats.org/drawingml/2006/table">
            <a:tbl>
              <a:tblPr firstRow="1" firstCol="1" bandRow="1"/>
              <a:tblGrid>
                <a:gridCol w="4168809">
                  <a:extLst>
                    <a:ext uri="{9D8B030D-6E8A-4147-A177-3AD203B41FA5}">
                      <a16:colId xmlns:a16="http://schemas.microsoft.com/office/drawing/2014/main" val="1270676183"/>
                    </a:ext>
                  </a:extLst>
                </a:gridCol>
                <a:gridCol w="4291668">
                  <a:extLst>
                    <a:ext uri="{9D8B030D-6E8A-4147-A177-3AD203B41FA5}">
                      <a16:colId xmlns:a16="http://schemas.microsoft.com/office/drawing/2014/main" val="19121664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Clause</a:t>
                      </a:r>
                      <a:endParaRPr lang="en-US" sz="1800" b="1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TP owners</a:t>
                      </a:r>
                      <a:endParaRPr lang="en-US" sz="1800" b="1" dirty="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395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Draft TR structure, editorial correction, general information of each Clause, 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etc</a:t>
                      </a:r>
                      <a:endParaRPr lang="en-US" sz="1600" dirty="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vivo, R&amp;S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852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4. General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Samsung, OPPO, vivo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808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5. Performance metrics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CAICT, Qualcomm, Huawei, HiSilicon, OPPO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Xiaomi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59781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6. UE positioning guidelines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Apple, vivo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285227"/>
                  </a:ext>
                </a:extLst>
              </a:tr>
              <a:tr h="140335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7. Test setup and calibration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vivo, CAICT, MVG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8485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8.</a:t>
                      </a:r>
                      <a:r>
                        <a:rPr lang="en-US" sz="14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SA test methodology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CAICT, Qualcomm, vivo, Huawei, HiSilicon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1347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9.</a:t>
                      </a:r>
                      <a:r>
                        <a:rPr lang="en-US" sz="14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EN-DC test methodology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CAICT, Samsung, Qualcomm, Huawei, HiSilicon, OPPO, Xiaomi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697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10.</a:t>
                      </a:r>
                      <a:r>
                        <a:rPr lang="en-US" sz="14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Alternate test procedure to reduce test time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OPPO, vivo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568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Annex A: UE coordinate system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R&amp;S, MVG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25236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Annex B: Measurement uncertainty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R&amp;S, MVG, RAN5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3497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Annex C: Environmental requirements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vivo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005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Annex D: Phantom Definition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vivo, CTIA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78242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Annex E: Configurations for multi-antenna UE</a:t>
                      </a:r>
                      <a:endParaRPr lang="en-US" sz="160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Apple, OPPO, Xiaomi</a:t>
                      </a:r>
                      <a:endParaRPr lang="en-US" sz="1600" dirty="0">
                        <a:effectLst/>
                        <a:latin typeface="宋 体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07206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72159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5" y="0"/>
            <a:ext cx="7775112" cy="1844824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altLang="zh-CN" dirty="0"/>
              <a:t>eneral guidance for TP preparation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1916832"/>
            <a:ext cx="8543191" cy="4824536"/>
          </a:xfrm>
          <a:noFill/>
        </p:spPr>
        <p:txBody>
          <a:bodyPr>
            <a:normAutofit/>
          </a:bodyPr>
          <a:lstStyle/>
          <a:p>
            <a:r>
              <a:rPr lang="en-US" altLang="zh-CN" sz="2400" b="1" dirty="0"/>
              <a:t>To reduce the number of TPs with similar content, TP alignment should be done for each Clause among interested companies.</a:t>
            </a:r>
            <a:endParaRPr lang="en-US" altLang="zh-CN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35907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6E5432-22C9-4DE3-B7FA-038EA267B234}">
  <ds:schemaRefs>
    <ds:schemaRef ds:uri="http://purl.org/dc/dcmitype/"/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878f5c59-aec9-459c-acf8-8cf941473193"/>
    <ds:schemaRef ds:uri="bdd78157-346c-4767-bfdd-352789a5c5f1"/>
  </ds:schemaRefs>
</ds:datastoreItem>
</file>

<file path=customXml/itemProps2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4235</TotalTime>
  <Words>345</Words>
  <Application>Microsoft Office PowerPoint</Application>
  <PresentationFormat>全屏显示(4:3)</PresentationFormat>
  <Paragraphs>51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ＭＳ Ｐゴシック</vt:lpstr>
      <vt:lpstr>等线</vt:lpstr>
      <vt:lpstr>宋 体</vt:lpstr>
      <vt:lpstr>宋体</vt:lpstr>
      <vt:lpstr>Arial</vt:lpstr>
      <vt:lpstr>Calibri</vt:lpstr>
      <vt:lpstr>Office 主题</vt:lpstr>
      <vt:lpstr>TP work split for TR 38.834 drafting</vt:lpstr>
      <vt:lpstr>Background</vt:lpstr>
      <vt:lpstr>TP work split to draft TR 38.834</vt:lpstr>
      <vt:lpstr>General guidance for TP preparation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vivo</cp:lastModifiedBy>
  <cp:revision>1290</cp:revision>
  <dcterms:created xsi:type="dcterms:W3CDTF">2016-04-12T20:58:18Z</dcterms:created>
  <dcterms:modified xsi:type="dcterms:W3CDTF">2021-08-26T09:28:23Z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TitusGUID">
    <vt:lpwstr>7ae9abdc-947a-4699-bc5a-913cc8dc90e2</vt:lpwstr>
  </property>
  <property fmtid="{D5CDD505-2E9C-101B-9397-08002B2CF9AE}" pid="6" name="CTP_TimeStamp">
    <vt:lpwstr>2016-11-19 00:27:52Z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  <property fmtid="{D5CDD505-2E9C-101B-9397-08002B2CF9AE}" pid="11" name="RS_Classification">
    <vt:lpwstr>UNRESTRICTED</vt:lpwstr>
  </property>
  <property fmtid="{D5CDD505-2E9C-101B-9397-08002B2CF9AE}" pid="12" name="RS_ClassificationID">
    <vt:i4>0</vt:i4>
  </property>
  <property fmtid="{D5CDD505-2E9C-101B-9397-08002B2CF9AE}" pid="13" name="ContentTypeId">
    <vt:lpwstr>0x01010017CD74E91CD4AF408185E1FC416F4AC4</vt:lpwstr>
  </property>
  <property fmtid="{D5CDD505-2E9C-101B-9397-08002B2CF9AE}" pid="14" name="NSCPROP_SA">
    <vt:lpwstr>D:\RAN4 Meeting Doc\RAN4_95e\draft  WF on FR2 MIMO OTA v1.pptx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1621392843</vt:lpwstr>
  </property>
</Properties>
</file>