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3CE5FED-AD46-4EFD-8446-76CDA9557AD7}" v="8" dt="2021-08-25T02:41:17.7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0" d="100"/>
          <a:sy n="110" d="100"/>
        </p:scale>
        <p:origin x="49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4.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24ddce14-b8f7-4f54-af74-631294b67ab0" providerId="ADAL" clId="{F2F5BA58-D9DE-4459-BCDD-AB7F27A9F595}"/>
    <pc:docChg chg="modSld">
      <pc:chgData name="Shvodian, Bill" userId="24ddce14-b8f7-4f54-af74-631294b67ab0" providerId="ADAL" clId="{F2F5BA58-D9DE-4459-BCDD-AB7F27A9F595}" dt="2021-08-25T18:25:32.830" v="8" actId="20577"/>
      <pc:docMkLst>
        <pc:docMk/>
      </pc:docMkLst>
      <pc:sldChg chg="modSp mod">
        <pc:chgData name="Shvodian, Bill" userId="24ddce14-b8f7-4f54-af74-631294b67ab0" providerId="ADAL" clId="{F2F5BA58-D9DE-4459-BCDD-AB7F27A9F595}" dt="2021-08-25T18:25:32.830" v="8" actId="20577"/>
        <pc:sldMkLst>
          <pc:docMk/>
          <pc:sldMk cId="26853924" sldId="256"/>
        </pc:sldMkLst>
        <pc:spChg chg="mod">
          <ac:chgData name="Shvodian, Bill" userId="24ddce14-b8f7-4f54-af74-631294b67ab0" providerId="ADAL" clId="{F2F5BA58-D9DE-4459-BCDD-AB7F27A9F595}" dt="2021-08-25T18:25:32.830" v="8" actId="20577"/>
          <ac:spMkLst>
            <pc:docMk/>
            <pc:sldMk cId="26853924" sldId="256"/>
            <ac:spMk id="3" creationId="{F9FD4FE9-E840-441D-B608-0CAB645A4417}"/>
          </ac:spMkLst>
        </pc:spChg>
        <pc:spChg chg="mod">
          <ac:chgData name="Shvodian, Bill" userId="24ddce14-b8f7-4f54-af74-631294b67ab0" providerId="ADAL" clId="{F2F5BA58-D9DE-4459-BCDD-AB7F27A9F595}" dt="2021-08-25T18:25:15.862" v="5" actId="20577"/>
          <ac:spMkLst>
            <pc:docMk/>
            <pc:sldMk cId="26853924" sldId="256"/>
            <ac:spMk id="4" creationId="{2ACC7C94-609A-4CE7-AA86-AABEC4613DAF}"/>
          </ac:spMkLst>
        </pc:spChg>
      </pc:sldChg>
    </pc:docChg>
  </pc:docChgLst>
  <pc:docChgLst>
    <pc:chgData name="Shvodian, Bill" userId="24ddce14-b8f7-4f54-af74-631294b67ab0" providerId="ADAL" clId="{F3CE5FED-AD46-4EFD-8446-76CDA9557AD7}"/>
    <pc:docChg chg="undo custSel addSld modSld">
      <pc:chgData name="Shvodian, Bill" userId="24ddce14-b8f7-4f54-af74-631294b67ab0" providerId="ADAL" clId="{F3CE5FED-AD46-4EFD-8446-76CDA9557AD7}" dt="2021-08-25T02:46:04.936" v="257" actId="20577"/>
      <pc:docMkLst>
        <pc:docMk/>
      </pc:docMkLst>
      <pc:sldChg chg="delSp modSp mod">
        <pc:chgData name="Shvodian, Bill" userId="24ddce14-b8f7-4f54-af74-631294b67ab0" providerId="ADAL" clId="{F3CE5FED-AD46-4EFD-8446-76CDA9557AD7}" dt="2021-08-25T02:46:04.936" v="257" actId="20577"/>
        <pc:sldMkLst>
          <pc:docMk/>
          <pc:sldMk cId="2600889334" sldId="258"/>
        </pc:sldMkLst>
        <pc:spChg chg="mod">
          <ac:chgData name="Shvodian, Bill" userId="24ddce14-b8f7-4f54-af74-631294b67ab0" providerId="ADAL" clId="{F3CE5FED-AD46-4EFD-8446-76CDA9557AD7}" dt="2021-08-25T02:46:04.936" v="257" actId="20577"/>
          <ac:spMkLst>
            <pc:docMk/>
            <pc:sldMk cId="2600889334" sldId="258"/>
            <ac:spMk id="3" creationId="{D1D8ADD7-A7E2-4CCE-83D1-C456C7206522}"/>
          </ac:spMkLst>
        </pc:spChg>
        <pc:spChg chg="del mod">
          <ac:chgData name="Shvodian, Bill" userId="24ddce14-b8f7-4f54-af74-631294b67ab0" providerId="ADAL" clId="{F3CE5FED-AD46-4EFD-8446-76CDA9557AD7}" dt="2021-08-25T02:41:17.702" v="61" actId="478"/>
          <ac:spMkLst>
            <pc:docMk/>
            <pc:sldMk cId="2600889334" sldId="258"/>
            <ac:spMk id="5" creationId="{D4B5E302-F147-48B0-B0B1-01C59B21B926}"/>
          </ac:spMkLst>
        </pc:spChg>
        <pc:spChg chg="del mod">
          <ac:chgData name="Shvodian, Bill" userId="24ddce14-b8f7-4f54-af74-631294b67ab0" providerId="ADAL" clId="{F3CE5FED-AD46-4EFD-8446-76CDA9557AD7}" dt="2021-08-25T02:41:45.303" v="71" actId="478"/>
          <ac:spMkLst>
            <pc:docMk/>
            <pc:sldMk cId="2600889334" sldId="258"/>
            <ac:spMk id="6" creationId="{D2F319B7-FB65-4BAA-9E31-2C1B5C246390}"/>
          </ac:spMkLst>
        </pc:spChg>
        <pc:graphicFrameChg chg="del mod">
          <ac:chgData name="Shvodian, Bill" userId="24ddce14-b8f7-4f54-af74-631294b67ab0" providerId="ADAL" clId="{F3CE5FED-AD46-4EFD-8446-76CDA9557AD7}" dt="2021-08-25T02:41:19.205" v="62" actId="478"/>
          <ac:graphicFrameMkLst>
            <pc:docMk/>
            <pc:sldMk cId="2600889334" sldId="258"/>
            <ac:graphicFrameMk id="4" creationId="{8AEA4CB3-876D-4EDC-8392-702EF01B74FD}"/>
          </ac:graphicFrameMkLst>
        </pc:graphicFrameChg>
      </pc:sldChg>
      <pc:sldChg chg="addSp delSp modSp new mod">
        <pc:chgData name="Shvodian, Bill" userId="24ddce14-b8f7-4f54-af74-631294b67ab0" providerId="ADAL" clId="{F3CE5FED-AD46-4EFD-8446-76CDA9557AD7}" dt="2021-08-25T02:33:21.032" v="60" actId="13926"/>
        <pc:sldMkLst>
          <pc:docMk/>
          <pc:sldMk cId="1856691566" sldId="259"/>
        </pc:sldMkLst>
        <pc:spChg chg="mod">
          <ac:chgData name="Shvodian, Bill" userId="24ddce14-b8f7-4f54-af74-631294b67ab0" providerId="ADAL" clId="{F3CE5FED-AD46-4EFD-8446-76CDA9557AD7}" dt="2021-08-25T02:32:10.641" v="48" actId="20577"/>
          <ac:spMkLst>
            <pc:docMk/>
            <pc:sldMk cId="1856691566" sldId="259"/>
            <ac:spMk id="2" creationId="{BEFFA001-8BEB-4108-BCFC-7620231F19B2}"/>
          </ac:spMkLst>
        </pc:spChg>
        <pc:spChg chg="del">
          <ac:chgData name="Shvodian, Bill" userId="24ddce14-b8f7-4f54-af74-631294b67ab0" providerId="ADAL" clId="{F3CE5FED-AD46-4EFD-8446-76CDA9557AD7}" dt="2021-08-25T02:31:32.433" v="16" actId="478"/>
          <ac:spMkLst>
            <pc:docMk/>
            <pc:sldMk cId="1856691566" sldId="259"/>
            <ac:spMk id="3" creationId="{B4313DE0-C555-4487-8C92-D1577D72D818}"/>
          </ac:spMkLst>
        </pc:spChg>
        <pc:graphicFrameChg chg="add mod modGraphic">
          <ac:chgData name="Shvodian, Bill" userId="24ddce14-b8f7-4f54-af74-631294b67ab0" providerId="ADAL" clId="{F3CE5FED-AD46-4EFD-8446-76CDA9557AD7}" dt="2021-08-25T02:33:21.032" v="60" actId="13926"/>
          <ac:graphicFrameMkLst>
            <pc:docMk/>
            <pc:sldMk cId="1856691566" sldId="259"/>
            <ac:graphicFrameMk id="4" creationId="{E5932D79-2D98-4382-88FF-B9DF83753DF7}"/>
          </ac:graphicFrameMkLst>
        </pc:graphicFrameChg>
        <pc:graphicFrameChg chg="add mod">
          <ac:chgData name="Shvodian, Bill" userId="24ddce14-b8f7-4f54-af74-631294b67ab0" providerId="ADAL" clId="{F3CE5FED-AD46-4EFD-8446-76CDA9557AD7}" dt="2021-08-25T02:31:42.838" v="18" actId="1076"/>
          <ac:graphicFrameMkLst>
            <pc:docMk/>
            <pc:sldMk cId="1856691566" sldId="259"/>
            <ac:graphicFrameMk id="5" creationId="{044697E3-E679-4240-AF8A-27B009692A78}"/>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4D70E-770D-4055-9B2F-EC4018B8CEF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F6A2D57-AB4E-472A-81E6-3ABFA427BA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5A1AB31-49AD-47CC-8452-6765C12FE964}"/>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5384CE2F-D261-49C3-A008-829E19DBC0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78D531-8971-4EB9-A7FB-35AFF32BE9EB}"/>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3092549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69180-746C-42ED-9C00-0D64E69B8A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5CDA2D3-35B4-4738-ACC5-2EF62D09B46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49F4A19-DB8E-4679-8E91-8FE33EB5541B}"/>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5B97AD8B-3897-4232-B3DF-FEFC0A0D05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130AD7-3B08-48E8-8C3A-6E2A63F32C84}"/>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1763558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5578BFD-316D-4ED2-B0D7-1DF983016E6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094659C-2E4E-4D25-B663-3A495626B2C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752006-AC25-4ED0-A0F6-9A015738E3E4}"/>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7F788F06-857D-480F-8724-E85F9C482B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67C303-6AE0-4742-8186-D1E66E059E32}"/>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3654567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557B2-5DAE-4325-AE11-7F5C5B0F9E2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00F2EF-1369-478C-B806-16D54F4075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01D2DC-CABD-4BC8-9DF2-DE3F4E153035}"/>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3AE2741E-0EBF-428C-9EAC-40F7D17946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F9AE2A-6D31-4230-AA7D-81703E44199D}"/>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1729338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E6CAD-40AC-4C42-90F8-2528AFB8F1A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C23B8E7-C3D5-4C5C-9488-333BC42FC7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8EC13C-C501-4470-AB81-24E571210622}"/>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5B6BF65D-9935-4A90-84A7-D01375B4FC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FCADBC-F2DE-4A7B-A1CB-CDB1E5514A82}"/>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1207193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B3E90-BBEE-4C03-9641-C6B5A0A2A3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9B1902-E831-4097-BDAB-FE12212F82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1ADA2C1-45D9-49C3-BE89-0E56B44A9AA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6E015C-F13E-42DF-A0AB-A3716EA8DBC8}"/>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6" name="Footer Placeholder 5">
            <a:extLst>
              <a:ext uri="{FF2B5EF4-FFF2-40B4-BE49-F238E27FC236}">
                <a16:creationId xmlns:a16="http://schemas.microsoft.com/office/drawing/2014/main" id="{B11B115C-8A46-4F49-99FC-288B52289D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1EAB7B-AB9E-46B4-A914-277073917EFE}"/>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1173840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C014B-20EF-4674-9E83-CDF6DE4BE8A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F909D9D-794C-4C28-9988-F7E4A975B4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ED5B189-ECD2-4D77-BBC1-E0040C0FBB3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1E6F4EB-0FEC-4481-BCAE-4CBCD61870F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2DE3DD-F331-46C0-953B-90C847811E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F3BDC1A-CC44-4CD4-AF16-A9B93437A496}"/>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8" name="Footer Placeholder 7">
            <a:extLst>
              <a:ext uri="{FF2B5EF4-FFF2-40B4-BE49-F238E27FC236}">
                <a16:creationId xmlns:a16="http://schemas.microsoft.com/office/drawing/2014/main" id="{CEBAD9A6-691A-4258-AAEE-DC5290B0216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80F6F36-6AB1-4EBF-8BB6-5DA3659BBFF9}"/>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1047918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7A513-72F7-417D-AD22-995BBFDE091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2F24C9A-469C-46D7-A8E3-3DE67ADDE8AE}"/>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4" name="Footer Placeholder 3">
            <a:extLst>
              <a:ext uri="{FF2B5EF4-FFF2-40B4-BE49-F238E27FC236}">
                <a16:creationId xmlns:a16="http://schemas.microsoft.com/office/drawing/2014/main" id="{9011B811-62BF-4891-B538-044D52FEF66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A72208B-E741-4A2B-A25F-105072955937}"/>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2904165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44FAF7-4C85-49EF-B7F6-ADDC0831BA00}"/>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3" name="Footer Placeholder 2">
            <a:extLst>
              <a:ext uri="{FF2B5EF4-FFF2-40B4-BE49-F238E27FC236}">
                <a16:creationId xmlns:a16="http://schemas.microsoft.com/office/drawing/2014/main" id="{7F8B76C5-7054-48F6-B041-E77EDD1A7DF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3C7774-356E-4EEB-AD8C-DED42B162EBE}"/>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543387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9BD74-19BE-41FC-A03D-EC624D1038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7D1DCD8-BE74-48BA-B8E0-8709C3598D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15FB5D8-672E-4909-A3E8-A9B5FE81B5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FAA346-0755-4775-B7A3-F096E365EBC5}"/>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6" name="Footer Placeholder 5">
            <a:extLst>
              <a:ext uri="{FF2B5EF4-FFF2-40B4-BE49-F238E27FC236}">
                <a16:creationId xmlns:a16="http://schemas.microsoft.com/office/drawing/2014/main" id="{35FECDD6-3191-4DB9-B95C-450413757B0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775395-4741-4273-9B16-508F6ECBADF6}"/>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37435690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5AF30-DE70-4AEE-915F-ED531ED1509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AADE60-6219-460A-8E1B-AA1C13D7C13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AEAA665-9AA6-4BB2-98F6-DC67CCDBC3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2A83F5-8277-4D6B-AC6A-03D0F8FAB99D}"/>
              </a:ext>
            </a:extLst>
          </p:cNvPr>
          <p:cNvSpPr>
            <a:spLocks noGrp="1"/>
          </p:cNvSpPr>
          <p:nvPr>
            <p:ph type="dt" sz="half" idx="10"/>
          </p:nvPr>
        </p:nvSpPr>
        <p:spPr/>
        <p:txBody>
          <a:bodyPr/>
          <a:lstStyle/>
          <a:p>
            <a:fld id="{BD121193-7272-426D-95C0-718CF24BCDB8}" type="datetimeFigureOut">
              <a:rPr lang="en-US" smtClean="0"/>
              <a:t>08/25/2021</a:t>
            </a:fld>
            <a:endParaRPr lang="en-US"/>
          </a:p>
        </p:txBody>
      </p:sp>
      <p:sp>
        <p:nvSpPr>
          <p:cNvPr id="6" name="Footer Placeholder 5">
            <a:extLst>
              <a:ext uri="{FF2B5EF4-FFF2-40B4-BE49-F238E27FC236}">
                <a16:creationId xmlns:a16="http://schemas.microsoft.com/office/drawing/2014/main" id="{C06ABE9F-D920-4E06-9F91-5BDACD74B0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21776F-C71A-4AF1-8EDF-38F901156E9B}"/>
              </a:ext>
            </a:extLst>
          </p:cNvPr>
          <p:cNvSpPr>
            <a:spLocks noGrp="1"/>
          </p:cNvSpPr>
          <p:nvPr>
            <p:ph type="sldNum" sz="quarter" idx="12"/>
          </p:nvPr>
        </p:nvSpPr>
        <p:spPr/>
        <p:txBody>
          <a:bodyPr/>
          <a:lstStyle/>
          <a:p>
            <a:fld id="{5084F091-A765-4C17-B829-28DD8D9760E6}" type="slidenum">
              <a:rPr lang="en-US" smtClean="0"/>
              <a:t>‹#›</a:t>
            </a:fld>
            <a:endParaRPr lang="en-US"/>
          </a:p>
        </p:txBody>
      </p:sp>
    </p:spTree>
    <p:extLst>
      <p:ext uri="{BB962C8B-B14F-4D97-AF65-F5344CB8AC3E}">
        <p14:creationId xmlns:p14="http://schemas.microsoft.com/office/powerpoint/2010/main" val="904884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DE0EF3-44E0-49C1-A098-6612470E07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DD09096-EBBF-4BAE-B82B-F66A12246C2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78DAA8-A438-43DD-9541-995585233CD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21193-7272-426D-95C0-718CF24BCDB8}" type="datetimeFigureOut">
              <a:rPr lang="en-US" smtClean="0"/>
              <a:t>08/25/2021</a:t>
            </a:fld>
            <a:endParaRPr lang="en-US"/>
          </a:p>
        </p:txBody>
      </p:sp>
      <p:sp>
        <p:nvSpPr>
          <p:cNvPr id="5" name="Footer Placeholder 4">
            <a:extLst>
              <a:ext uri="{FF2B5EF4-FFF2-40B4-BE49-F238E27FC236}">
                <a16:creationId xmlns:a16="http://schemas.microsoft.com/office/drawing/2014/main" id="{00090A58-DE23-4EDF-BE90-B511E1FB24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204632F-88A5-4A71-A39F-4ADCA7DF38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84F091-A765-4C17-B829-28DD8D9760E6}" type="slidenum">
              <a:rPr lang="en-US" smtClean="0"/>
              <a:t>‹#›</a:t>
            </a:fld>
            <a:endParaRPr lang="en-US"/>
          </a:p>
        </p:txBody>
      </p:sp>
    </p:spTree>
    <p:extLst>
      <p:ext uri="{BB962C8B-B14F-4D97-AF65-F5344CB8AC3E}">
        <p14:creationId xmlns:p14="http://schemas.microsoft.com/office/powerpoint/2010/main" val="17603832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15D04-C164-4A42-A589-A465B274D0B1}"/>
              </a:ext>
            </a:extLst>
          </p:cNvPr>
          <p:cNvSpPr>
            <a:spLocks noGrp="1"/>
          </p:cNvSpPr>
          <p:nvPr>
            <p:ph type="ctrTitle"/>
          </p:nvPr>
        </p:nvSpPr>
        <p:spPr/>
        <p:txBody>
          <a:bodyPr>
            <a:normAutofit fontScale="90000"/>
          </a:bodyPr>
          <a:lstStyle/>
          <a:p>
            <a:r>
              <a:rPr lang="en-US" dirty="0"/>
              <a:t>Way Forward on n71 REFSENS configuration for 25 and 30 MHz</a:t>
            </a:r>
          </a:p>
        </p:txBody>
      </p:sp>
      <p:sp>
        <p:nvSpPr>
          <p:cNvPr id="3" name="Subtitle 2">
            <a:extLst>
              <a:ext uri="{FF2B5EF4-FFF2-40B4-BE49-F238E27FC236}">
                <a16:creationId xmlns:a16="http://schemas.microsoft.com/office/drawing/2014/main" id="{F9FD4FE9-E840-441D-B608-0CAB645A4417}"/>
              </a:ext>
            </a:extLst>
          </p:cNvPr>
          <p:cNvSpPr>
            <a:spLocks noGrp="1"/>
          </p:cNvSpPr>
          <p:nvPr>
            <p:ph type="subTitle" idx="1"/>
          </p:nvPr>
        </p:nvSpPr>
        <p:spPr>
          <a:xfrm>
            <a:off x="1524000" y="3828461"/>
            <a:ext cx="9144000" cy="1655762"/>
          </a:xfrm>
        </p:spPr>
        <p:txBody>
          <a:bodyPr/>
          <a:lstStyle/>
          <a:p>
            <a:r>
              <a:rPr lang="en-US" dirty="0"/>
              <a:t>T-Mobile USA, Skyworks</a:t>
            </a:r>
          </a:p>
        </p:txBody>
      </p:sp>
      <p:sp>
        <p:nvSpPr>
          <p:cNvPr id="4" name="TextBox 3">
            <a:extLst>
              <a:ext uri="{FF2B5EF4-FFF2-40B4-BE49-F238E27FC236}">
                <a16:creationId xmlns:a16="http://schemas.microsoft.com/office/drawing/2014/main" id="{2ACC7C94-609A-4CE7-AA86-AABEC4613DAF}"/>
              </a:ext>
            </a:extLst>
          </p:cNvPr>
          <p:cNvSpPr txBox="1"/>
          <p:nvPr/>
        </p:nvSpPr>
        <p:spPr>
          <a:xfrm>
            <a:off x="1114697" y="322217"/>
            <a:ext cx="9849394" cy="830099"/>
          </a:xfrm>
          <a:prstGeom prst="rect">
            <a:avLst/>
          </a:prstGeom>
          <a:noFill/>
        </p:spPr>
        <p:txBody>
          <a:bodyPr wrap="square" rtlCol="0">
            <a:spAutoFit/>
          </a:bodyPr>
          <a:lstStyle/>
          <a:p>
            <a:pPr marL="0" marR="0">
              <a:spcBef>
                <a:spcPts val="0"/>
              </a:spcBef>
              <a:spcAft>
                <a:spcPts val="0"/>
              </a:spcAft>
              <a:tabLst>
                <a:tab pos="6629400" algn="r"/>
                <a:tab pos="8460105" algn="r"/>
              </a:tabLst>
            </a:pPr>
            <a:r>
              <a:rPr lang="en-US" sz="1800" b="1" dirty="0">
                <a:effectLst/>
                <a:latin typeface="Arial" panose="020B0604020202020204" pitchFamily="34" charset="0"/>
                <a:ea typeface="MS Mincho" panose="02020609040205080304" pitchFamily="49" charset="-128"/>
              </a:rPr>
              <a:t>3GPP TSG-RAN WG4 Meeting #</a:t>
            </a:r>
            <a:r>
              <a:rPr lang="en-US" sz="1200" dirty="0">
                <a:effectLst/>
                <a:latin typeface="Times New Roman" panose="02020603050405020304" pitchFamily="18" charset="0"/>
                <a:ea typeface="MS Mincho" panose="02020609040205080304" pitchFamily="49" charset="-128"/>
              </a:rPr>
              <a:t> </a:t>
            </a:r>
            <a:r>
              <a:rPr lang="en-US" sz="1800" b="1" dirty="0">
                <a:effectLst/>
                <a:latin typeface="Arial" panose="020B0604020202020204" pitchFamily="34" charset="0"/>
                <a:ea typeface="MS Mincho" panose="02020609040205080304" pitchFamily="49" charset="-128"/>
              </a:rPr>
              <a:t>100-e 		R4-2114914</a:t>
            </a:r>
          </a:p>
          <a:p>
            <a:pPr marL="0" marR="0">
              <a:spcBef>
                <a:spcPts val="0"/>
              </a:spcBef>
              <a:spcAft>
                <a:spcPts val="0"/>
              </a:spcAft>
              <a:tabLst>
                <a:tab pos="6629400" algn="r"/>
                <a:tab pos="8460105" algn="r"/>
              </a:tabLst>
            </a:pPr>
            <a:endParaRPr lang="en-US" sz="1200" dirty="0">
              <a:effectLst/>
              <a:latin typeface="Times New Roman" panose="02020603050405020304" pitchFamily="18" charset="0"/>
              <a:ea typeface="DengXian" panose="02010600030101010101" pitchFamily="2" charset="-122"/>
            </a:endParaRPr>
          </a:p>
          <a:p>
            <a:pPr marL="1260475" marR="0" indent="-1260475">
              <a:lnSpc>
                <a:spcPct val="107000"/>
              </a:lnSpc>
              <a:spcBef>
                <a:spcPts val="0"/>
              </a:spcBef>
              <a:spcAft>
                <a:spcPts val="600"/>
              </a:spcAft>
            </a:pPr>
            <a:r>
              <a:rPr lang="en-US" sz="1800" b="1" dirty="0">
                <a:effectLst/>
                <a:latin typeface="Arial" panose="020B0604020202020204" pitchFamily="34" charset="0"/>
                <a:ea typeface="SimSun" panose="02010600030101010101" pitchFamily="2" charset="-122"/>
                <a:cs typeface="Times New Roman" panose="02020603050405020304" pitchFamily="18" charset="0"/>
              </a:rPr>
              <a:t>Electronic Meeting, Aug. 16-27, 2021</a:t>
            </a:r>
            <a:endParaRPr lang="en-US" sz="1200" dirty="0">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26853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F4A08-C43C-4273-A59E-8AF1A80D8ED9}"/>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E5626443-1395-42CD-8514-A185624ABED2}"/>
              </a:ext>
            </a:extLst>
          </p:cNvPr>
          <p:cNvSpPr>
            <a:spLocks noGrp="1"/>
          </p:cNvSpPr>
          <p:nvPr>
            <p:ph idx="1"/>
          </p:nvPr>
        </p:nvSpPr>
        <p:spPr/>
        <p:txBody>
          <a:bodyPr/>
          <a:lstStyle/>
          <a:p>
            <a:r>
              <a:rPr lang="en-US" dirty="0"/>
              <a:t>Uplink RB configurations for n71 20 and 30 MHz were proposed in R4-2112737</a:t>
            </a:r>
          </a:p>
          <a:p>
            <a:pPr lvl="1"/>
            <a:r>
              <a:rPr lang="en-US" dirty="0"/>
              <a:t>All companies that commented in the first-round discussions supported the uplink configurations</a:t>
            </a:r>
          </a:p>
          <a:p>
            <a:r>
              <a:rPr lang="en-US" dirty="0"/>
              <a:t>REFSENS  for n71 20 and 30 MHz also proposed in R4-2112737</a:t>
            </a:r>
          </a:p>
          <a:p>
            <a:pPr lvl="1"/>
            <a:r>
              <a:rPr lang="en-US" dirty="0"/>
              <a:t>Several companies asked for more time to study the proposed values and gather additional data</a:t>
            </a:r>
          </a:p>
          <a:p>
            <a:endParaRPr lang="en-US" dirty="0"/>
          </a:p>
          <a:p>
            <a:endParaRPr lang="en-US" dirty="0"/>
          </a:p>
        </p:txBody>
      </p:sp>
    </p:spTree>
    <p:extLst>
      <p:ext uri="{BB962C8B-B14F-4D97-AF65-F5344CB8AC3E}">
        <p14:creationId xmlns:p14="http://schemas.microsoft.com/office/powerpoint/2010/main" val="41676376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02BA4-8715-4211-908F-E662F5F3C5ED}"/>
              </a:ext>
            </a:extLst>
          </p:cNvPr>
          <p:cNvSpPr>
            <a:spLocks noGrp="1"/>
          </p:cNvSpPr>
          <p:nvPr>
            <p:ph type="title"/>
          </p:nvPr>
        </p:nvSpPr>
        <p:spPr/>
        <p:txBody>
          <a:bodyPr/>
          <a:lstStyle/>
          <a:p>
            <a:r>
              <a:rPr lang="en-US" dirty="0"/>
              <a:t>Proposed Way Forward</a:t>
            </a:r>
          </a:p>
        </p:txBody>
      </p:sp>
      <p:sp>
        <p:nvSpPr>
          <p:cNvPr id="3" name="Content Placeholder 2">
            <a:extLst>
              <a:ext uri="{FF2B5EF4-FFF2-40B4-BE49-F238E27FC236}">
                <a16:creationId xmlns:a16="http://schemas.microsoft.com/office/drawing/2014/main" id="{D1D8ADD7-A7E2-4CCE-83D1-C456C7206522}"/>
              </a:ext>
            </a:extLst>
          </p:cNvPr>
          <p:cNvSpPr>
            <a:spLocks noGrp="1"/>
          </p:cNvSpPr>
          <p:nvPr>
            <p:ph idx="1"/>
          </p:nvPr>
        </p:nvSpPr>
        <p:spPr>
          <a:xfrm>
            <a:off x="838200" y="1578701"/>
            <a:ext cx="10515600" cy="4317002"/>
          </a:xfrm>
        </p:spPr>
        <p:txBody>
          <a:bodyPr>
            <a:normAutofit/>
          </a:bodyPr>
          <a:lstStyle/>
          <a:p>
            <a:r>
              <a:rPr lang="en-US" dirty="0"/>
              <a:t>Proposal 1: For 25MHz and 30MHz downlink CBW operation, it is agreed that UL CBW is restricted to 20MHz</a:t>
            </a:r>
          </a:p>
          <a:p>
            <a:r>
              <a:rPr lang="en-US" dirty="0"/>
              <a:t>Proposal 2: The uplink RB configurations for 25 and 30 MHz n71 REFSENS on the following page are agreed (We leave it up to proponent to adopt either of the table formats. The first table format was used in R4-2112737. The second table format is how the spec is moving in other Wis. )</a:t>
            </a:r>
          </a:p>
          <a:p>
            <a:r>
              <a:rPr lang="en-US" dirty="0"/>
              <a:t>Proposal 3: Interested companies are requested to bring additional REFSENS measurements and analysis for 25 and 30 MHz n71 to RAN4#101 based on the uplink configuration above. </a:t>
            </a:r>
          </a:p>
          <a:p>
            <a:endParaRPr lang="en-US" dirty="0"/>
          </a:p>
        </p:txBody>
      </p:sp>
    </p:spTree>
    <p:extLst>
      <p:ext uri="{BB962C8B-B14F-4D97-AF65-F5344CB8AC3E}">
        <p14:creationId xmlns:p14="http://schemas.microsoft.com/office/powerpoint/2010/main" val="2600889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FA001-8BEB-4108-BCFC-7620231F19B2}"/>
              </a:ext>
            </a:extLst>
          </p:cNvPr>
          <p:cNvSpPr>
            <a:spLocks noGrp="1"/>
          </p:cNvSpPr>
          <p:nvPr>
            <p:ph type="title"/>
          </p:nvPr>
        </p:nvSpPr>
        <p:spPr/>
        <p:txBody>
          <a:bodyPr/>
          <a:lstStyle/>
          <a:p>
            <a:r>
              <a:rPr lang="en-US" dirty="0"/>
              <a:t>Uplink configuration for reference sensitivity</a:t>
            </a:r>
          </a:p>
        </p:txBody>
      </p:sp>
      <p:graphicFrame>
        <p:nvGraphicFramePr>
          <p:cNvPr id="4" name="Table 3">
            <a:extLst>
              <a:ext uri="{FF2B5EF4-FFF2-40B4-BE49-F238E27FC236}">
                <a16:creationId xmlns:a16="http://schemas.microsoft.com/office/drawing/2014/main" id="{E5932D79-2D98-4382-88FF-B9DF83753DF7}"/>
              </a:ext>
            </a:extLst>
          </p:cNvPr>
          <p:cNvGraphicFramePr>
            <a:graphicFrameLocks noGrp="1"/>
          </p:cNvGraphicFramePr>
          <p:nvPr>
            <p:extLst>
              <p:ext uri="{D42A27DB-BD31-4B8C-83A1-F6EECF244321}">
                <p14:modId xmlns:p14="http://schemas.microsoft.com/office/powerpoint/2010/main" val="1412777313"/>
              </p:ext>
            </p:extLst>
          </p:nvPr>
        </p:nvGraphicFramePr>
        <p:xfrm>
          <a:off x="750599" y="4141775"/>
          <a:ext cx="10516627" cy="1647532"/>
        </p:xfrm>
        <a:graphic>
          <a:graphicData uri="http://schemas.openxmlformats.org/drawingml/2006/table">
            <a:tbl>
              <a:tblPr/>
              <a:tblGrid>
                <a:gridCol w="1119688">
                  <a:extLst>
                    <a:ext uri="{9D8B030D-6E8A-4147-A177-3AD203B41FA5}">
                      <a16:colId xmlns:a16="http://schemas.microsoft.com/office/drawing/2014/main" val="1480653104"/>
                    </a:ext>
                  </a:extLst>
                </a:gridCol>
                <a:gridCol w="765226">
                  <a:extLst>
                    <a:ext uri="{9D8B030D-6E8A-4147-A177-3AD203B41FA5}">
                      <a16:colId xmlns:a16="http://schemas.microsoft.com/office/drawing/2014/main" val="1988381931"/>
                    </a:ext>
                  </a:extLst>
                </a:gridCol>
                <a:gridCol w="765226">
                  <a:extLst>
                    <a:ext uri="{9D8B030D-6E8A-4147-A177-3AD203B41FA5}">
                      <a16:colId xmlns:a16="http://schemas.microsoft.com/office/drawing/2014/main" val="3455856173"/>
                    </a:ext>
                  </a:extLst>
                </a:gridCol>
                <a:gridCol w="765226">
                  <a:extLst>
                    <a:ext uri="{9D8B030D-6E8A-4147-A177-3AD203B41FA5}">
                      <a16:colId xmlns:a16="http://schemas.microsoft.com/office/drawing/2014/main" val="1586132483"/>
                    </a:ext>
                  </a:extLst>
                </a:gridCol>
                <a:gridCol w="765226">
                  <a:extLst>
                    <a:ext uri="{9D8B030D-6E8A-4147-A177-3AD203B41FA5}">
                      <a16:colId xmlns:a16="http://schemas.microsoft.com/office/drawing/2014/main" val="915962573"/>
                    </a:ext>
                  </a:extLst>
                </a:gridCol>
                <a:gridCol w="767310">
                  <a:extLst>
                    <a:ext uri="{9D8B030D-6E8A-4147-A177-3AD203B41FA5}">
                      <a16:colId xmlns:a16="http://schemas.microsoft.com/office/drawing/2014/main" val="3464142213"/>
                    </a:ext>
                  </a:extLst>
                </a:gridCol>
                <a:gridCol w="767310">
                  <a:extLst>
                    <a:ext uri="{9D8B030D-6E8A-4147-A177-3AD203B41FA5}">
                      <a16:colId xmlns:a16="http://schemas.microsoft.com/office/drawing/2014/main" val="3115893083"/>
                    </a:ext>
                  </a:extLst>
                </a:gridCol>
                <a:gridCol w="765226">
                  <a:extLst>
                    <a:ext uri="{9D8B030D-6E8A-4147-A177-3AD203B41FA5}">
                      <a16:colId xmlns:a16="http://schemas.microsoft.com/office/drawing/2014/main" val="4026827266"/>
                    </a:ext>
                  </a:extLst>
                </a:gridCol>
                <a:gridCol w="765226">
                  <a:extLst>
                    <a:ext uri="{9D8B030D-6E8A-4147-A177-3AD203B41FA5}">
                      <a16:colId xmlns:a16="http://schemas.microsoft.com/office/drawing/2014/main" val="1171879860"/>
                    </a:ext>
                  </a:extLst>
                </a:gridCol>
                <a:gridCol w="765226">
                  <a:extLst>
                    <a:ext uri="{9D8B030D-6E8A-4147-A177-3AD203B41FA5}">
                      <a16:colId xmlns:a16="http://schemas.microsoft.com/office/drawing/2014/main" val="554056567"/>
                    </a:ext>
                  </a:extLst>
                </a:gridCol>
                <a:gridCol w="765226">
                  <a:extLst>
                    <a:ext uri="{9D8B030D-6E8A-4147-A177-3AD203B41FA5}">
                      <a16:colId xmlns:a16="http://schemas.microsoft.com/office/drawing/2014/main" val="2592075190"/>
                    </a:ext>
                  </a:extLst>
                </a:gridCol>
                <a:gridCol w="765226">
                  <a:extLst>
                    <a:ext uri="{9D8B030D-6E8A-4147-A177-3AD203B41FA5}">
                      <a16:colId xmlns:a16="http://schemas.microsoft.com/office/drawing/2014/main" val="4263198239"/>
                    </a:ext>
                  </a:extLst>
                </a:gridCol>
                <a:gridCol w="884074">
                  <a:extLst>
                    <a:ext uri="{9D8B030D-6E8A-4147-A177-3AD203B41FA5}">
                      <a16:colId xmlns:a16="http://schemas.microsoft.com/office/drawing/2014/main" val="3348276904"/>
                    </a:ext>
                  </a:extLst>
                </a:gridCol>
                <a:gridCol w="91211">
                  <a:extLst>
                    <a:ext uri="{9D8B030D-6E8A-4147-A177-3AD203B41FA5}">
                      <a16:colId xmlns:a16="http://schemas.microsoft.com/office/drawing/2014/main" val="2689711807"/>
                    </a:ext>
                  </a:extLst>
                </a:gridCol>
              </a:tblGrid>
              <a:tr h="155387">
                <a:tc gridSpan="14">
                  <a:txBody>
                    <a:bodyPr/>
                    <a:lstStyle/>
                    <a:p>
                      <a:pPr marL="0" marR="0" algn="ctr" hangingPunct="0">
                        <a:spcBef>
                          <a:spcPts val="0"/>
                        </a:spcBef>
                        <a:spcAft>
                          <a:spcPts val="0"/>
                        </a:spcAft>
                      </a:pPr>
                      <a:r>
                        <a:rPr lang="en-GB" sz="900" b="1">
                          <a:effectLst/>
                          <a:latin typeface="Arial" panose="020B0604020202020204" pitchFamily="34" charset="0"/>
                          <a:ea typeface="MS Mincho" panose="02020609040205080304" pitchFamily="49" charset="-128"/>
                          <a:cs typeface="Times New Roman" panose="02020603050405020304" pitchFamily="18" charset="0"/>
                        </a:rPr>
                        <a:t>Operating band / SCS / Channel bandwidth / Duplex-mode</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75979369"/>
                  </a:ext>
                </a:extLst>
              </a:tr>
              <a:tr h="394865">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Operating Band</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MS Mincho" panose="02020609040205080304" pitchFamily="49" charset="-128"/>
                          <a:cs typeface="Times New Roman" panose="02020603050405020304" pitchFamily="18" charset="0"/>
                        </a:rPr>
                        <a:t>SCS kHz</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5</a:t>
                      </a: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10</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15</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20</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25</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30 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35 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40</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45 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50</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MS Mincho" panose="02020609040205080304" pitchFamily="49" charset="-128"/>
                          <a:cs typeface="Times New Roman" panose="02020603050405020304" pitchFamily="18" charset="0"/>
                        </a:rPr>
                        <a:t>Duplex Mode</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84593740"/>
                  </a:ext>
                </a:extLst>
              </a:tr>
              <a:tr h="175496">
                <a:tc rowSpan="3">
                  <a:txBody>
                    <a:bodyPr/>
                    <a:lstStyle/>
                    <a:p>
                      <a:pPr marL="0" marR="0" algn="ctr" hangingPunct="0">
                        <a:spcBef>
                          <a:spcPts val="0"/>
                        </a:spcBef>
                        <a:spcAft>
                          <a:spcPts val="0"/>
                        </a:spcAft>
                      </a:pPr>
                      <a:r>
                        <a:rPr lang="en-GB" sz="900" dirty="0">
                          <a:effectLst/>
                          <a:latin typeface="Arial" panose="020B0604020202020204" pitchFamily="34" charset="0"/>
                          <a:ea typeface="MS Mincho" panose="02020609040205080304" pitchFamily="49" charset="-128"/>
                          <a:cs typeface="Times New Roman" panose="02020603050405020304" pitchFamily="18" charset="0"/>
                        </a:rPr>
                        <a:t>n71</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15</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25</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25</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20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20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NOTE 5</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S Mincho" panose="02020609040205080304" pitchFamily="49" charset="-128"/>
                          <a:cs typeface="Times New Roman" panose="02020603050405020304" pitchFamily="18" charset="0"/>
                        </a:rPr>
                        <a:t>NOTE 5</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FDD</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51484603"/>
                  </a:ext>
                </a:extLst>
              </a:tr>
              <a:tr h="175496">
                <a:tc vMerge="1">
                  <a:txBody>
                    <a:bodyPr/>
                    <a:lstStyle/>
                    <a:p>
                      <a:endParaRPr lang="en-US"/>
                    </a:p>
                  </a:txBody>
                  <a:tcPr/>
                </a:tc>
                <a:tc>
                  <a:txBody>
                    <a:bodyPr/>
                    <a:lstStyle/>
                    <a:p>
                      <a:pPr marL="0" marR="0" algn="ctr" hangingPunct="0">
                        <a:spcBef>
                          <a:spcPts val="0"/>
                        </a:spcBef>
                        <a:spcAft>
                          <a:spcPts val="0"/>
                        </a:spcAft>
                      </a:pPr>
                      <a:r>
                        <a:rPr lang="en-GB" sz="900" dirty="0">
                          <a:effectLst/>
                          <a:latin typeface="Arial" panose="020B0604020202020204" pitchFamily="34" charset="0"/>
                          <a:ea typeface="MS Mincho" panose="02020609040205080304" pitchFamily="49" charset="-128"/>
                          <a:cs typeface="Times New Roman" panose="02020603050405020304" pitchFamily="18" charset="0"/>
                        </a:rPr>
                        <a:t>30</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900" kern="1200">
                          <a:solidFill>
                            <a:srgbClr val="000000"/>
                          </a:solidFill>
                          <a:effectLst/>
                          <a:latin typeface="Meiryo" panose="020B0604030504040204" pitchFamily="34" charset="-128"/>
                          <a:ea typeface="MS Mincho" panose="02020609040205080304" pitchFamily="49" charset="-128"/>
                          <a:cs typeface="Arial" panose="020B0604020202020204" pitchFamily="34"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12</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10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10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S Mincho" panose="02020609040205080304" pitchFamily="49" charset="-128"/>
                          <a:cs typeface="Times New Roman" panose="02020603050405020304" pitchFamily="18" charset="0"/>
                        </a:rPr>
                        <a:t>NOTE 5</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S Mincho" panose="02020609040205080304" pitchFamily="49" charset="-128"/>
                          <a:cs typeface="Times New Roman" panose="02020603050405020304" pitchFamily="18" charset="0"/>
                        </a:rPr>
                        <a:t>NOTE 5</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746876054"/>
                  </a:ext>
                </a:extLst>
              </a:tr>
              <a:tr h="175496">
                <a:tc vMerge="1">
                  <a:txBody>
                    <a:bodyPr/>
                    <a:lstStyle/>
                    <a:p>
                      <a:endParaRPr lang="en-US"/>
                    </a:p>
                  </a:txBody>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60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900" kern="1200">
                          <a:solidFill>
                            <a:srgbClr val="000000"/>
                          </a:solidFill>
                          <a:effectLst/>
                          <a:latin typeface="Meiryo" panose="020B0604030504040204" pitchFamily="34" charset="-128"/>
                          <a:ea typeface="MS Mincho" panose="02020609040205080304" pitchFamily="49" charset="-128"/>
                          <a:cs typeface="Arial" panose="020B0604020202020204" pitchFamily="34"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157305879"/>
                  </a:ext>
                </a:extLst>
              </a:tr>
              <a:tr h="175496">
                <a:tc gridSpan="13">
                  <a:txBody>
                    <a:bodyPr/>
                    <a:lstStyle/>
                    <a:p>
                      <a:pPr marL="0" marR="0" algn="l" hangingPunct="0">
                        <a:spcBef>
                          <a:spcPts val="0"/>
                        </a:spcBef>
                        <a:spcAft>
                          <a:spcPts val="0"/>
                        </a:spcAft>
                      </a:pPr>
                      <a:r>
                        <a:rPr lang="en-GB" sz="900" dirty="0">
                          <a:effectLst/>
                          <a:latin typeface="Arial" panose="020B0604020202020204" pitchFamily="34" charset="0"/>
                          <a:ea typeface="MS Mincho" panose="02020609040205080304" pitchFamily="49" charset="-128"/>
                          <a:cs typeface="Times New Roman" panose="02020603050405020304" pitchFamily="18" charset="0"/>
                        </a:rPr>
                        <a:t>NOTE 1:	UL resource blocks shall be located as close as possible to the downlink operating band but confined within the </a:t>
                      </a:r>
                      <a:r>
                        <a:rPr lang="en-GB" sz="900"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uplink</a:t>
                      </a:r>
                      <a:r>
                        <a:rPr lang="en-GB" sz="900" dirty="0">
                          <a:effectLst/>
                          <a:latin typeface="Arial" panose="020B0604020202020204" pitchFamily="34" charset="0"/>
                          <a:ea typeface="MS Mincho" panose="02020609040205080304" pitchFamily="49" charset="-128"/>
                          <a:cs typeface="Times New Roman" panose="02020603050405020304" pitchFamily="18" charset="0"/>
                        </a:rPr>
                        <a:t> transmission bandwidth configuration for the channel bandwidth (Table 5.3.2-1).</a:t>
                      </a:r>
                    </a:p>
                    <a:p>
                      <a:pPr marL="0" marR="0" algn="l" hangingPunct="0">
                        <a:spcBef>
                          <a:spcPts val="0"/>
                        </a:spcBef>
                        <a:spcAft>
                          <a:spcPts val="0"/>
                        </a:spcAft>
                      </a:pPr>
                      <a:r>
                        <a:rPr lang="en-US" sz="900"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NOTE 5:   For this DL channel bandwidth, the UL configuration of the highest UL channel bandwidth specified in Table 5.3.6-1 and the default Tx-Rx frequency separation specified in Table 5.4.4-1 shall be used.</a:t>
                      </a: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624271070"/>
                  </a:ext>
                </a:extLst>
              </a:tr>
            </a:tbl>
          </a:graphicData>
        </a:graphic>
      </p:graphicFrame>
      <p:graphicFrame>
        <p:nvGraphicFramePr>
          <p:cNvPr id="5" name="Table 4">
            <a:extLst>
              <a:ext uri="{FF2B5EF4-FFF2-40B4-BE49-F238E27FC236}">
                <a16:creationId xmlns:a16="http://schemas.microsoft.com/office/drawing/2014/main" id="{044697E3-E679-4240-AF8A-27B009692A78}"/>
              </a:ext>
            </a:extLst>
          </p:cNvPr>
          <p:cNvGraphicFramePr>
            <a:graphicFrameLocks noGrp="1"/>
          </p:cNvGraphicFramePr>
          <p:nvPr>
            <p:extLst>
              <p:ext uri="{D42A27DB-BD31-4B8C-83A1-F6EECF244321}">
                <p14:modId xmlns:p14="http://schemas.microsoft.com/office/powerpoint/2010/main" val="3446510723"/>
              </p:ext>
            </p:extLst>
          </p:nvPr>
        </p:nvGraphicFramePr>
        <p:xfrm>
          <a:off x="750600" y="1967374"/>
          <a:ext cx="10516627" cy="1373212"/>
        </p:xfrm>
        <a:graphic>
          <a:graphicData uri="http://schemas.openxmlformats.org/drawingml/2006/table">
            <a:tbl>
              <a:tblPr/>
              <a:tblGrid>
                <a:gridCol w="1119688">
                  <a:extLst>
                    <a:ext uri="{9D8B030D-6E8A-4147-A177-3AD203B41FA5}">
                      <a16:colId xmlns:a16="http://schemas.microsoft.com/office/drawing/2014/main" val="1480653104"/>
                    </a:ext>
                  </a:extLst>
                </a:gridCol>
                <a:gridCol w="765226">
                  <a:extLst>
                    <a:ext uri="{9D8B030D-6E8A-4147-A177-3AD203B41FA5}">
                      <a16:colId xmlns:a16="http://schemas.microsoft.com/office/drawing/2014/main" val="1988381931"/>
                    </a:ext>
                  </a:extLst>
                </a:gridCol>
                <a:gridCol w="765226">
                  <a:extLst>
                    <a:ext uri="{9D8B030D-6E8A-4147-A177-3AD203B41FA5}">
                      <a16:colId xmlns:a16="http://schemas.microsoft.com/office/drawing/2014/main" val="3455856173"/>
                    </a:ext>
                  </a:extLst>
                </a:gridCol>
                <a:gridCol w="765226">
                  <a:extLst>
                    <a:ext uri="{9D8B030D-6E8A-4147-A177-3AD203B41FA5}">
                      <a16:colId xmlns:a16="http://schemas.microsoft.com/office/drawing/2014/main" val="1586132483"/>
                    </a:ext>
                  </a:extLst>
                </a:gridCol>
                <a:gridCol w="765226">
                  <a:extLst>
                    <a:ext uri="{9D8B030D-6E8A-4147-A177-3AD203B41FA5}">
                      <a16:colId xmlns:a16="http://schemas.microsoft.com/office/drawing/2014/main" val="915962573"/>
                    </a:ext>
                  </a:extLst>
                </a:gridCol>
                <a:gridCol w="767310">
                  <a:extLst>
                    <a:ext uri="{9D8B030D-6E8A-4147-A177-3AD203B41FA5}">
                      <a16:colId xmlns:a16="http://schemas.microsoft.com/office/drawing/2014/main" val="3464142213"/>
                    </a:ext>
                  </a:extLst>
                </a:gridCol>
                <a:gridCol w="767310">
                  <a:extLst>
                    <a:ext uri="{9D8B030D-6E8A-4147-A177-3AD203B41FA5}">
                      <a16:colId xmlns:a16="http://schemas.microsoft.com/office/drawing/2014/main" val="3115893083"/>
                    </a:ext>
                  </a:extLst>
                </a:gridCol>
                <a:gridCol w="765226">
                  <a:extLst>
                    <a:ext uri="{9D8B030D-6E8A-4147-A177-3AD203B41FA5}">
                      <a16:colId xmlns:a16="http://schemas.microsoft.com/office/drawing/2014/main" val="4026827266"/>
                    </a:ext>
                  </a:extLst>
                </a:gridCol>
                <a:gridCol w="765226">
                  <a:extLst>
                    <a:ext uri="{9D8B030D-6E8A-4147-A177-3AD203B41FA5}">
                      <a16:colId xmlns:a16="http://schemas.microsoft.com/office/drawing/2014/main" val="1171879860"/>
                    </a:ext>
                  </a:extLst>
                </a:gridCol>
                <a:gridCol w="765226">
                  <a:extLst>
                    <a:ext uri="{9D8B030D-6E8A-4147-A177-3AD203B41FA5}">
                      <a16:colId xmlns:a16="http://schemas.microsoft.com/office/drawing/2014/main" val="554056567"/>
                    </a:ext>
                  </a:extLst>
                </a:gridCol>
                <a:gridCol w="765226">
                  <a:extLst>
                    <a:ext uri="{9D8B030D-6E8A-4147-A177-3AD203B41FA5}">
                      <a16:colId xmlns:a16="http://schemas.microsoft.com/office/drawing/2014/main" val="2592075190"/>
                    </a:ext>
                  </a:extLst>
                </a:gridCol>
                <a:gridCol w="765226">
                  <a:extLst>
                    <a:ext uri="{9D8B030D-6E8A-4147-A177-3AD203B41FA5}">
                      <a16:colId xmlns:a16="http://schemas.microsoft.com/office/drawing/2014/main" val="4263198239"/>
                    </a:ext>
                  </a:extLst>
                </a:gridCol>
                <a:gridCol w="884074">
                  <a:extLst>
                    <a:ext uri="{9D8B030D-6E8A-4147-A177-3AD203B41FA5}">
                      <a16:colId xmlns:a16="http://schemas.microsoft.com/office/drawing/2014/main" val="3348276904"/>
                    </a:ext>
                  </a:extLst>
                </a:gridCol>
                <a:gridCol w="91211">
                  <a:extLst>
                    <a:ext uri="{9D8B030D-6E8A-4147-A177-3AD203B41FA5}">
                      <a16:colId xmlns:a16="http://schemas.microsoft.com/office/drawing/2014/main" val="2689711807"/>
                    </a:ext>
                  </a:extLst>
                </a:gridCol>
              </a:tblGrid>
              <a:tr h="155387">
                <a:tc gridSpan="14">
                  <a:txBody>
                    <a:bodyPr/>
                    <a:lstStyle/>
                    <a:p>
                      <a:pPr marL="0" marR="0" algn="ctr" hangingPunct="0">
                        <a:spcBef>
                          <a:spcPts val="0"/>
                        </a:spcBef>
                        <a:spcAft>
                          <a:spcPts val="0"/>
                        </a:spcAft>
                      </a:pPr>
                      <a:r>
                        <a:rPr lang="en-GB" sz="900" b="1">
                          <a:effectLst/>
                          <a:latin typeface="Arial" panose="020B0604020202020204" pitchFamily="34" charset="0"/>
                          <a:ea typeface="MS Mincho" panose="02020609040205080304" pitchFamily="49" charset="-128"/>
                          <a:cs typeface="Times New Roman" panose="02020603050405020304" pitchFamily="18" charset="0"/>
                        </a:rPr>
                        <a:t>Operating band / SCS / Channel bandwidth / Duplex-mode</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75979369"/>
                  </a:ext>
                </a:extLst>
              </a:tr>
              <a:tr h="394865">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Operating Band</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MS Mincho" panose="02020609040205080304" pitchFamily="49" charset="-128"/>
                          <a:cs typeface="Times New Roman" panose="02020603050405020304" pitchFamily="18" charset="0"/>
                        </a:rPr>
                        <a:t>SCS kHz</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5</a:t>
                      </a: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10</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15</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20</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25</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30 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35 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40</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45 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50</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p>
                      <a:pPr marL="0" marR="0" algn="ctr" hangingPunct="0">
                        <a:spcBef>
                          <a:spcPts val="0"/>
                        </a:spcBef>
                        <a:spcAft>
                          <a:spcPts val="0"/>
                        </a:spcAft>
                      </a:pPr>
                      <a:r>
                        <a:rPr lang="en-GB" sz="900" b="1" dirty="0">
                          <a:effectLst/>
                          <a:latin typeface="Arial" panose="020B0604020202020204" pitchFamily="34" charset="0"/>
                          <a:ea typeface="MS Mincho" panose="02020609040205080304" pitchFamily="49" charset="-128"/>
                          <a:cs typeface="Times New Roman" panose="02020603050405020304" pitchFamily="18" charset="0"/>
                        </a:rPr>
                        <a:t>MHz</a:t>
                      </a:r>
                      <a:endParaRPr lang="en-US" sz="900" b="1"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b="1">
                          <a:effectLst/>
                          <a:latin typeface="Arial" panose="020B0604020202020204" pitchFamily="34" charset="0"/>
                          <a:ea typeface="MS Mincho" panose="02020609040205080304" pitchFamily="49" charset="-128"/>
                          <a:cs typeface="Times New Roman" panose="02020603050405020304" pitchFamily="18" charset="0"/>
                        </a:rPr>
                        <a:t>Duplex Mode</a:t>
                      </a:r>
                      <a:endParaRPr lang="en-US" sz="900" b="1">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284593740"/>
                  </a:ext>
                </a:extLst>
              </a:tr>
              <a:tr h="175496">
                <a:tc rowSpan="3">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n71</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15</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25</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25</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20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20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20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20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FDD</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51484603"/>
                  </a:ext>
                </a:extLst>
              </a:tr>
              <a:tr h="175496">
                <a:tc vMerge="1">
                  <a:txBody>
                    <a:bodyPr/>
                    <a:lstStyle/>
                    <a:p>
                      <a:endParaRPr lang="en-US"/>
                    </a:p>
                  </a:txBody>
                  <a:tcPr/>
                </a:tc>
                <a:tc>
                  <a:txBody>
                    <a:bodyPr/>
                    <a:lstStyle/>
                    <a:p>
                      <a:pPr marL="0" marR="0" algn="ctr" hangingPunct="0">
                        <a:spcBef>
                          <a:spcPts val="0"/>
                        </a:spcBef>
                        <a:spcAft>
                          <a:spcPts val="0"/>
                        </a:spcAft>
                      </a:pPr>
                      <a:r>
                        <a:rPr lang="en-GB" sz="900" dirty="0">
                          <a:effectLst/>
                          <a:latin typeface="Arial" panose="020B0604020202020204" pitchFamily="34" charset="0"/>
                          <a:ea typeface="MS Mincho" panose="02020609040205080304" pitchFamily="49" charset="-128"/>
                          <a:cs typeface="Times New Roman" panose="02020603050405020304" pitchFamily="18" charset="0"/>
                        </a:rPr>
                        <a:t>30</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900" kern="1200">
                          <a:solidFill>
                            <a:srgbClr val="000000"/>
                          </a:solidFill>
                          <a:effectLst/>
                          <a:latin typeface="Meiryo" panose="020B0604030504040204" pitchFamily="34" charset="-128"/>
                          <a:ea typeface="MS Mincho" panose="02020609040205080304" pitchFamily="49" charset="-128"/>
                          <a:cs typeface="Arial" panose="020B0604020202020204" pitchFamily="34"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12</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10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kern="1200">
                          <a:solidFill>
                            <a:srgbClr val="000000"/>
                          </a:solidFill>
                          <a:effectLst/>
                          <a:latin typeface="Arial" panose="020B0604020202020204" pitchFamily="34" charset="0"/>
                          <a:ea typeface="Meiryo" panose="020B0604030504040204" pitchFamily="34" charset="-128"/>
                          <a:cs typeface="Arial" panose="020B0604020202020204" pitchFamily="34" charset="0"/>
                        </a:rPr>
                        <a:t>10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10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10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746876054"/>
                  </a:ext>
                </a:extLst>
              </a:tr>
              <a:tr h="175496">
                <a:tc vMerge="1">
                  <a:txBody>
                    <a:bodyPr/>
                    <a:lstStyle/>
                    <a:p>
                      <a:endParaRPr lang="en-US"/>
                    </a:p>
                  </a:txBody>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60</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900" kern="1200">
                          <a:solidFill>
                            <a:srgbClr val="000000"/>
                          </a:solidFill>
                          <a:effectLst/>
                          <a:latin typeface="Meiryo" panose="020B0604030504040204" pitchFamily="34" charset="-128"/>
                          <a:ea typeface="MS Mincho" panose="02020609040205080304" pitchFamily="49" charset="-128"/>
                          <a:cs typeface="Arial" panose="020B0604020202020204" pitchFamily="34"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Arial" panose="020B0604020202020204" pitchFamily="34"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GB" sz="900">
                          <a:effectLst/>
                          <a:latin typeface="Arial" panose="020B0604020202020204" pitchFamily="34" charset="0"/>
                          <a:ea typeface="MS Mincho" panose="02020609040205080304" pitchFamily="49" charset="-128"/>
                          <a:cs typeface="Times New Roman" panose="02020603050405020304" pitchFamily="18" charset="0"/>
                        </a:rPr>
                        <a:t> </a:t>
                      </a:r>
                      <a:endParaRPr lang="en-US" sz="90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157305879"/>
                  </a:ext>
                </a:extLst>
              </a:tr>
              <a:tr h="175496">
                <a:tc gridSpan="13">
                  <a:txBody>
                    <a:bodyPr/>
                    <a:lstStyle/>
                    <a:p>
                      <a:pPr marL="0" marR="0" algn="l" hangingPunct="0">
                        <a:spcBef>
                          <a:spcPts val="0"/>
                        </a:spcBef>
                        <a:spcAft>
                          <a:spcPts val="0"/>
                        </a:spcAft>
                      </a:pPr>
                      <a:r>
                        <a:rPr lang="en-GB" sz="900" dirty="0">
                          <a:effectLst/>
                          <a:latin typeface="Arial" panose="020B0604020202020204" pitchFamily="34" charset="0"/>
                          <a:ea typeface="MS Mincho" panose="02020609040205080304" pitchFamily="49" charset="-128"/>
                          <a:cs typeface="Times New Roman" panose="02020603050405020304" pitchFamily="18" charset="0"/>
                        </a:rPr>
                        <a:t>NOTE 1:	UL resource blocks shall be located as close as possible to the downlink operating band but confined within the </a:t>
                      </a:r>
                      <a:r>
                        <a:rPr lang="en-GB" sz="900" dirty="0">
                          <a:effectLst/>
                          <a:highlight>
                            <a:srgbClr val="FFFF00"/>
                          </a:highlight>
                          <a:latin typeface="Arial" panose="020B0604020202020204" pitchFamily="34" charset="0"/>
                          <a:ea typeface="MS Mincho" panose="02020609040205080304" pitchFamily="49" charset="-128"/>
                          <a:cs typeface="Times New Roman" panose="02020603050405020304" pitchFamily="18" charset="0"/>
                        </a:rPr>
                        <a:t>uplink</a:t>
                      </a:r>
                      <a:r>
                        <a:rPr lang="en-GB" sz="900" dirty="0">
                          <a:effectLst/>
                          <a:latin typeface="Arial" panose="020B0604020202020204" pitchFamily="34" charset="0"/>
                          <a:ea typeface="MS Mincho" panose="02020609040205080304" pitchFamily="49" charset="-128"/>
                          <a:cs typeface="Times New Roman" panose="02020603050405020304" pitchFamily="18" charset="0"/>
                        </a:rPr>
                        <a:t> transmission bandwidth configuration for the channel bandwidth (Table 5.3.2-1).</a:t>
                      </a:r>
                      <a:endParaRPr lang="en-US"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5811" marR="6581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spcBef>
                          <a:spcPts val="0"/>
                        </a:spcBef>
                        <a:spcAft>
                          <a:spcPts val="0"/>
                        </a:spcAft>
                      </a:pPr>
                      <a:r>
                        <a:rPr lang="en-US" sz="1200" dirty="0">
                          <a:effectLst/>
                          <a:latin typeface="Times New Roman" panose="02020603050405020304" pitchFamily="18" charset="0"/>
                          <a:ea typeface="Times New Roman" panose="02020603050405020304" pitchFamily="18" charset="0"/>
                        </a:rPr>
                        <a:t> </a:t>
                      </a:r>
                    </a:p>
                  </a:txBody>
                  <a:tcPr marL="0" marR="0" marT="0" marB="0" anchor="ctr">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624271070"/>
                  </a:ext>
                </a:extLst>
              </a:tr>
            </a:tbl>
          </a:graphicData>
        </a:graphic>
      </p:graphicFrame>
    </p:spTree>
    <p:extLst>
      <p:ext uri="{BB962C8B-B14F-4D97-AF65-F5344CB8AC3E}">
        <p14:creationId xmlns:p14="http://schemas.microsoft.com/office/powerpoint/2010/main" val="18566915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540</TotalTime>
  <Words>457</Words>
  <Application>Microsoft Office PowerPoint</Application>
  <PresentationFormat>Widescreen</PresentationFormat>
  <Paragraphs>136</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Meiryo</vt:lpstr>
      <vt:lpstr>Arial</vt:lpstr>
      <vt:lpstr>Calibri</vt:lpstr>
      <vt:lpstr>Calibri Light</vt:lpstr>
      <vt:lpstr>Times New Roman</vt:lpstr>
      <vt:lpstr>Office Theme</vt:lpstr>
      <vt:lpstr>Way Forward on n71 REFSENS configuration for 25 and 30 MHz</vt:lpstr>
      <vt:lpstr>Background</vt:lpstr>
      <vt:lpstr>Proposed Way Forward</vt:lpstr>
      <vt:lpstr>Uplink configuration for reference sensitivity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n77 in the US</dc:title>
  <dc:creator>Bill Shvodian</dc:creator>
  <cp:lastModifiedBy>Bill Shvodian</cp:lastModifiedBy>
  <cp:revision>12</cp:revision>
  <dcterms:created xsi:type="dcterms:W3CDTF">2021-08-20T00:24:40Z</dcterms:created>
  <dcterms:modified xsi:type="dcterms:W3CDTF">2021-08-25T18:25:40Z</dcterms:modified>
</cp:coreProperties>
</file>