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7" r:id="rId4"/>
    <p:sldId id="270" r:id="rId5"/>
    <p:sldId id="272" r:id="rId6"/>
    <p:sldId id="271" r:id="rId7"/>
    <p:sldId id="27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Meetings_3GPP_SYNC/RAN3/Inbox/Docs/R3-18060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offline discussion on Data Forwarding and End Marker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R3-182388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3GPP TSG RAN WG3 #99bis meeting</a:t>
            </a:r>
          </a:p>
          <a:p>
            <a:r>
              <a:rPr kumimoji="1" lang="en-US" altLang="ja-JP" dirty="0" smtClean="0"/>
              <a:t>April 16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 – 20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, 2018   </a:t>
            </a:r>
            <a:r>
              <a:rPr kumimoji="1" lang="en-US" altLang="ja-JP" dirty="0" err="1" smtClean="0"/>
              <a:t>Sanya</a:t>
            </a:r>
            <a:r>
              <a:rPr kumimoji="1" lang="en-US" altLang="ja-JP" dirty="0" smtClean="0"/>
              <a:t>, China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CB: #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30_endMarker_data_fwd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- try to come up with a (small) set of possible alternatives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- common views; start from current assumptions and agreements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potential agreements / principles?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is “delay issue” relevant?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ea typeface="ＭＳ 明朝"/>
                <a:cs typeface="Times New Roman"/>
              </a:rPr>
              <a:t>(</a:t>
            </a:r>
            <a:r>
              <a:rPr lang="en-US" altLang="ja-JP" sz="2400" dirty="0" smtClean="0">
                <a:solidFill>
                  <a:srgbClr val="000000"/>
                </a:solidFill>
                <a:ea typeface="ＭＳ 明朝"/>
                <a:cs typeface="Times New Roman"/>
              </a:rPr>
              <a:t>NTT Docomo)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ea typeface="ＭＳ 明朝"/>
                <a:cs typeface="Times New Roman"/>
              </a:rPr>
              <a:t>Summary of </a:t>
            </a:r>
            <a:r>
              <a:rPr lang="en-US" altLang="ja-JP" sz="2400" dirty="0" smtClean="0">
                <a:ea typeface="ＭＳ 明朝"/>
                <a:cs typeface="Times New Roman"/>
              </a:rPr>
              <a:t>offline discussion </a:t>
            </a:r>
            <a:r>
              <a:rPr lang="en-US" altLang="ja-JP" sz="2400" u="sng" dirty="0" smtClean="0">
                <a:solidFill>
                  <a:srgbClr val="0000FF"/>
                </a:solidFill>
                <a:ea typeface="ＭＳ 明朝"/>
                <a:cs typeface="Times New Roman"/>
                <a:hlinkClick r:id="rId2" action="ppaction://hlinkfile"/>
              </a:rPr>
              <a:t>R3-182388</a:t>
            </a: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Cases and aspects considered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 smtClean="0"/>
              <a:t>3 cases considered</a:t>
            </a:r>
          </a:p>
          <a:p>
            <a:pPr lvl="1"/>
            <a:r>
              <a:rPr lang="en-US" altLang="ja-JP" sz="2000" dirty="0" smtClean="0"/>
              <a:t>Case 1: Intra-system handover</a:t>
            </a:r>
          </a:p>
          <a:p>
            <a:pPr lvl="1"/>
            <a:r>
              <a:rPr lang="en-US" altLang="ja-JP" sz="2000" dirty="0" smtClean="0"/>
              <a:t>Case 2: Inter-system handover (5G =&gt; 4G)</a:t>
            </a:r>
          </a:p>
          <a:p>
            <a:pPr lvl="1"/>
            <a:r>
              <a:rPr lang="en-US" altLang="ja-JP" sz="2000" dirty="0" smtClean="0"/>
              <a:t>Case 3: Inter-system handover (4G =&gt; 5G)</a:t>
            </a:r>
          </a:p>
          <a:p>
            <a:endParaRPr lang="en-US" altLang="ja-JP" sz="2000" dirty="0" smtClean="0"/>
          </a:p>
          <a:p>
            <a:r>
              <a:rPr lang="en-US" altLang="ja-JP" sz="2000" dirty="0" smtClean="0"/>
              <a:t>2 aspects to considered</a:t>
            </a:r>
          </a:p>
          <a:p>
            <a:pPr lvl="1"/>
            <a:r>
              <a:rPr lang="en-US" altLang="ja-JP" sz="2000" dirty="0" smtClean="0"/>
              <a:t>Aspect 1: Data forwarding tunnel</a:t>
            </a:r>
          </a:p>
          <a:p>
            <a:pPr lvl="1"/>
            <a:r>
              <a:rPr lang="en-US" altLang="ja-JP" sz="2000" dirty="0" smtClean="0"/>
              <a:t>Aspect 2: End marker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4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線吹き出し 1 (枠付き) 77"/>
          <p:cNvSpPr/>
          <p:nvPr/>
        </p:nvSpPr>
        <p:spPr>
          <a:xfrm>
            <a:off x="4427984" y="2433518"/>
            <a:ext cx="3240360" cy="1211506"/>
          </a:xfrm>
          <a:prstGeom prst="borderCallout1">
            <a:avLst>
              <a:gd name="adj1" fmla="val 106316"/>
              <a:gd name="adj2" fmla="val 46455"/>
              <a:gd name="adj3" fmla="val 122964"/>
              <a:gd name="adj4" fmla="val 3941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 and/or per DRB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DRB tunnels)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QoS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flow (for PDU session tunnels)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1: Intra-system handover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3059832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37" name="正方形/長方形 36"/>
          <p:cNvSpPr/>
          <p:nvPr/>
        </p:nvSpPr>
        <p:spPr>
          <a:xfrm>
            <a:off x="3059832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5085184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6348509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2</a:t>
            </a:r>
            <a:endParaRPr kumimoji="1" lang="ja-JP" altLang="en-US" sz="1600" dirty="0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角丸四角形 79"/>
          <p:cNvSpPr/>
          <p:nvPr/>
        </p:nvSpPr>
        <p:spPr>
          <a:xfrm>
            <a:off x="107504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2</a:t>
            </a:r>
            <a:endParaRPr kumimoji="1" lang="ja-JP" altLang="en-US" b="1" dirty="0"/>
          </a:p>
        </p:txBody>
      </p: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4211960" y="3908660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2</a:t>
            </a:r>
            <a:endParaRPr kumimoji="1" lang="ja-JP" altLang="en-US" sz="1600" dirty="0"/>
          </a:p>
        </p:txBody>
      </p:sp>
      <p:sp>
        <p:nvSpPr>
          <p:cNvPr id="84" name="下矢印 83"/>
          <p:cNvSpPr/>
          <p:nvPr/>
        </p:nvSpPr>
        <p:spPr>
          <a:xfrm rot="16200000">
            <a:off x="5364088" y="263691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5" name="線吹き出し 1 (枠付き) 84"/>
          <p:cNvSpPr/>
          <p:nvPr/>
        </p:nvSpPr>
        <p:spPr>
          <a:xfrm>
            <a:off x="4427984" y="4881790"/>
            <a:ext cx="3240360" cy="1211506"/>
          </a:xfrm>
          <a:prstGeom prst="borderCallout1">
            <a:avLst>
              <a:gd name="adj1" fmla="val 106316"/>
              <a:gd name="adj2" fmla="val 46455"/>
              <a:gd name="adj3" fmla="val 121886"/>
              <a:gd name="adj4" fmla="val 39006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 and/or per DRB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DRB tunnels)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PDU session tunnels)</a:t>
            </a:r>
          </a:p>
        </p:txBody>
      </p:sp>
      <p:sp>
        <p:nvSpPr>
          <p:cNvPr id="86" name="線吹き出し 1 (枠付き) 85"/>
          <p:cNvSpPr/>
          <p:nvPr/>
        </p:nvSpPr>
        <p:spPr>
          <a:xfrm>
            <a:off x="1187624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7" name="線吹き出し 1 (枠付き) 86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88" name="角丸四角形 87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1</a:t>
            </a:r>
            <a:endParaRPr kumimoji="1" lang="ja-JP" altLang="en-US" b="1" dirty="0"/>
          </a:p>
        </p:txBody>
      </p:sp>
      <p:sp>
        <p:nvSpPr>
          <p:cNvPr id="90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2 proposed solutions captured (red text shows difference)</a:t>
            </a:r>
          </a:p>
        </p:txBody>
      </p:sp>
    </p:spTree>
    <p:extLst>
      <p:ext uri="{BB962C8B-B14F-4D97-AF65-F5344CB8AC3E}">
        <p14:creationId xmlns:p14="http://schemas.microsoft.com/office/powerpoint/2010/main" val="301003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線吹き出し 1 (枠付き) 42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4196"/>
              <a:gd name="adj4" fmla="val -2349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4" name="線吹き出し 1 (枠付き) 43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-5200"/>
              <a:gd name="adj2" fmla="val 44396"/>
              <a:gd name="adj3" fmla="val -19289"/>
              <a:gd name="adj4" fmla="val 4727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3 &amp; 4)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5" name="線吹き出し 1 (枠付き) 44"/>
          <p:cNvSpPr/>
          <p:nvPr/>
        </p:nvSpPr>
        <p:spPr>
          <a:xfrm>
            <a:off x="4572000" y="5229201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140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u="sng" dirty="0" smtClean="0">
                <a:solidFill>
                  <a:srgbClr val="FF0000"/>
                </a:solidFill>
              </a:rPr>
              <a:t>(direct also possible)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E-RAB (for 2)</a:t>
            </a:r>
          </a:p>
          <a:p>
            <a:r>
              <a:rPr lang="en-US" altLang="ja-JP" sz="1400" dirty="0" smtClean="0">
                <a:solidFill>
                  <a:schemeClr val="tx1"/>
                </a:solidFill>
              </a:rPr>
              <a:t> - </a:t>
            </a:r>
            <a:r>
              <a:rPr lang="en-US" altLang="ja-JP" sz="1400" dirty="0">
                <a:solidFill>
                  <a:schemeClr val="tx1"/>
                </a:solidFill>
              </a:rPr>
              <a:t>Per </a:t>
            </a:r>
            <a:r>
              <a:rPr lang="en-US" altLang="ja-JP" sz="1400" dirty="0" smtClean="0">
                <a:solidFill>
                  <a:schemeClr val="tx1"/>
                </a:solidFill>
              </a:rPr>
              <a:t>E-RAB (for 3 &amp; 4)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2)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 smtClean="0">
                <a:solidFill>
                  <a:schemeClr val="tx1"/>
                </a:solidFill>
              </a:rPr>
              <a:t>- Per tunnel (for 3 &amp; 4)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1" name="線吹き出し 1 (枠付き) 50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2" name="線吹き出し 1 (枠付き) 51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3 &amp; 4)</a:t>
            </a:r>
          </a:p>
        </p:txBody>
      </p:sp>
      <p:sp>
        <p:nvSpPr>
          <p:cNvPr id="53" name="線吹き出し 1 (枠付き) 52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</a:t>
            </a:r>
            <a:r>
              <a:rPr lang="en-US" altLang="ja-JP" sz="1400" dirty="0" smtClean="0">
                <a:solidFill>
                  <a:srgbClr val="FF0000"/>
                </a:solidFill>
              </a:rPr>
              <a:t>2)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 (for 3 &amp;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QoS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flow (for 2)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3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4)</a:t>
            </a:r>
            <a:endParaRPr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2: Inter-system handover (5G =&gt; 4G)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3059832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線吹き出し 1 (枠付き) 46"/>
          <p:cNvSpPr/>
          <p:nvPr/>
        </p:nvSpPr>
        <p:spPr>
          <a:xfrm>
            <a:off x="1187624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8" name="線吹き出し 1 (枠付き) 47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PDU session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107504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2</a:t>
            </a:r>
            <a:endParaRPr kumimoji="1" lang="ja-JP" altLang="en-US" b="1" dirty="0"/>
          </a:p>
        </p:txBody>
      </p:sp>
      <p:sp>
        <p:nvSpPr>
          <p:cNvPr id="57" name="角丸四角形 56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1</a:t>
            </a:r>
            <a:endParaRPr kumimoji="1" lang="ja-JP" altLang="en-US" b="1" dirty="0"/>
          </a:p>
        </p:txBody>
      </p:sp>
      <p:sp>
        <p:nvSpPr>
          <p:cNvPr id="58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2 proposed solutions captured (red text shows difference)</a:t>
            </a:r>
          </a:p>
        </p:txBody>
      </p:sp>
    </p:spTree>
    <p:extLst>
      <p:ext uri="{BB962C8B-B14F-4D97-AF65-F5344CB8AC3E}">
        <p14:creationId xmlns:p14="http://schemas.microsoft.com/office/powerpoint/2010/main" val="238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線吹き出し 1 (枠付き) 47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17270"/>
              <a:gd name="adj2" fmla="val -3415"/>
              <a:gd name="adj3" fmla="val 23372"/>
              <a:gd name="adj4" fmla="val -22325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49" name="線吹き出し 1 (枠付き) 48"/>
          <p:cNvSpPr/>
          <p:nvPr/>
        </p:nvSpPr>
        <p:spPr>
          <a:xfrm>
            <a:off x="4572000" y="5229201"/>
            <a:ext cx="2232248" cy="1584175"/>
          </a:xfrm>
          <a:prstGeom prst="borderCallout1">
            <a:avLst>
              <a:gd name="adj1" fmla="val -5200"/>
              <a:gd name="adj2" fmla="val 44981"/>
              <a:gd name="adj3" fmla="val -16815"/>
              <a:gd name="adj4" fmla="val 46688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>
                <a:solidFill>
                  <a:srgbClr val="FF0000"/>
                </a:solidFill>
              </a:rPr>
              <a:t>(direct also possible)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2 &amp; 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lang="en-US" altLang="ja-JP" sz="1400" dirty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50" name="線吹き出し 1 (枠付き) 49"/>
          <p:cNvSpPr/>
          <p:nvPr/>
        </p:nvSpPr>
        <p:spPr>
          <a:xfrm>
            <a:off x="4572000" y="5229201"/>
            <a:ext cx="2232248" cy="1584176"/>
          </a:xfrm>
          <a:prstGeom prst="borderCallout1">
            <a:avLst>
              <a:gd name="adj1" fmla="val 18403"/>
              <a:gd name="adj2" fmla="val 103012"/>
              <a:gd name="adj3" fmla="val 17806"/>
              <a:gd name="adj4" fmla="val 13023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u="sng" dirty="0" smtClean="0">
                <a:solidFill>
                  <a:srgbClr val="FF0000"/>
                </a:solidFill>
              </a:rPr>
              <a:t>(direct also possible)</a:t>
            </a:r>
            <a:endParaRPr kumimoji="1" lang="en-US" altLang="ja-JP" sz="1400" u="sng" dirty="0" smtClean="0">
              <a:solidFill>
                <a:srgbClr val="FF0000"/>
              </a:solidFill>
            </a:endParaRP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en-US" altLang="ja-JP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E-RAB (for 4)</a:t>
            </a: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chemeClr val="tx1"/>
                </a:solidFill>
              </a:rPr>
              <a:t>- Per tunnel (for </a:t>
            </a:r>
            <a:r>
              <a:rPr lang="en-US" altLang="ja-JP" sz="1400" dirty="0" smtClean="0">
                <a:solidFill>
                  <a:schemeClr val="tx1"/>
                </a:solidFill>
              </a:rPr>
              <a:t>2 </a:t>
            </a:r>
            <a:r>
              <a:rPr lang="en-US" altLang="ja-JP" sz="1400" dirty="0">
                <a:solidFill>
                  <a:schemeClr val="tx1"/>
                </a:solidFill>
              </a:rPr>
              <a:t>&amp; </a:t>
            </a:r>
            <a:r>
              <a:rPr lang="en-US" altLang="ja-JP" sz="1400" dirty="0" smtClean="0">
                <a:solidFill>
                  <a:schemeClr val="tx1"/>
                </a:solidFill>
              </a:rPr>
              <a:t>3)</a:t>
            </a:r>
            <a:endParaRPr lang="ja-JP" altLang="en-US" sz="1400" dirty="0">
              <a:solidFill>
                <a:schemeClr val="tx1"/>
              </a:solidFill>
            </a:endParaRP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tunnel (for 4)</a:t>
            </a:r>
          </a:p>
        </p:txBody>
      </p:sp>
      <p:sp>
        <p:nvSpPr>
          <p:cNvPr id="76" name="線吹き出し 1 (枠付き) 75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7270"/>
              <a:gd name="adj2" fmla="val -3415"/>
              <a:gd name="adj3" fmla="val 15126"/>
              <a:gd name="adj4" fmla="val -22910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7" name="線吹き出し 1 (枠付き) 76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-7674"/>
              <a:gd name="adj2" fmla="val 45566"/>
              <a:gd name="adj3" fmla="val -39474"/>
              <a:gd name="adj4" fmla="val 48444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400" u="sng" dirty="0">
                <a:solidFill>
                  <a:schemeClr val="tx1"/>
                </a:solidFill>
              </a:rPr>
              <a:t>Forwarding Tunnel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PDU session (for 4)</a:t>
            </a:r>
          </a:p>
          <a:p>
            <a:r>
              <a:rPr lang="en-US" altLang="ja-JP" sz="1400" u="sng" dirty="0">
                <a:solidFill>
                  <a:schemeClr val="tx1"/>
                </a:solidFill>
              </a:rPr>
              <a:t>End Marker</a:t>
            </a:r>
          </a:p>
          <a:p>
            <a:r>
              <a:rPr lang="en-US" altLang="ja-JP" sz="1400" dirty="0">
                <a:solidFill>
                  <a:schemeClr val="tx1"/>
                </a:solidFill>
              </a:rPr>
              <a:t> - Per tunnel (for 2 &amp; 3)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 - Per </a:t>
            </a:r>
            <a:r>
              <a:rPr lang="en-US" altLang="ja-JP" sz="1400" dirty="0" err="1">
                <a:solidFill>
                  <a:srgbClr val="FF0000"/>
                </a:solidFill>
              </a:rPr>
              <a:t>QoS</a:t>
            </a:r>
            <a:r>
              <a:rPr lang="en-US" altLang="ja-JP" sz="1400" dirty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78" name="線吹き出し 1 (枠付き) 77"/>
          <p:cNvSpPr/>
          <p:nvPr/>
        </p:nvSpPr>
        <p:spPr>
          <a:xfrm>
            <a:off x="4572000" y="3018438"/>
            <a:ext cx="2232248" cy="1346666"/>
          </a:xfrm>
          <a:prstGeom prst="borderCallout1">
            <a:avLst>
              <a:gd name="adj1" fmla="val 18403"/>
              <a:gd name="adj2" fmla="val 103012"/>
              <a:gd name="adj3" fmla="val 4922"/>
              <a:gd name="adj4" fmla="val 131989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Forwarding 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 (for 2 &amp; 3)</a:t>
            </a:r>
          </a:p>
          <a:p>
            <a:r>
              <a:rPr lang="en-US" altLang="ja-JP" sz="1400" dirty="0" smtClean="0">
                <a:solidFill>
                  <a:srgbClr val="FF0000"/>
                </a:solidFill>
              </a:rPr>
              <a:t> - </a:t>
            </a:r>
            <a:r>
              <a:rPr lang="en-US" altLang="ja-JP" sz="1400" dirty="0">
                <a:solidFill>
                  <a:srgbClr val="FF0000"/>
                </a:solidFill>
              </a:rPr>
              <a:t>Per </a:t>
            </a:r>
            <a:r>
              <a:rPr lang="en-US" altLang="ja-JP" sz="1400" dirty="0" smtClean="0">
                <a:solidFill>
                  <a:srgbClr val="FF0000"/>
                </a:solidFill>
              </a:rPr>
              <a:t>PDU session (for 4)</a:t>
            </a:r>
            <a:endParaRPr lang="en-US" altLang="ja-JP" sz="1400" dirty="0">
              <a:solidFill>
                <a:srgbClr val="FF0000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 (for 2 &amp; 3)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 - Per </a:t>
            </a:r>
            <a:r>
              <a:rPr kumimoji="1" lang="en-US" altLang="ja-JP" sz="1400" dirty="0" err="1" smtClean="0">
                <a:solidFill>
                  <a:srgbClr val="FF0000"/>
                </a:solidFill>
              </a:rPr>
              <a:t>QoS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flow (for 4)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Case 3: Inter-system handover (4G =&gt; 5G)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sp>
        <p:nvSpPr>
          <p:cNvPr id="31" name="正方形/長方形 30"/>
          <p:cNvSpPr/>
          <p:nvPr/>
        </p:nvSpPr>
        <p:spPr>
          <a:xfrm>
            <a:off x="3059832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092280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下矢印 32"/>
          <p:cNvSpPr/>
          <p:nvPr/>
        </p:nvSpPr>
        <p:spPr>
          <a:xfrm>
            <a:off x="309793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9832" y="546671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8959" y="546671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36" name="正方形/長方形 35"/>
          <p:cNvSpPr/>
          <p:nvPr/>
        </p:nvSpPr>
        <p:spPr>
          <a:xfrm>
            <a:off x="7092280" y="450912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059832" y="6237312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下矢印 37"/>
          <p:cNvSpPr/>
          <p:nvPr/>
        </p:nvSpPr>
        <p:spPr>
          <a:xfrm rot="10800000">
            <a:off x="3635896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9" name="下矢印 38"/>
          <p:cNvSpPr/>
          <p:nvPr/>
        </p:nvSpPr>
        <p:spPr>
          <a:xfrm rot="16200000">
            <a:off x="5364087" y="3356992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211960" y="4602614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41" name="下矢印 40"/>
          <p:cNvSpPr/>
          <p:nvPr/>
        </p:nvSpPr>
        <p:spPr>
          <a:xfrm>
            <a:off x="7380312" y="5085184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334430" y="5360153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46" name="線吹き出し 1 (枠付き) 45"/>
          <p:cNvSpPr/>
          <p:nvPr/>
        </p:nvSpPr>
        <p:spPr>
          <a:xfrm>
            <a:off x="1187624" y="5517232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4254"/>
              <a:gd name="adj4" fmla="val 130462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3059832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GW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092280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Target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66" name="下矢印 65"/>
          <p:cNvSpPr/>
          <p:nvPr/>
        </p:nvSpPr>
        <p:spPr>
          <a:xfrm>
            <a:off x="309793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3059832" y="301843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1</a:t>
            </a:r>
            <a:endParaRPr kumimoji="1" lang="ja-JP" altLang="en-US" sz="1600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648959" y="301843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/>
              <a:t>2</a:t>
            </a:r>
            <a:endParaRPr kumimoji="1" lang="ja-JP" altLang="en-US" sz="1600" dirty="0"/>
          </a:p>
        </p:txBody>
      </p:sp>
      <p:sp>
        <p:nvSpPr>
          <p:cNvPr id="69" name="正方形/長方形 68"/>
          <p:cNvSpPr/>
          <p:nvPr/>
        </p:nvSpPr>
        <p:spPr>
          <a:xfrm>
            <a:off x="7092280" y="2060848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UPF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3059832" y="3789040"/>
            <a:ext cx="115212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Source</a:t>
            </a:r>
          </a:p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RAN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71" name="下矢印 70"/>
          <p:cNvSpPr/>
          <p:nvPr/>
        </p:nvSpPr>
        <p:spPr>
          <a:xfrm rot="10800000">
            <a:off x="3635896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2" name="下矢印 71"/>
          <p:cNvSpPr/>
          <p:nvPr/>
        </p:nvSpPr>
        <p:spPr>
          <a:xfrm rot="16200000">
            <a:off x="5364087" y="908720"/>
            <a:ext cx="576064" cy="2880319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4211960" y="2154342"/>
            <a:ext cx="2880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 smtClean="0"/>
              <a:t>3</a:t>
            </a:r>
            <a:endParaRPr kumimoji="1" lang="ja-JP" altLang="en-US" sz="1600" dirty="0"/>
          </a:p>
        </p:txBody>
      </p:sp>
      <p:sp>
        <p:nvSpPr>
          <p:cNvPr id="74" name="下矢印 73"/>
          <p:cNvSpPr/>
          <p:nvPr/>
        </p:nvSpPr>
        <p:spPr>
          <a:xfrm>
            <a:off x="7380312" y="2636912"/>
            <a:ext cx="576064" cy="1152128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7334430" y="2911881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4</a:t>
            </a:r>
            <a:endParaRPr kumimoji="1" lang="ja-JP" altLang="en-US" sz="1600" dirty="0"/>
          </a:p>
        </p:txBody>
      </p:sp>
      <p:sp>
        <p:nvSpPr>
          <p:cNvPr id="79" name="線吹き出し 1 (枠付き) 78"/>
          <p:cNvSpPr/>
          <p:nvPr/>
        </p:nvSpPr>
        <p:spPr>
          <a:xfrm>
            <a:off x="1187624" y="3068960"/>
            <a:ext cx="1584176" cy="936104"/>
          </a:xfrm>
          <a:prstGeom prst="borderCallout1">
            <a:avLst>
              <a:gd name="adj1" fmla="val 27038"/>
              <a:gd name="adj2" fmla="val 104605"/>
              <a:gd name="adj3" fmla="val 15649"/>
              <a:gd name="adj4" fmla="val 128813"/>
            </a:avLst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u="sng" dirty="0" smtClean="0">
                <a:solidFill>
                  <a:schemeClr val="tx1"/>
                </a:solidFill>
              </a:rPr>
              <a:t>Tunnel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E-RAB</a:t>
            </a:r>
            <a:endParaRPr lang="en-US" altLang="ja-JP" sz="1400" dirty="0" smtClean="0">
              <a:solidFill>
                <a:schemeClr val="tx1"/>
              </a:solidFill>
            </a:endParaRPr>
          </a:p>
          <a:p>
            <a:r>
              <a:rPr lang="en-US" altLang="ja-JP" sz="1400" u="sng" dirty="0" smtClean="0">
                <a:solidFill>
                  <a:schemeClr val="tx1"/>
                </a:solidFill>
              </a:rPr>
              <a:t>End Marker</a:t>
            </a:r>
          </a:p>
          <a:p>
            <a:r>
              <a:rPr kumimoji="1" lang="en-US" altLang="ja-JP" sz="1400" dirty="0" smtClean="0">
                <a:solidFill>
                  <a:schemeClr val="tx1"/>
                </a:solidFill>
              </a:rPr>
              <a:t> - Per tunnel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72008" y="4437112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>
            <a:off x="72008" y="1988840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角丸四角形 52"/>
          <p:cNvSpPr/>
          <p:nvPr/>
        </p:nvSpPr>
        <p:spPr>
          <a:xfrm>
            <a:off x="107504" y="4534381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2</a:t>
            </a:r>
            <a:endParaRPr kumimoji="1" lang="ja-JP" altLang="en-US" b="1" dirty="0"/>
          </a:p>
        </p:txBody>
      </p:sp>
      <p:sp>
        <p:nvSpPr>
          <p:cNvPr id="54" name="角丸四角形 53"/>
          <p:cNvSpPr/>
          <p:nvPr/>
        </p:nvSpPr>
        <p:spPr>
          <a:xfrm>
            <a:off x="107504" y="2086109"/>
            <a:ext cx="1224136" cy="6948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/>
              <a:t>Proposed</a:t>
            </a:r>
          </a:p>
          <a:p>
            <a:pPr algn="ctr"/>
            <a:r>
              <a:rPr kumimoji="1" lang="en-US" altLang="ja-JP" b="1" dirty="0" smtClean="0"/>
              <a:t>Solution 1</a:t>
            </a:r>
            <a:endParaRPr kumimoji="1" lang="ja-JP" altLang="en-US" b="1" dirty="0"/>
          </a:p>
        </p:txBody>
      </p:sp>
      <p:sp>
        <p:nvSpPr>
          <p:cNvPr id="55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5040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2 proposed solutions captured (red text shows difference)</a:t>
            </a:r>
          </a:p>
        </p:txBody>
      </p:sp>
    </p:spTree>
    <p:extLst>
      <p:ext uri="{BB962C8B-B14F-4D97-AF65-F5344CB8AC3E}">
        <p14:creationId xmlns:p14="http://schemas.microsoft.com/office/powerpoint/2010/main" val="51848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 smtClean="0"/>
              <a:t>Questions to address in next meeting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2200" dirty="0" smtClean="0"/>
              <a:t>Data forwarding tunnels</a:t>
            </a:r>
          </a:p>
          <a:p>
            <a:pPr lvl="1"/>
            <a:r>
              <a:rPr lang="en-US" altLang="ja-JP" sz="2200" dirty="0" smtClean="0"/>
              <a:t>For Case 1, i.e. intra-system handover</a:t>
            </a:r>
          </a:p>
          <a:p>
            <a:pPr lvl="2"/>
            <a:r>
              <a:rPr lang="en-US" altLang="ja-JP" sz="2200" dirty="0" smtClean="0"/>
              <a:t>No questions to address (views are aligned)</a:t>
            </a:r>
          </a:p>
          <a:p>
            <a:pPr lvl="1"/>
            <a:r>
              <a:rPr lang="en-US" altLang="ja-JP" sz="2200" dirty="0" smtClean="0"/>
              <a:t>For Case 2, i.e. inter-system handover (5G =&gt; 4G)</a:t>
            </a:r>
          </a:p>
          <a:p>
            <a:pPr lvl="2"/>
            <a:r>
              <a:rPr lang="en-US" altLang="ja-JP" sz="2200" dirty="0" smtClean="0"/>
              <a:t>Should tunnel from </a:t>
            </a:r>
            <a:r>
              <a:rPr lang="en-US" altLang="ja-JP" sz="2200" dirty="0" err="1" smtClean="0"/>
              <a:t>Src</a:t>
            </a:r>
            <a:r>
              <a:rPr lang="en-US" altLang="ja-JP" sz="2200" dirty="0" smtClean="0"/>
              <a:t>-RAN to UPF be per PDU session (i.e. keep status quo) or per E-RAB (i.e. allows E2E E-RAB forwarding tunnel)?</a:t>
            </a:r>
          </a:p>
          <a:p>
            <a:pPr lvl="1"/>
            <a:r>
              <a:rPr lang="en-US" altLang="ja-JP" sz="2200" dirty="0" smtClean="0"/>
              <a:t>For Case 3, i.e. inter-system handover (4G =&gt; 5G)</a:t>
            </a:r>
          </a:p>
          <a:p>
            <a:pPr lvl="2"/>
            <a:r>
              <a:rPr lang="en-US" altLang="ja-JP" sz="2200" dirty="0"/>
              <a:t>Should </a:t>
            </a:r>
            <a:r>
              <a:rPr lang="en-US" altLang="ja-JP" sz="2200" dirty="0" smtClean="0"/>
              <a:t>tunnel </a:t>
            </a:r>
            <a:r>
              <a:rPr lang="en-US" altLang="ja-JP" sz="2200" dirty="0"/>
              <a:t>from </a:t>
            </a:r>
            <a:r>
              <a:rPr lang="en-US" altLang="ja-JP" sz="2200" dirty="0" smtClean="0"/>
              <a:t>UPF </a:t>
            </a:r>
            <a:r>
              <a:rPr lang="en-US" altLang="ja-JP" sz="2200" dirty="0"/>
              <a:t>to </a:t>
            </a:r>
            <a:r>
              <a:rPr lang="en-US" altLang="ja-JP" sz="2200" dirty="0" err="1" smtClean="0"/>
              <a:t>Tgt</a:t>
            </a:r>
            <a:r>
              <a:rPr lang="en-US" altLang="ja-JP" sz="2200" dirty="0" smtClean="0"/>
              <a:t>-RAN </a:t>
            </a:r>
            <a:r>
              <a:rPr lang="en-US" altLang="ja-JP" sz="2200" dirty="0"/>
              <a:t>be per PDU session (i.e. </a:t>
            </a:r>
            <a:r>
              <a:rPr lang="en-US" altLang="ja-JP" sz="2200" dirty="0" smtClean="0"/>
              <a:t>keep status quo) </a:t>
            </a:r>
            <a:r>
              <a:rPr lang="en-US" altLang="ja-JP" sz="2200" dirty="0"/>
              <a:t>or per E-RAB (i.e. </a:t>
            </a:r>
            <a:r>
              <a:rPr lang="en-US" altLang="ja-JP" sz="2200" dirty="0" smtClean="0"/>
              <a:t>allows E2E E-RAB forwarding tunnel)?</a:t>
            </a:r>
          </a:p>
          <a:p>
            <a:pPr lvl="2"/>
            <a:r>
              <a:rPr lang="en-US" altLang="ja-JP" sz="2200" dirty="0" smtClean="0"/>
              <a:t>NOTE: For both solutions, UPF needs to add NG-U header</a:t>
            </a:r>
            <a:endParaRPr lang="en-US" altLang="ja-JP" sz="2200" dirty="0"/>
          </a:p>
          <a:p>
            <a:endParaRPr lang="en-US" altLang="ja-JP" sz="2200" dirty="0" smtClean="0"/>
          </a:p>
          <a:p>
            <a:r>
              <a:rPr lang="en-US" altLang="ja-JP" sz="2200" dirty="0" smtClean="0"/>
              <a:t>End marker handling (for data forwarding tunnels)</a:t>
            </a:r>
          </a:p>
          <a:p>
            <a:pPr lvl="1"/>
            <a:r>
              <a:rPr lang="en-US" altLang="ja-JP" sz="2200" dirty="0" smtClean="0"/>
              <a:t>For data forwarding over PDU session tunnels, should end marker packets be sent per tunnel or per </a:t>
            </a: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flow?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2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5563</TotalTime>
  <Words>1076</Words>
  <Application>Microsoft Office PowerPoint</Application>
  <PresentationFormat>画面に合わせる (4:3)</PresentationFormat>
  <Paragraphs>225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Summary of offline discussion on Data Forwarding and End Marker</vt:lpstr>
      <vt:lpstr>Tasked work for come back</vt:lpstr>
      <vt:lpstr>Cases and aspects considered</vt:lpstr>
      <vt:lpstr>Case 1: Intra-system handover</vt:lpstr>
      <vt:lpstr>Case 2: Inter-system handover (5G =&gt; 4G)</vt:lpstr>
      <vt:lpstr>Case 3: Inter-system handover (4G =&gt; 5G)</vt:lpstr>
      <vt:lpstr>Questions to address in next meeting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0172224</cp:lastModifiedBy>
  <cp:revision>94</cp:revision>
  <dcterms:created xsi:type="dcterms:W3CDTF">2018-01-24T16:56:07Z</dcterms:created>
  <dcterms:modified xsi:type="dcterms:W3CDTF">2018-04-20T06:06:54Z</dcterms:modified>
</cp:coreProperties>
</file>