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8" d="100"/>
          <a:sy n="48" d="100"/>
        </p:scale>
        <p:origin x="-1238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38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88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245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69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056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579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84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4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820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713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12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CAD93-81CF-4AF8-AFDE-05D39EBBAC4F}" type="datetimeFigureOut">
              <a:rPr lang="en-US" smtClean="0"/>
              <a:t>8/22/2014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2CB1D-5A7A-4C9F-A64A-FB3E99345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8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for CoMP hypothesis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IAESI, LGE, Alcatel-Lucent, </a:t>
            </a:r>
            <a:r>
              <a:rPr lang="en-US" b="1" dirty="0">
                <a:solidFill>
                  <a:schemeClr val="tx1"/>
                </a:solidFill>
              </a:rPr>
              <a:t>LG </a:t>
            </a:r>
            <a:r>
              <a:rPr lang="en-US" b="1" dirty="0" smtClean="0">
                <a:solidFill>
                  <a:schemeClr val="tx1"/>
                </a:solidFill>
              </a:rPr>
              <a:t>Electronics,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ip.access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6216" y="1124744"/>
            <a:ext cx="1939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R3 - 142091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86308"/>
            <a:ext cx="44836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3GPP TSG-RAN WG3 Meeting #85</a:t>
            </a:r>
            <a:r>
              <a:rPr lang="en-GB" sz="2000" b="1" i="1" dirty="0"/>
              <a:t> 	</a:t>
            </a:r>
            <a:endParaRPr lang="en-GB" sz="2000" b="1" i="1" dirty="0" smtClean="0"/>
          </a:p>
          <a:p>
            <a:r>
              <a:rPr lang="en-GB" sz="2000" b="1" dirty="0" smtClean="0"/>
              <a:t>Dresden</a:t>
            </a:r>
            <a:r>
              <a:rPr lang="en-GB" sz="2000" b="1" dirty="0"/>
              <a:t>, Germany, August 18 – 22, 2014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92753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Combine both versions for COMP hypothesis as shown below: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920053"/>
              </p:ext>
            </p:extLst>
          </p:nvPr>
        </p:nvGraphicFramePr>
        <p:xfrm>
          <a:off x="323529" y="2948781"/>
          <a:ext cx="8352927" cy="3413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5"/>
                <a:gridCol w="504056"/>
                <a:gridCol w="1528782"/>
                <a:gridCol w="1207806"/>
                <a:gridCol w="3528108"/>
              </a:tblGrid>
              <a:tr h="0">
                <a:tc>
                  <a:txBody>
                    <a:bodyPr/>
                    <a:lstStyle/>
                    <a:p>
                      <a:pPr marL="238760" hangingPunct="0">
                        <a:spcAft>
                          <a:spcPts val="0"/>
                        </a:spcAft>
                      </a:pPr>
                      <a:r>
                        <a:rPr lang="x-none" sz="1600" b="1">
                          <a:effectLst/>
                        </a:rPr>
                        <a:t>&gt;Subframe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600" b="1"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1..&lt;maxnoofSubframes&gt;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600" b="1"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600" b="1"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238760" hangingPunct="0">
                        <a:spcAft>
                          <a:spcPts val="0"/>
                        </a:spcAft>
                      </a:pPr>
                      <a:r>
                        <a:rPr lang="x-none" sz="1600" b="1">
                          <a:effectLst/>
                        </a:rPr>
                        <a:t>&gt;&gt;CoMP Hypothesis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x-none" sz="1600" b="1">
                          <a:effectLst/>
                        </a:rPr>
                        <a:t>M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x-none" sz="1600" b="1">
                          <a:effectLst/>
                        </a:rPr>
                        <a:t>BIT STRING (6..110, …)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x-none" sz="1600" b="1">
                          <a:effectLst/>
                        </a:rPr>
                        <a:t>Each position in the bitmap represents a PRB (i.e. first bit=PRB 0 and so on), for which the value </a:t>
                      </a:r>
                      <a:r>
                        <a:rPr lang="en-US" sz="1600" b="1">
                          <a:effectLst/>
                        </a:rPr>
                        <a:t>“1”</a:t>
                      </a:r>
                      <a:r>
                        <a:rPr lang="x-none" sz="1600" b="1">
                          <a:effectLst/>
                        </a:rPr>
                        <a:t> indicates interference protected resource </a:t>
                      </a:r>
                      <a:r>
                        <a:rPr lang="en-US" sz="1600" b="1">
                          <a:effectLst/>
                        </a:rPr>
                        <a:t>as detailed in Protection Criteria </a:t>
                      </a:r>
                      <a:r>
                        <a:rPr lang="x-none" sz="1600" b="1">
                          <a:effectLst/>
                        </a:rPr>
                        <a:t>and value “0” indicates resource with no utilization constraints.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8600" hangingPunct="0">
                        <a:spcAft>
                          <a:spcPts val="0"/>
                        </a:spcAft>
                      </a:pPr>
                      <a:r>
                        <a:rPr lang="x-none" sz="1600" b="1">
                          <a:effectLst/>
                        </a:rPr>
                        <a:t>&gt;&gt;</a:t>
                      </a:r>
                      <a:r>
                        <a:rPr lang="en-US" sz="1600" b="1">
                          <a:effectLst/>
                        </a:rPr>
                        <a:t>Protection criteria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x-none" sz="1600" b="1">
                          <a:effectLst/>
                        </a:rPr>
                        <a:t>M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x-none" sz="1600" b="1">
                          <a:effectLst/>
                        </a:rPr>
                        <a:t>ENUMERATED (-∞, -11, -9, -7, -5, -3, -1, </a:t>
                      </a:r>
                      <a:r>
                        <a:rPr lang="en-US" sz="1600" b="1">
                          <a:effectLst/>
                        </a:rPr>
                        <a:t>0,..)</a:t>
                      </a:r>
                      <a:endParaRPr lang="en-US" sz="16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For : (</a:t>
                      </a:r>
                      <a:r>
                        <a:rPr lang="x-none" sz="1600" b="1">
                          <a:effectLst/>
                        </a:rPr>
                        <a:t>-∞</a:t>
                      </a:r>
                      <a:r>
                        <a:rPr lang="en-US" sz="1600" b="1" dirty="0">
                          <a:effectLst/>
                        </a:rPr>
                        <a:t>,…-1):Power threshold, as </a:t>
                      </a:r>
                      <a:r>
                        <a:rPr lang="x-none" sz="1600" b="1">
                          <a:effectLst/>
                        </a:rPr>
                        <a:t>subset of RNTP</a:t>
                      </a:r>
                      <a:r>
                        <a:rPr lang="x-none" sz="1600" b="1" baseline="-25000">
                          <a:effectLst/>
                        </a:rPr>
                        <a:t>threshold</a:t>
                      </a:r>
                      <a:r>
                        <a:rPr lang="x-none" sz="1600" b="1">
                          <a:effectLst/>
                        </a:rPr>
                        <a:t> defined in TS 36.213 [11]</a:t>
                      </a:r>
                      <a:endParaRPr lang="en-US" sz="1600" b="1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For “0”: No specific power level is indicated.</a:t>
                      </a:r>
                      <a:endParaRPr lang="en-US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17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160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for CoMP hypothesis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CoMP hypothesis</dc:title>
  <dc:creator>Mariana</dc:creator>
  <cp:lastModifiedBy>Mariana</cp:lastModifiedBy>
  <cp:revision>2</cp:revision>
  <dcterms:created xsi:type="dcterms:W3CDTF">2014-08-22T12:10:47Z</dcterms:created>
  <dcterms:modified xsi:type="dcterms:W3CDTF">2014-08-22T12:23:47Z</dcterms:modified>
</cp:coreProperties>
</file>