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 id="2147483672" r:id="rId3"/>
    <p:sldMasterId id="2147483684" r:id="rId4"/>
  </p:sldMasterIdLst>
  <p:notesMasterIdLst>
    <p:notesMasterId r:id="rId16"/>
  </p:notesMasterIdLst>
  <p:handoutMasterIdLst>
    <p:handoutMasterId r:id="rId17"/>
  </p:handoutMasterIdLst>
  <p:sldIdLst>
    <p:sldId id="754" r:id="rId5"/>
    <p:sldId id="666" r:id="rId6"/>
    <p:sldId id="948" r:id="rId7"/>
    <p:sldId id="980" r:id="rId8"/>
    <p:sldId id="988" r:id="rId9"/>
    <p:sldId id="944" r:id="rId10"/>
    <p:sldId id="952" r:id="rId11"/>
    <p:sldId id="953" r:id="rId12"/>
    <p:sldId id="977" r:id="rId13"/>
    <p:sldId id="975" r:id="rId14"/>
    <p:sldId id="906" r:id="rId15"/>
  </p:sldIdLst>
  <p:sldSz cx="12192000" cy="6858000"/>
  <p:notesSz cx="6858000" cy="9144000"/>
  <p:defaultTextStyle>
    <a:defPPr>
      <a:defRPr lang="ja-JP"/>
    </a:defPPr>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CC0099"/>
    <a:srgbClr val="FF33CC"/>
    <a:srgbClr val="FF0000"/>
    <a:srgbClr val="FF0066"/>
    <a:srgbClr val="0000CC"/>
    <a:srgbClr val="008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7"/>
    <p:restoredTop sz="93248"/>
  </p:normalViewPr>
  <p:slideViewPr>
    <p:cSldViewPr showGuides="1">
      <p:cViewPr varScale="1">
        <p:scale>
          <a:sx n="77" d="100"/>
          <a:sy n="77" d="100"/>
        </p:scale>
        <p:origin x="126" y="1008"/>
      </p:cViewPr>
      <p:guideLst>
        <p:guide orient="horz" pos="2160"/>
        <p:guide pos="3840"/>
      </p:guideLst>
    </p:cSldViewPr>
  </p:slideViewPr>
  <p:outlineViewPr>
    <p:cViewPr>
      <p:scale>
        <a:sx n="33" d="100"/>
        <a:sy n="33" d="100"/>
      </p:scale>
      <p:origin x="0" y="-393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lstStyle/>
          <a:p>
            <a:pPr lvl="0"/>
            <a:endParaRPr lang="en-US" altLang="x-none" sz="1200" dirty="0">
              <a:ea typeface="Arial" panose="020B0604020202020204" pitchFamily="34" charset="0"/>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lstStyle/>
          <a:p>
            <a:pPr lvl="0" algn="r"/>
            <a:fld id="{BB962C8B-B14F-4D97-AF65-F5344CB8AC3E}" type="datetimeFigureOut">
              <a:rPr lang="en-US" altLang="zh-CN" sz="1200" dirty="0"/>
              <a:t>8/7/2025</a:t>
            </a:fld>
            <a:endParaRPr lang="en-US" altLang="zh-CN" sz="1200" dirty="0">
              <a:ea typeface="Arial" panose="020B0604020202020204" pitchFamily="34" charset="0"/>
            </a:endParaRPr>
          </a:p>
        </p:txBody>
      </p:sp>
      <p:sp>
        <p:nvSpPr>
          <p:cNvPr id="4" name="Espace réservé du pied de page 3"/>
          <p:cNvSpPr>
            <a:spLocks noGrp="1"/>
          </p:cNvSpPr>
          <p:nvPr>
            <p:ph type="ftr" sz="quarter" idx="2"/>
          </p:nvPr>
        </p:nvSpPr>
        <p:spPr>
          <a:xfrm>
            <a:off x="0" y="8685213"/>
            <a:ext cx="2971800" cy="458788"/>
          </a:xfrm>
          <a:prstGeom prst="rect">
            <a:avLst/>
          </a:prstGeom>
        </p:spPr>
        <p:txBody>
          <a:bodyPr vert="horz" wrap="square" lIns="91440" tIns="45720" rIns="91440" bIns="45720" numCol="1" anchor="b" anchorCtr="0" compatLnSpc="1"/>
          <a:lstStyle/>
          <a:p>
            <a:pPr lvl="0"/>
            <a:endParaRPr lang="en-US" altLang="x-none" sz="1200" dirty="0">
              <a:ea typeface="Arial" panose="020B0604020202020204" pitchFamily="34" charset="0"/>
            </a:endParaRPr>
          </a:p>
        </p:txBody>
      </p:sp>
      <p:sp>
        <p:nvSpPr>
          <p:cNvPr id="5" name="Espace réservé du numéro de diapositive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lstStyle/>
          <a:p>
            <a:pPr lvl="0" algn="r" fontAlgn="base">
              <a:buNone/>
            </a:pPr>
            <a:fld id="{9A0DB2DC-4C9A-4742-B13C-FB6460FD3503}" type="slidenum">
              <a:rPr lang="en-GB" altLang="en-US" sz="1200" strike="noStrike" noProof="1" dirty="0">
                <a:latin typeface="Arial" panose="020B0604020202020204" pitchFamily="34" charset="0"/>
                <a:ea typeface="MS PGothic" panose="020B0600070205080204" pitchFamily="34" charset="-128"/>
                <a:cs typeface="+mn-cs"/>
              </a:rPr>
              <a:t>‹#›</a:t>
            </a:fld>
            <a:endParaRPr lang="en-GB" altLang="en-US" sz="1200" strike="noStrike" noProof="1"/>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p>
            <a:pPr lvl="0"/>
            <a:endParaRPr lang="en-US" altLang="ja-JP" sz="1200" dirty="0">
              <a:ea typeface="Arial" panose="020B0604020202020204" pitchFamily="34" charset="0"/>
            </a:endParaRP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p>
            <a:pPr lvl="0" algn="r"/>
            <a:endParaRPr lang="en-US" altLang="ja-JP" sz="1200" dirty="0">
              <a:ea typeface="Arial" panose="020B0604020202020204" pitchFamily="34" charset="0"/>
            </a:endParaRPr>
          </a:p>
        </p:txBody>
      </p:sp>
      <p:sp>
        <p:nvSpPr>
          <p:cNvPr id="5124"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Espace réservé de l'image des diapositives 1"/>
          <p:cNvSpPr>
            <a:spLocks noGrp="1" noRot="1" noChangeAspect="1" noTextEdit="1"/>
          </p:cNvSpPr>
          <p:nvPr>
            <p:ph type="sldImg"/>
          </p:nvPr>
        </p:nvSpPr>
        <p:spPr/>
      </p:sp>
      <p:sp>
        <p:nvSpPr>
          <p:cNvPr id="7170" name="Espace réservé des commentaires 2"/>
          <p:cNvSpPr>
            <a:spLocks noGrp="1"/>
          </p:cNvSpPr>
          <p:nvPr>
            <p:ph type="body"/>
          </p:nvPr>
        </p:nvSpPr>
        <p:spPr>
          <a:xfrm>
            <a:off x="685800" y="4400550"/>
            <a:ext cx="5486400" cy="3600450"/>
          </a:xfrm>
          <a:prstGeom prst="rect">
            <a:avLst/>
          </a:prstGeom>
          <a:noFill/>
          <a:ln w="9525">
            <a:noFill/>
          </a:ln>
        </p:spPr>
        <p:txBody>
          <a:bodyPr anchor="t" anchorCtr="0"/>
          <a:lstStyle/>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p:cNvSpPr>
            <a:spLocks noGrp="1" noRot="1" noChangeAspect="1" noTextEdit="1"/>
          </p:cNvSpPr>
          <p:nvPr>
            <p:ph type="sldImg"/>
          </p:nvPr>
        </p:nvSpPr>
        <p:spPr/>
      </p:sp>
      <p:sp>
        <p:nvSpPr>
          <p:cNvPr id="9218" name="Notes Placeholder 2"/>
          <p:cNvSpPr>
            <a:spLocks noGrp="1"/>
          </p:cNvSpPr>
          <p:nvPr>
            <p:ph type="body"/>
          </p:nvPr>
        </p:nvSpPr>
        <p:spPr>
          <a:xfrm>
            <a:off x="685800" y="4343400"/>
            <a:ext cx="5486400" cy="4114800"/>
          </a:xfrm>
          <a:prstGeom prst="rect">
            <a:avLst/>
          </a:prstGeom>
          <a:noFill/>
          <a:ln w="9525">
            <a:noFill/>
          </a:ln>
        </p:spPr>
        <p:txBody>
          <a:bodyPr anchor="t" anchorCtr="0"/>
          <a:lstStyle/>
          <a:p>
            <a:pPr lvl="0"/>
            <a:endParaRPr lang="en-US"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p:sp>
      <p:sp>
        <p:nvSpPr>
          <p:cNvPr id="22530" name="Notes Placeholder 2"/>
          <p:cNvSpPr>
            <a:spLocks noGrp="1"/>
          </p:cNvSpPr>
          <p:nvPr>
            <p:ph type="body"/>
          </p:nvPr>
        </p:nvSpPr>
        <p:spPr>
          <a:xfrm>
            <a:off x="685800" y="4343400"/>
            <a:ext cx="5486400" cy="4114800"/>
          </a:xfrm>
          <a:prstGeom prst="rect">
            <a:avLst/>
          </a:prstGeom>
          <a:noFill/>
          <a:ln w="9525">
            <a:noFill/>
          </a:ln>
        </p:spPr>
        <p:txBody>
          <a:bodyPr anchor="t" anchorCtr="0"/>
          <a:lstStyle/>
          <a:p>
            <a:pPr lvl="0"/>
            <a:endParaRPr lang="en-US" alt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
        <p:nvSpPr>
          <p:cNvPr id="7" name="Title 6"/>
          <p:cNvSpPr>
            <a:spLocks noGrp="1"/>
          </p:cNvSpPr>
          <p:nvPr>
            <p:ph type="title"/>
          </p:nvPr>
        </p:nvSpPr>
        <p:spPr/>
        <p:txBody>
          <a:bodyPr/>
          <a:lstStyle/>
          <a:p>
            <a:pPr fontAlgn="base"/>
            <a:r>
              <a:rPr lang="en-US" strike="noStrike" noProof="1"/>
              <a:t>Click to edit Master title style</a:t>
            </a:r>
          </a:p>
        </p:txBody>
      </p:sp>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
        <p:nvSpPr>
          <p:cNvPr id="7" name="Title 6"/>
          <p:cNvSpPr>
            <a:spLocks noGrp="1"/>
          </p:cNvSpPr>
          <p:nvPr>
            <p:ph type="title"/>
          </p:nvPr>
        </p:nvSpPr>
        <p:spPr/>
        <p:txBody>
          <a:bodyPr/>
          <a:lstStyle/>
          <a:p>
            <a:pPr fontAlgn="base"/>
            <a:r>
              <a:rPr lang="en-US" strike="noStrike" noProof="1"/>
              <a:t>Click to edit Master title style</a:t>
            </a:r>
          </a:p>
        </p:txBody>
      </p:sp>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itle 4"/>
          <p:cNvSpPr>
            <a:spLocks noGrp="1"/>
          </p:cNvSpPr>
          <p:nvPr>
            <p:ph type="title"/>
          </p:nvPr>
        </p:nvSpPr>
        <p:spPr/>
        <p:txBody>
          <a:bodyPr/>
          <a:lstStyle/>
          <a:p>
            <a:pPr fontAlgn="base"/>
            <a:r>
              <a:rPr lang="en-US" strike="noStrike" noProof="1"/>
              <a:t>Click to edit Master title style</a:t>
            </a:r>
          </a:p>
        </p:txBody>
      </p:sp>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7" name="灯片编号占位符 6"/>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灯片编号占位符 2"/>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itle 4"/>
          <p:cNvSpPr>
            <a:spLocks noGrp="1"/>
          </p:cNvSpPr>
          <p:nvPr>
            <p:ph type="title"/>
          </p:nvPr>
        </p:nvSpPr>
        <p:spPr/>
        <p:txBody>
          <a:bodyPr/>
          <a:lstStyle/>
          <a:p>
            <a:pPr fontAlgn="base"/>
            <a:r>
              <a:rPr lang="en-US" strike="noStrike" noProof="1"/>
              <a:t>Click to edit Master title style</a:t>
            </a:r>
          </a:p>
        </p:txBody>
      </p:sp>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
        <p:nvSpPr>
          <p:cNvPr id="7" name="Title 6"/>
          <p:cNvSpPr>
            <a:spLocks noGrp="1"/>
          </p:cNvSpPr>
          <p:nvPr>
            <p:ph type="title"/>
          </p:nvPr>
        </p:nvSpPr>
        <p:spPr/>
        <p:txBody>
          <a:bodyPr/>
          <a:lstStyle/>
          <a:p>
            <a:pPr fontAlgn="base"/>
            <a:r>
              <a:rPr lang="en-US" strike="noStrike" noProof="1"/>
              <a:t>Click to edit Master title style</a:t>
            </a:r>
          </a:p>
        </p:txBody>
      </p:sp>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itle 4"/>
          <p:cNvSpPr>
            <a:spLocks noGrp="1"/>
          </p:cNvSpPr>
          <p:nvPr>
            <p:ph type="title"/>
          </p:nvPr>
        </p:nvSpPr>
        <p:spPr/>
        <p:txBody>
          <a:bodyPr/>
          <a:lstStyle/>
          <a:p>
            <a:pPr fontAlgn="base"/>
            <a:r>
              <a:rPr lang="en-US" strike="noStrike" noProof="1"/>
              <a:t>Click to edit Master title style</a:t>
            </a:r>
          </a:p>
        </p:txBody>
      </p:sp>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7" name="灯片编号占位符 6"/>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灯片编号占位符 2"/>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
        <p:nvSpPr>
          <p:cNvPr id="7" name="Title 6"/>
          <p:cNvSpPr>
            <a:spLocks noGrp="1"/>
          </p:cNvSpPr>
          <p:nvPr>
            <p:ph type="title"/>
          </p:nvPr>
        </p:nvSpPr>
        <p:spPr/>
        <p:txBody>
          <a:bodyPr/>
          <a:lstStyle/>
          <a:p>
            <a:pPr fontAlgn="base"/>
            <a:r>
              <a:rPr lang="en-US" strike="noStrike" noProof="1"/>
              <a:t>Click to edit Master title style</a:t>
            </a:r>
          </a:p>
        </p:txBody>
      </p:sp>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itle 4"/>
          <p:cNvSpPr>
            <a:spLocks noGrp="1"/>
          </p:cNvSpPr>
          <p:nvPr>
            <p:ph type="title"/>
          </p:nvPr>
        </p:nvSpPr>
        <p:spPr/>
        <p:txBody>
          <a:bodyPr/>
          <a:lstStyle/>
          <a:p>
            <a:pPr fontAlgn="base"/>
            <a:r>
              <a:rPr lang="en-US" strike="noStrike" noProof="1"/>
              <a:t>Click to edit Master title style</a:t>
            </a:r>
          </a:p>
        </p:txBody>
      </p:sp>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7" name="灯片编号占位符 6"/>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灯片编号占位符 2"/>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灯片编号占位符 3"/>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7" name="灯片编号占位符 6"/>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灯片编号占位符 2"/>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灯片编号占位符 4"/>
          <p:cNvSpPr>
            <a:spLocks noGrp="1"/>
          </p:cNvSpPr>
          <p:nvPr>
            <p:ph type="sldNum" sz="quarter" idx="10"/>
          </p:nvPr>
        </p:nvSpPr>
        <p:spPr/>
        <p:txBody>
          <a:body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4.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6" Type="http://schemas.openxmlformats.org/officeDocument/2006/relationships/image" Target="../media/image4.jpe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jpe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6" Type="http://schemas.openxmlformats.org/officeDocument/2006/relationships/image" Target="../media/image4.jpe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jpe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p:cNvPicPr>
          <p:nvPr/>
        </p:nvPicPr>
        <p:blipFill>
          <a:blip r:embed="rId13"/>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4"/>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lstStyle/>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lstStyle/>
          <a:p>
            <a:pPr lvl="0"/>
            <a:r>
              <a:rPr lang="en-US" altLang="fr-FR" dirty="0"/>
              <a:t> Click to edit Master text styles</a:t>
            </a:r>
          </a:p>
          <a:p>
            <a:pPr lvl="1"/>
            <a:r>
              <a:rPr lang="en-US" altLang="fr-FR" dirty="0"/>
              <a:t>Second level</a:t>
            </a:r>
          </a:p>
          <a:p>
            <a:pPr lvl="2"/>
            <a:r>
              <a:rPr lang="en-US" altLang="fr-FR" dirty="0"/>
              <a:t>Third level</a:t>
            </a:r>
          </a:p>
          <a:p>
            <a:pPr lvl="3"/>
            <a:r>
              <a:rPr lang="en-US" altLang="fr-FR" dirty="0"/>
              <a:t>Fourth level</a:t>
            </a:r>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lstStyle/>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t>‹#›</a:t>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5"/>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p:cNvPicPr>
            <a:picLocks noChangeAspect="1"/>
          </p:cNvPicPr>
          <p:nvPr/>
        </p:nvPicPr>
        <p:blipFill>
          <a:blip r:embed="rId13"/>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4"/>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lstStyle/>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lstStyle/>
          <a:p>
            <a:pPr lvl="0"/>
            <a:r>
              <a:rPr lang="en-US" altLang="fr-FR" dirty="0"/>
              <a:t> Click to edit Master text styles</a:t>
            </a:r>
          </a:p>
          <a:p>
            <a:pPr lvl="1"/>
            <a:r>
              <a:rPr lang="en-US" altLang="fr-FR" dirty="0"/>
              <a:t>Second level</a:t>
            </a:r>
          </a:p>
          <a:p>
            <a:pPr lvl="2"/>
            <a:r>
              <a:rPr lang="en-US" altLang="fr-FR" dirty="0"/>
              <a:t>Third level</a:t>
            </a:r>
          </a:p>
          <a:p>
            <a:pPr lvl="3"/>
            <a:r>
              <a:rPr lang="en-US" altLang="fr-FR" dirty="0"/>
              <a:t>Fourth level</a:t>
            </a:r>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lstStyle/>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t>‹#›</a:t>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5"/>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p:cNvPicPr>
          <p:nvPr/>
        </p:nvPicPr>
        <p:blipFill>
          <a:blip r:embed="rId13"/>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4"/>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lstStyle/>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lstStyle/>
          <a:p>
            <a:pPr lvl="0"/>
            <a:r>
              <a:rPr lang="en-US" altLang="fr-FR" dirty="0"/>
              <a:t> Click to edit Master text styles</a:t>
            </a:r>
          </a:p>
          <a:p>
            <a:pPr lvl="1"/>
            <a:r>
              <a:rPr lang="en-US" altLang="fr-FR" dirty="0"/>
              <a:t>Second level</a:t>
            </a:r>
          </a:p>
          <a:p>
            <a:pPr lvl="2"/>
            <a:r>
              <a:rPr lang="en-US" altLang="fr-FR" dirty="0"/>
              <a:t>Third level</a:t>
            </a:r>
          </a:p>
          <a:p>
            <a:pPr lvl="3"/>
            <a:r>
              <a:rPr lang="en-US" altLang="fr-FR" dirty="0"/>
              <a:t>Fourth level</a:t>
            </a:r>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lstStyle/>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t>‹#›</a:t>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5"/>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p:cNvPicPr>
          <p:nvPr/>
        </p:nvPicPr>
        <p:blipFill>
          <a:blip r:embed="rId13"/>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4"/>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lstStyle/>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lstStyle/>
          <a:p>
            <a:pPr lvl="0"/>
            <a:r>
              <a:rPr lang="en-US" altLang="fr-FR" dirty="0"/>
              <a:t> Click to edit Master text styles</a:t>
            </a:r>
          </a:p>
          <a:p>
            <a:pPr lvl="1"/>
            <a:r>
              <a:rPr lang="en-US" altLang="fr-FR" dirty="0"/>
              <a:t>Second level</a:t>
            </a:r>
          </a:p>
          <a:p>
            <a:pPr lvl="2"/>
            <a:r>
              <a:rPr lang="en-US" altLang="fr-FR" dirty="0"/>
              <a:t>Third level</a:t>
            </a:r>
          </a:p>
          <a:p>
            <a:pPr lvl="3"/>
            <a:r>
              <a:rPr lang="en-US" altLang="fr-FR" dirty="0"/>
              <a:t>Fourth level</a:t>
            </a:r>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t>‹#›</a:t>
            </a:fld>
            <a:endParaRPr lang="en-GB" altLang="en-US" strike="noStrike" noProof="1">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lstStyle/>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t>‹#›</a:t>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5"/>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5.w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portal.3gpp.org/MtgPresence/registerPresence.aspx" TargetMode="External"/><Relationship Id="rId2" Type="http://schemas.openxmlformats.org/officeDocument/2006/relationships/hyperlink" Target="https://www.3gpp.org/specifications-groups/working-procedures" TargetMode="External"/><Relationship Id="rId1" Type="http://schemas.openxmlformats.org/officeDocument/2006/relationships/slideLayout" Target="../slideLayouts/slideLayout2.xml"/><Relationship Id="rId4" Type="http://schemas.openxmlformats.org/officeDocument/2006/relationships/hyperlink" Target="ftp://ftp.3gpp.org/"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tre 1"/>
          <p:cNvSpPr>
            <a:spLocks noGrp="1"/>
          </p:cNvSpPr>
          <p:nvPr>
            <p:ph type="title"/>
          </p:nvPr>
        </p:nvSpPr>
        <p:spPr>
          <a:xfrm>
            <a:off x="1273810" y="2110105"/>
            <a:ext cx="9693910" cy="1470025"/>
          </a:xfrm>
        </p:spPr>
        <p:txBody>
          <a:bodyPr vert="horz" wrap="square" lIns="91440" tIns="45720" rIns="91440" bIns="45720" anchor="ctr" anchorCtr="0"/>
          <a:lstStyle/>
          <a:p>
            <a:r>
              <a:rPr lang="en-US" altLang="fr-FR" sz="4800" dirty="0"/>
              <a:t>Guidelines for RAN3 F2F Meetings with Remote Access</a:t>
            </a:r>
            <a:endParaRPr lang="en-GB" altLang="fr-FR" sz="4800" dirty="0"/>
          </a:p>
        </p:txBody>
      </p:sp>
      <p:sp>
        <p:nvSpPr>
          <p:cNvPr id="4099" name="Sous-titre 2"/>
          <p:cNvSpPr>
            <a:spLocks noGrp="1" noChangeArrowheads="1"/>
          </p:cNvSpPr>
          <p:nvPr>
            <p:ph type="subTitle" idx="1"/>
          </p:nvPr>
        </p:nvSpPr>
        <p:spPr bwMode="auto">
          <a:xfrm>
            <a:off x="1803400" y="3860800"/>
            <a:ext cx="8929996" cy="2160270"/>
          </a:xfrm>
          <a:effectLst/>
          <a:scene3d>
            <a:camera prst="orthographicFront"/>
            <a:lightRig rig="balanced" dir="t"/>
          </a:scene3d>
          <a:sp3d prstMaterial="plastic"/>
        </p:spPr>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RAN WG3 </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Chair: </a:t>
            </a: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Sean Kelley</a:t>
            </a:r>
          </a:p>
          <a:p>
            <a:pPr lvl="0">
              <a:lnSpc>
                <a:spcPct val="90000"/>
              </a:lnSpc>
              <a:defRPr/>
            </a:pPr>
            <a:r>
              <a:rPr kumimoji="0" lang="en-GB" altLang="fr-FR" sz="1800" b="0" i="0" u="none" strike="noStrike" kern="0" cap="none" spc="0" normalizeH="0" baseline="0" noProof="0" dirty="0">
                <a:ln>
                  <a:noFill/>
                </a:ln>
                <a:solidFill>
                  <a:schemeClr val="tx1"/>
                </a:solidFill>
                <a:effectLst/>
                <a:uLnTx/>
                <a:uFillTx/>
                <a:latin typeface="+mn-lt"/>
                <a:ea typeface="+mn-ea"/>
                <a:cs typeface="+mn-cs"/>
              </a:rPr>
              <a:t>RAN WG3 Vice-Ch</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air: </a:t>
            </a:r>
            <a:r>
              <a:rPr lang="en-US" altLang="fr-FR" sz="1800" strike="noStrike" noProof="0" dirty="0">
                <a:ln>
                  <a:noFill/>
                </a:ln>
                <a:effectLst/>
                <a:uLnTx/>
                <a:uFillTx/>
                <a:ea typeface="MS PGothic" panose="020B0600070205080204" pitchFamily="34" charset="-128"/>
                <a:sym typeface="+mn-ea"/>
              </a:rPr>
              <a:t>Gen Cao, </a:t>
            </a:r>
            <a:r>
              <a:rPr lang="fr-FR" altLang="ja-JP" sz="1800" dirty="0">
                <a:ea typeface="MS PGothic" panose="020B0600070205080204" pitchFamily="34" charset="-128"/>
                <a:sym typeface="+mn-ea"/>
              </a:rPr>
              <a:t>Lixiang Xu</a:t>
            </a: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highlight>
                  <a:srgbClr val="FFFF00"/>
                </a:highlight>
                <a:uLnTx/>
                <a:uFillTx/>
                <a:latin typeface="+mn-lt"/>
                <a:ea typeface="+mn-ea"/>
                <a:cs typeface="+mn-cs"/>
              </a:rPr>
              <a:t>Yellow highlight </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substantive changes with respect to </a:t>
            </a:r>
            <a:r>
              <a:rPr kumimoji="0" sz="1800" b="0" i="0" u="none" strike="noStrike" kern="0" cap="none" spc="0" normalizeH="0" baseline="0" noProof="0" dirty="0">
                <a:ln>
                  <a:noFill/>
                </a:ln>
                <a:solidFill>
                  <a:schemeClr val="tx1"/>
                </a:solidFill>
                <a:effectLst/>
                <a:uLnTx/>
                <a:uFillTx/>
                <a:latin typeface="+mn-lt"/>
                <a:ea typeface="+mn-ea"/>
                <a:cs typeface="+mn-cs"/>
              </a:rPr>
              <a:t>R3-2</a:t>
            </a:r>
            <a:r>
              <a:rPr kumimoji="0" lang="en-US" sz="1800" b="0" i="0" u="none" strike="noStrike" kern="0" cap="none" spc="0" normalizeH="0" baseline="0" noProof="0" dirty="0">
                <a:ln>
                  <a:noFill/>
                </a:ln>
                <a:solidFill>
                  <a:schemeClr val="tx1"/>
                </a:solidFill>
                <a:effectLst/>
                <a:uLnTx/>
                <a:uFillTx/>
                <a:latin typeface="+mn-lt"/>
                <a:ea typeface="+mn-ea"/>
                <a:cs typeface="+mn-cs"/>
              </a:rPr>
              <a:t>53003</a:t>
            </a:r>
            <a:r>
              <a:rPr lang="en-GB" sz="1800" dirty="0"/>
              <a:t> (</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endorsed at RAN3#1</a:t>
            </a:r>
            <a:r>
              <a:rPr kumimoji="0" lang="en-US" altLang="en-GB" sz="1800" b="0" i="0" u="none" strike="noStrike" kern="0" cap="none" spc="0" normalizeH="0" baseline="0" noProof="0" dirty="0">
                <a:ln>
                  <a:noFill/>
                </a:ln>
                <a:solidFill>
                  <a:schemeClr val="tx1"/>
                </a:solidFill>
                <a:effectLst/>
                <a:uLnTx/>
                <a:uFillTx/>
                <a:latin typeface="+mn-lt"/>
                <a:ea typeface="+mn-ea"/>
                <a:cs typeface="+mn-cs"/>
              </a:rPr>
              <a:t>28)</a:t>
            </a:r>
          </a:p>
        </p:txBody>
      </p:sp>
      <p:sp>
        <p:nvSpPr>
          <p:cNvPr id="6148"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t>1</a:t>
            </a:fld>
            <a:endParaRPr lang="en-GB" altLang="fr-FR" sz="1100" dirty="0">
              <a:solidFill>
                <a:schemeClr val="bg1"/>
              </a:solidFill>
            </a:endParaRPr>
          </a:p>
        </p:txBody>
      </p:sp>
      <p:sp>
        <p:nvSpPr>
          <p:cNvPr id="6149" name="Rectangle 11"/>
          <p:cNvSpPr/>
          <p:nvPr/>
        </p:nvSpPr>
        <p:spPr>
          <a:xfrm>
            <a:off x="149224" y="317500"/>
            <a:ext cx="3930551" cy="977900"/>
          </a:xfrm>
          <a:prstGeom prst="rect">
            <a:avLst/>
          </a:prstGeom>
          <a:noFill/>
          <a:ln w="9525">
            <a:noFill/>
          </a:ln>
        </p:spPr>
        <p:txBody>
          <a:bodyPr anchor="ctr" anchorCtr="0"/>
          <a:lstStyle/>
          <a:p>
            <a:pPr eaLnBrk="0" hangingPunct="0"/>
            <a:r>
              <a:rPr lang="en-GB" altLang="fr-FR" sz="2000" dirty="0">
                <a:latin typeface="Calibri" panose="020F0502020204030204" pitchFamily="34" charset="0"/>
                <a:ea typeface="MS PGothic" panose="020B0600070205080204" pitchFamily="34" charset="-128"/>
              </a:rPr>
              <a:t>3GPP TSG-RAN WG3 Meeting #1</a:t>
            </a:r>
            <a:r>
              <a:rPr lang="en-US" altLang="en-GB" sz="2000" dirty="0">
                <a:latin typeface="Calibri" panose="020F0502020204030204" pitchFamily="34" charset="0"/>
                <a:ea typeface="MS PGothic" panose="020B0600070205080204" pitchFamily="34" charset="-128"/>
              </a:rPr>
              <a:t>29</a:t>
            </a:r>
            <a:br>
              <a:rPr lang="ja-JP" altLang="en-GB" sz="2000" dirty="0">
                <a:latin typeface="Calibri" panose="020F0502020204030204" pitchFamily="34" charset="0"/>
                <a:ea typeface="MS PGothic" panose="020B0600070205080204" pitchFamily="34" charset="-128"/>
              </a:rPr>
            </a:br>
            <a:r>
              <a:rPr lang="en-US" altLang="ja-JP" sz="2000" dirty="0">
                <a:latin typeface="Calibri" panose="020F0502020204030204" pitchFamily="34" charset="0"/>
                <a:ea typeface="MS PGothic" panose="020B0600070205080204" pitchFamily="34" charset="-128"/>
              </a:rPr>
              <a:t>Bengaluru, India, 25-29 August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bwMode="auto">
          <a:xfrm>
            <a:off x="609600" y="1107440"/>
            <a:ext cx="10972800" cy="533082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altLang="en-US" sz="132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3"/>
              </a:buBlip>
              <a:defRPr/>
            </a:pPr>
            <a:r>
              <a:rPr kumimoji="0" lang="en-US" altLang="en-US" sz="1800" b="0" i="0" u="none" strike="noStrike" kern="0" cap="none" spc="0" normalizeH="0" baseline="0" noProof="0" dirty="0">
                <a:ln>
                  <a:noFill/>
                </a:ln>
                <a:effectLst/>
                <a:uLnTx/>
                <a:uFillTx/>
              </a:rPr>
              <a:t>Highlights to F2F delegates:</a:t>
            </a:r>
            <a:endParaRPr kumimoji="0" lang="en-US" altLang="en-US" sz="2000" b="0" i="0" u="none" strike="noStrike" kern="0" cap="none" spc="0" normalizeH="0" baseline="0" noProof="0" dirty="0">
              <a:ln>
                <a:noFill/>
              </a:ln>
              <a:effectLs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3"/>
              </a:buBlip>
              <a:defRPr/>
            </a:pPr>
            <a:r>
              <a:rPr kumimoji="0" lang="en-US" altLang="en-US" sz="1600" b="0" i="0" u="none" strike="noStrike" kern="0" cap="none" spc="0" normalizeH="0" baseline="0" dirty="0">
                <a:latin typeface="+mn-lt"/>
                <a:cs typeface="+mn-ea"/>
              </a:rPr>
              <a:t>3GPP Wireless LAN in meeting room:</a:t>
            </a:r>
            <a:endParaRPr kumimoji="0" lang="en-GB" altLang="fr-FR" sz="1540" b="0" i="0" u="none" strike="noStrike" kern="0" cap="none" spc="0" normalizeH="0" baseline="0" noProof="0" dirty="0">
              <a:ln>
                <a:noFill/>
              </a:ln>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3"/>
              </a:buBlip>
              <a:defRPr/>
            </a:pPr>
            <a:r>
              <a:rPr kumimoji="0" lang="en-US" altLang="en-US" sz="1600" b="0" i="0" u="none" strike="noStrike" kern="0" cap="none" spc="0" normalizeH="0" baseline="0" dirty="0">
                <a:latin typeface="+mn-lt"/>
                <a:cs typeface="+mn-ea"/>
              </a:rPr>
              <a:t>Wireless LAN: SSID: 3GPPWIFI</a:t>
            </a:r>
          </a:p>
          <a:p>
            <a:pPr marL="1257300" marR="0" lvl="2" indent="-342900" algn="l" defTabSz="914400" rtl="0" eaLnBrk="0" fontAlgn="base" latinLnBrk="0" hangingPunct="0">
              <a:lnSpc>
                <a:spcPct val="100000"/>
              </a:lnSpc>
              <a:spcBef>
                <a:spcPct val="20000"/>
              </a:spcBef>
              <a:spcAft>
                <a:spcPct val="0"/>
              </a:spcAft>
              <a:buClrTx/>
              <a:buSzTx/>
              <a:buFontTx/>
              <a:buBlip>
                <a:blip r:embed="rId3"/>
              </a:buBlip>
              <a:defRPr/>
            </a:pPr>
            <a:r>
              <a:rPr kumimoji="0" lang="en-US" altLang="en-US" sz="1600" b="0" i="0" u="none" strike="noStrike" kern="0" cap="none" spc="0" normalizeH="0" baseline="0" dirty="0">
                <a:latin typeface="+mn-lt"/>
                <a:cs typeface="+mn-ea"/>
              </a:rPr>
              <a:t>Password: 3GPP3GPPM (CAPITAL LETTERS!)</a:t>
            </a:r>
          </a:p>
          <a:p>
            <a:pPr marL="1257300" marR="0" lvl="2" indent="-342900" algn="l" defTabSz="914400" rtl="0" eaLnBrk="0" fontAlgn="base" latinLnBrk="0" hangingPunct="0">
              <a:lnSpc>
                <a:spcPct val="100000"/>
              </a:lnSpc>
              <a:spcBef>
                <a:spcPct val="20000"/>
              </a:spcBef>
              <a:spcAft>
                <a:spcPct val="0"/>
              </a:spcAft>
              <a:buClrTx/>
              <a:buSzTx/>
              <a:buFontTx/>
              <a:buBlip>
                <a:blip r:embed="rId3"/>
              </a:buBlip>
              <a:defRPr/>
            </a:pPr>
            <a:r>
              <a:rPr kumimoji="0" lang="en-US" altLang="en-US" sz="1600" b="0" i="0" u="none" strike="noStrike" kern="0" cap="none" spc="0" normalizeH="0" baseline="0" dirty="0">
                <a:latin typeface="+mn-lt"/>
                <a:cs typeface="+mn-ea"/>
              </a:rPr>
              <a:t>IP address: 10.10.10.10</a:t>
            </a:r>
            <a:endParaRPr lang="en-US" sz="1345" dirty="0">
              <a:sym typeface="+mn-ea"/>
            </a:endParaRPr>
          </a:p>
          <a:p>
            <a:pPr marL="0" marR="0" lvl="1" indent="-342900" algn="l" defTabSz="914400" rtl="0" eaLnBrk="0" fontAlgn="base" latinLnBrk="0" hangingPunct="0">
              <a:lnSpc>
                <a:spcPct val="100000"/>
              </a:lnSpc>
              <a:spcBef>
                <a:spcPct val="20000"/>
              </a:spcBef>
              <a:spcAft>
                <a:spcPct val="0"/>
              </a:spcAft>
              <a:buClrTx/>
              <a:buSzTx/>
              <a:buFontTx/>
              <a:buBlip>
                <a:blip r:embed="rId3"/>
              </a:buBlip>
              <a:defRPr/>
            </a:pPr>
            <a:r>
              <a:rPr lang="en-US" altLang="en-US" sz="1800" noProof="0" dirty="0">
                <a:ln>
                  <a:noFill/>
                </a:ln>
                <a:effectLst/>
                <a:uLnTx/>
                <a:uFillTx/>
                <a:ea typeface="+mn-ea"/>
                <a:cs typeface="+mn-cs"/>
                <a:sym typeface="+mn-ea"/>
              </a:rPr>
              <a:t>Highlights to remote delegates:</a:t>
            </a:r>
            <a:endParaRPr kumimoji="0" lang="en-US" altLang="en-US" sz="1795" b="0" i="0" u="none" strike="noStrike" kern="0" cap="none" spc="0" normalizeH="0" baseline="0" noProof="0" dirty="0">
              <a:ln>
                <a:noFill/>
              </a:ln>
              <a:effectLst/>
              <a:uLnTx/>
              <a:uFillTx/>
            </a:endParaRPr>
          </a:p>
          <a:p>
            <a:pPr marL="914400" marR="0" lvl="3" indent="-342900" algn="l" defTabSz="914400" rtl="0" eaLnBrk="0" fontAlgn="base" latinLnBrk="0" hangingPunct="0">
              <a:lnSpc>
                <a:spcPct val="100000"/>
              </a:lnSpc>
              <a:spcBef>
                <a:spcPct val="20000"/>
              </a:spcBef>
              <a:spcAft>
                <a:spcPct val="0"/>
              </a:spcAft>
              <a:buClrTx/>
              <a:buSzTx/>
              <a:buFontTx/>
              <a:buBlip>
                <a:blip r:embed="rId3"/>
              </a:buBlip>
              <a:defRPr/>
            </a:pPr>
            <a:r>
              <a:rPr lang="en-US" altLang="en-US" sz="1600" dirty="0">
                <a:cs typeface="+mn-ea"/>
                <a:sym typeface="+mn-ea"/>
              </a:rPr>
              <a:t>Remote delegate using a quality headset and having a stable internet connection is highly recommended.</a:t>
            </a:r>
          </a:p>
          <a:p>
            <a:pPr marL="457200" marR="0" lvl="2" indent="-342900" algn="l" defTabSz="914400" rtl="0" eaLnBrk="0" fontAlgn="base" latinLnBrk="0" hangingPunct="0">
              <a:lnSpc>
                <a:spcPct val="100000"/>
              </a:lnSpc>
              <a:spcBef>
                <a:spcPct val="20000"/>
              </a:spcBef>
              <a:spcAft>
                <a:spcPct val="0"/>
              </a:spcAft>
              <a:buClrTx/>
              <a:buSzTx/>
              <a:buFontTx/>
              <a:buBlip>
                <a:blip r:embed="rId3"/>
              </a:buBlip>
              <a:defRPr/>
            </a:pPr>
            <a:r>
              <a:rPr lang="en-US" altLang="en-US" sz="1775" dirty="0">
                <a:cs typeface="+mn-ea"/>
                <a:sym typeface="+mn-ea"/>
              </a:rPr>
              <a:t>Breakout Room Booking:</a:t>
            </a:r>
          </a:p>
          <a:p>
            <a:pPr marL="914400" lvl="3" indent="-342900">
              <a:buBlip>
                <a:blip r:embed="rId3"/>
              </a:buBlip>
              <a:defRPr/>
            </a:pPr>
            <a:r>
              <a:rPr lang="en-US" dirty="0">
                <a:highlight>
                  <a:srgbClr val="FFFF00"/>
                </a:highlight>
              </a:rPr>
              <a:t>Only a CB moderator or SI/WI rapporteur may request the RAN3 breakout room (via MCC).</a:t>
            </a:r>
          </a:p>
          <a:p>
            <a:pPr marL="914400" lvl="3" indent="-342900">
              <a:buBlip>
                <a:blip r:embed="rId3"/>
              </a:buBlip>
              <a:defRPr/>
            </a:pPr>
            <a:r>
              <a:rPr lang="en-US" altLang="en-GB" noProof="0" dirty="0">
                <a:ln>
                  <a:noFill/>
                </a:ln>
                <a:effectLst/>
                <a:highlight>
                  <a:srgbClr val="FFFF00"/>
                </a:highlight>
                <a:uLnTx/>
                <a:uFillTx/>
                <a:ea typeface="+mn-ea"/>
                <a:cs typeface="+mn-cs"/>
                <a:sym typeface="+mn-ea"/>
              </a:rPr>
              <a:t>The maximum total duration of all CBs for a given SI/WI is 2 hours.</a:t>
            </a:r>
            <a:endParaRPr lang="en-US" altLang="en-GB" sz="1530" noProof="0" dirty="0">
              <a:ln>
                <a:noFill/>
              </a:ln>
              <a:effectLst/>
              <a:highlight>
                <a:srgbClr val="FFFF00"/>
              </a:highlight>
              <a:uLnTx/>
              <a:uFillTx/>
              <a:ea typeface="+mn-ea"/>
              <a:cs typeface="+mn-cs"/>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3"/>
              </a:buBlip>
              <a:defRPr/>
            </a:pPr>
            <a:r>
              <a:rPr lang="en-US" altLang="en-US" sz="1800" noProof="0" dirty="0">
                <a:ln>
                  <a:noFill/>
                </a:ln>
                <a:effectLst/>
                <a:uLnTx/>
                <a:uFillTx/>
                <a:ea typeface="+mn-ea"/>
                <a:cs typeface="+mn-cs"/>
                <a:sym typeface="+mn-ea"/>
              </a:rPr>
              <a:t>The instruction of the GTW and Tohru for offline discussion moderators:</a:t>
            </a:r>
            <a:endParaRPr lang="en-US" altLang="en-GB" sz="1710" noProof="0" dirty="0">
              <a:ln>
                <a:noFill/>
              </a:ln>
              <a:effectLst/>
              <a:uLnTx/>
              <a:uFillTx/>
              <a:ea typeface="+mn-ea"/>
              <a:cs typeface="+mn-cs"/>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3"/>
              </a:buBlip>
              <a:defRPr/>
            </a:pPr>
            <a:endParaRPr lang="en-US" sz="1345" dirty="0"/>
          </a:p>
          <a:p>
            <a:pPr marL="342900" marR="0" lvl="0" indent="-342900" algn="l" defTabSz="914400" rtl="0" eaLnBrk="0" fontAlgn="base" latinLnBrk="0" hangingPunct="0">
              <a:lnSpc>
                <a:spcPct val="100000"/>
              </a:lnSpc>
              <a:spcBef>
                <a:spcPct val="20000"/>
              </a:spcBef>
              <a:spcAft>
                <a:spcPct val="0"/>
              </a:spcAft>
              <a:buClrTx/>
              <a:buSzTx/>
              <a:buFontTx/>
              <a:buBlip>
                <a:blip r:embed="rId3"/>
              </a:buBlip>
              <a:defRPr/>
            </a:pPr>
            <a:endParaRPr kumimoji="0" lang="en-GB" altLang="fr-FR" sz="1795" b="0" i="0" u="none" strike="noStrike" kern="0" cap="none" spc="0" normalizeH="0" baseline="0" noProof="0" dirty="0">
              <a:ln>
                <a:noFill/>
              </a:ln>
              <a:effectLst/>
              <a:highlight>
                <a:srgbClr val="FFFF00"/>
              </a:highlight>
              <a:uLnTx/>
              <a:uFillTx/>
              <a:latin typeface="+mn-lt"/>
              <a:ea typeface="+mn-ea"/>
              <a:cs typeface="+mn-cs"/>
            </a:endParaRPr>
          </a:p>
        </p:txBody>
      </p:sp>
      <p:sp>
        <p:nvSpPr>
          <p:cNvPr id="20482" name="Title 2"/>
          <p:cNvSpPr>
            <a:spLocks noGrp="1"/>
          </p:cNvSpPr>
          <p:nvPr>
            <p:ph type="title"/>
          </p:nvPr>
        </p:nvSpPr>
        <p:spPr/>
        <p:txBody>
          <a:bodyPr vert="horz" wrap="square" lIns="91440" tIns="45720" rIns="91440" bIns="45720" anchor="ctr" anchorCtr="0"/>
          <a:lstStyle/>
          <a:p>
            <a:r>
              <a:rPr lang="en-US" altLang="en-US" dirty="0"/>
              <a:t>   F2F Meeting with 1-way Remote Access</a:t>
            </a:r>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t>10</a:t>
            </a:fld>
            <a:endParaRPr lang="en-GB" altLang="fr-FR" sz="1100" dirty="0">
              <a:solidFill>
                <a:schemeClr val="bg1"/>
              </a:solidFill>
              <a:latin typeface="Arial" panose="020B0604020202020204" pitchFamily="34" charset="0"/>
            </a:endParaRPr>
          </a:p>
        </p:txBody>
      </p:sp>
      <p:graphicFrame>
        <p:nvGraphicFramePr>
          <p:cNvPr id="3" name="对象 2">
            <a:hlinkClick r:id="" action="ppaction://ole?verb=0"/>
          </p:cNvPr>
          <p:cNvGraphicFramePr>
            <a:graphicFrameLocks noChangeAspect="1"/>
          </p:cNvGraphicFramePr>
          <p:nvPr>
            <p:extLst>
              <p:ext uri="{D42A27DB-BD31-4B8C-83A1-F6EECF244321}">
                <p14:modId xmlns:p14="http://schemas.microsoft.com/office/powerpoint/2010/main" val="1867583492"/>
              </p:ext>
            </p:extLst>
          </p:nvPr>
        </p:nvGraphicFramePr>
        <p:xfrm>
          <a:off x="1085850" y="5541963"/>
          <a:ext cx="2208213" cy="468312"/>
        </p:xfrm>
        <a:graphic>
          <a:graphicData uri="http://schemas.openxmlformats.org/presentationml/2006/ole">
            <mc:AlternateContent xmlns:mc="http://schemas.openxmlformats.org/markup-compatibility/2006">
              <mc:Choice xmlns:v="urn:schemas-microsoft-com:vml" Requires="v">
                <p:oleObj spid="_x0000_s1050" name="Packager Shell Object" showAsIcon="1" r:id="rId4" imgW="2208240" imgH="468000" progId="Package">
                  <p:embed/>
                </p:oleObj>
              </mc:Choice>
              <mc:Fallback>
                <p:oleObj name="Packager Shell Object" showAsIcon="1" r:id="rId4" imgW="2208240" imgH="468000" progId="Package">
                  <p:embed/>
                  <p:pic>
                    <p:nvPicPr>
                      <p:cNvPr id="0" name="图片 1024"/>
                      <p:cNvPicPr/>
                      <p:nvPr/>
                    </p:nvPicPr>
                    <p:blipFill>
                      <a:blip r:embed="rId5"/>
                      <a:stretch>
                        <a:fillRect/>
                      </a:stretch>
                    </p:blipFill>
                    <p:spPr>
                      <a:xfrm>
                        <a:off x="1085850" y="5541963"/>
                        <a:ext cx="2208213" cy="468312"/>
                      </a:xfrm>
                      <a:prstGeom prst="rect">
                        <a:avLst/>
                      </a:prstGeom>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t>11</a:t>
            </a:fld>
            <a:endParaRPr lang="en-GB" altLang="fr-FR" sz="1100" dirty="0">
              <a:solidFill>
                <a:schemeClr val="bg1"/>
              </a:solidFill>
            </a:endParaRPr>
          </a:p>
        </p:txBody>
      </p:sp>
      <p:sp>
        <p:nvSpPr>
          <p:cNvPr id="21506" name="内容占位符 1"/>
          <p:cNvSpPr>
            <a:spLocks noGrp="1"/>
          </p:cNvSpPr>
          <p:nvPr>
            <p:ph idx="1"/>
          </p:nvPr>
        </p:nvSpPr>
        <p:spPr>
          <a:xfrm>
            <a:off x="609600" y="1227138"/>
            <a:ext cx="10972800" cy="4899025"/>
          </a:xfrm>
        </p:spPr>
        <p:txBody>
          <a:bodyPr anchor="t" anchorCtr="0"/>
          <a:lstStyle/>
          <a:p>
            <a:pPr marL="0" indent="0">
              <a:buNone/>
            </a:pPr>
            <a:endParaRPr lang="en-US" altLang="zh-CN"/>
          </a:p>
          <a:p>
            <a:pPr marL="0" indent="0">
              <a:buNone/>
            </a:pPr>
            <a:endParaRPr lang="en-US" altLang="zh-CN"/>
          </a:p>
          <a:p>
            <a:pPr marL="0" indent="0">
              <a:buNone/>
            </a:pPr>
            <a:endParaRPr lang="en-US" altLang="zh-CN"/>
          </a:p>
          <a:p>
            <a:pPr marL="0" indent="0">
              <a:buNone/>
            </a:pPr>
            <a:r>
              <a:rPr lang="en-US" altLang="zh-CN"/>
              <a:t>                             </a:t>
            </a:r>
            <a:r>
              <a:rPr lang="en-US" altLang="zh-CN" sz="6000" b="1"/>
              <a:t>Enjoy the meeting!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3"/>
          <p:cNvSpPr>
            <a:spLocks noGrp="1" noChangeArrowheads="1"/>
          </p:cNvSpPr>
          <p:nvPr>
            <p:ph idx="1"/>
          </p:nvPr>
        </p:nvSpPr>
        <p:spPr bwMode="auto">
          <a:xfrm>
            <a:off x="479424" y="1458884"/>
            <a:ext cx="11304588" cy="4994275"/>
          </a:xfrm>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3"/>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RAN and RAN3 leaders are committed to keeping delegates healthy and safe</a:t>
            </a:r>
          </a:p>
          <a:p>
            <a:pPr marL="342900" marR="0" lvl="0" indent="-342900" algn="l" defTabSz="914400" rtl="0" eaLnBrk="0" fontAlgn="base" latinLnBrk="0" hangingPunct="0">
              <a:lnSpc>
                <a:spcPct val="100000"/>
              </a:lnSpc>
              <a:spcBef>
                <a:spcPct val="20000"/>
              </a:spcBef>
              <a:spcAft>
                <a:spcPct val="0"/>
              </a:spcAft>
              <a:buClrTx/>
              <a:buSzTx/>
              <a:buFontTx/>
              <a:buBlip>
                <a:blip r:embed="rId3"/>
              </a:buBlip>
              <a:defRPr/>
            </a:pPr>
            <a:r>
              <a:rPr lang="en-US" altLang="en-US" noProof="0" dirty="0">
                <a:ln>
                  <a:noFill/>
                </a:ln>
                <a:solidFill>
                  <a:srgbClr val="FF0000"/>
                </a:solidFill>
                <a:effectLst/>
                <a:uLnTx/>
                <a:uFillTx/>
                <a:sym typeface="+mn-ea"/>
              </a:rPr>
              <a:t>RAN3 #129 is a F2F Meeting with 1-way Remote Access with best effort</a:t>
            </a:r>
            <a:endParaRPr kumimoji="0" lang="en-US" altLang="en-US"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3"/>
              </a:buBlip>
              <a:defRPr/>
            </a:pPr>
            <a:r>
              <a:rPr lang="en-US" altLang="en-US" noProof="0" dirty="0">
                <a:ln>
                  <a:noFill/>
                </a:ln>
                <a:solidFill>
                  <a:srgbClr val="FF0000"/>
                </a:solidFill>
                <a:effectLst/>
                <a:uLnTx/>
                <a:uFillTx/>
                <a:sym typeface="+mn-ea"/>
              </a:rPr>
              <a:t>Deadlines and dates apply to RAN3 #129</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194" name="Title 1"/>
          <p:cNvSpPr>
            <a:spLocks noGrp="1"/>
          </p:cNvSpPr>
          <p:nvPr>
            <p:ph type="title"/>
          </p:nvPr>
        </p:nvSpPr>
        <p:spPr>
          <a:xfrm>
            <a:off x="2674938" y="257175"/>
            <a:ext cx="6834187" cy="1143000"/>
          </a:xfrm>
        </p:spPr>
        <p:txBody>
          <a:bodyPr vert="horz" wrap="square" lIns="91440" tIns="45720" rIns="91440" bIns="45720" anchor="ctr" anchorCtr="0"/>
          <a:lstStyle/>
          <a:p>
            <a:r>
              <a:rPr lang="en-US" altLang="fr-FR" dirty="0"/>
              <a:t>Background (1)</a:t>
            </a:r>
          </a:p>
        </p:txBody>
      </p:sp>
      <p:sp>
        <p:nvSpPr>
          <p:cNvPr id="819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t>2</a:t>
            </a:fld>
            <a:endParaRPr lang="en-GB" altLang="fr-FR" sz="11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093470"/>
            <a:ext cx="10972800" cy="5218430"/>
          </a:xfrm>
        </p:spPr>
        <p:txBody>
          <a:bodyPr vert="horz" wrap="square" lIns="91440" tIns="45720" rIns="91440" bIns="45720" numCol="1" anchor="t" anchorCtr="0" compatLnSpc="1">
            <a:normAutofit fontScale="72500" lnSpcReduction="20000"/>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3GPP Working Procedures:</a:t>
            </a: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Article 26: TSG and WG voting during a meeting</a:t>
            </a: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The following procedures apply for voting during a TSG or WG meeting:</a:t>
            </a:r>
          </a:p>
          <a:p>
            <a:pPr marR="0" lvl="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sz="2800" b="0" i="0" u="none" strike="noStrike" kern="0" cap="none" spc="0" normalizeH="0" baseline="0" noProof="0" dirty="0">
                <a:ln>
                  <a:noFill/>
                </a:ln>
                <a:solidFill>
                  <a:schemeClr val="tx1"/>
                </a:solidFill>
                <a:effectLst/>
                <a:uLnTx/>
                <a:uFillTx/>
                <a:latin typeface="+mn-lt"/>
                <a:ea typeface="+mn-ea"/>
                <a:cs typeface="+mn-cs"/>
              </a:rPr>
              <a:t>before voting, a clear definition of the issues shall be provided by the Chair;</a:t>
            </a:r>
          </a:p>
          <a:p>
            <a:pPr marR="0" lvl="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sz="2800" b="0" i="0" u="none" strike="noStrike" kern="0" cap="none" spc="0" normalizeH="0" baseline="0" noProof="0" dirty="0">
                <a:ln>
                  <a:noFill/>
                </a:ln>
                <a:solidFill>
                  <a:schemeClr val="tx1"/>
                </a:solidFill>
                <a:effectLst/>
                <a:uLnTx/>
                <a:uFillTx/>
                <a:latin typeface="+mn-lt"/>
                <a:ea typeface="+mn-ea"/>
                <a:cs typeface="+mn-cs"/>
              </a:rPr>
              <a:t>Voting Members shall only be entitled to one vote;</a:t>
            </a:r>
          </a:p>
          <a:p>
            <a:pPr lvl="1">
              <a:buClrTx/>
              <a:defRPr/>
            </a:pPr>
            <a:r>
              <a:rPr kumimoji="0" lang="en-US" b="0" i="0" u="none" strike="noStrike" kern="0" cap="none" spc="0" normalizeH="0" baseline="0" noProof="0" dirty="0">
                <a:ln>
                  <a:noFill/>
                </a:ln>
                <a:solidFill>
                  <a:schemeClr val="tx1"/>
                </a:solidFill>
                <a:effectLst/>
                <a:uLnTx/>
                <a:uFillTx/>
                <a:latin typeface="+mn-lt"/>
                <a:ea typeface="+mn-ea"/>
                <a:cs typeface="+mn-cs"/>
              </a:rPr>
              <a:t>the Voting Member shall not vote if 16 Voting Members associated with the same Corporate Group (as the Voting Member) have previously voted in the same ballot;</a:t>
            </a:r>
          </a:p>
          <a:p>
            <a:pPr lvl="1">
              <a:buClrTx/>
              <a:defRPr/>
            </a:pPr>
            <a:r>
              <a:rPr kumimoji="0" lang="en-US" b="0" i="0" u="none" strike="noStrike" kern="0" cap="none" spc="0" normalizeH="0" baseline="0" noProof="0" dirty="0">
                <a:ln>
                  <a:noFill/>
                </a:ln>
                <a:solidFill>
                  <a:schemeClr val="tx1"/>
                </a:solidFill>
                <a:effectLst/>
                <a:uLnTx/>
                <a:uFillTx/>
                <a:latin typeface="+mn-lt"/>
                <a:ea typeface="+mn-ea"/>
                <a:cs typeface="+mn-cs"/>
              </a:rPr>
              <a:t>the Voting Member shall not vote if 8 Voting Members associated with the same Corporate Group and Organizational Partner (as the Voting Member) have previously voted in the same ballot;</a:t>
            </a:r>
          </a:p>
          <a:p>
            <a:pPr marR="0" lvl="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sz="2800" b="0" i="0" u="none" strike="noStrike" kern="0" cap="none" spc="0" normalizeH="0" baseline="0" noProof="0" dirty="0">
                <a:ln>
                  <a:noFill/>
                </a:ln>
                <a:solidFill>
                  <a:schemeClr val="tx1"/>
                </a:solidFill>
                <a:effectLst/>
                <a:uLnTx/>
                <a:uFillTx/>
                <a:latin typeface="+mn-lt"/>
                <a:ea typeface="+mn-ea"/>
                <a:cs typeface="+mn-cs"/>
              </a:rPr>
              <a:t>if a Voting Member has more than one representative present, only one representative may vote;</a:t>
            </a:r>
          </a:p>
          <a:p>
            <a:pPr marR="0" lvl="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sz="2800" b="0" i="0" u="none" strike="noStrike" kern="0" cap="none" spc="0" normalizeH="0" baseline="0" noProof="0" dirty="0">
                <a:ln>
                  <a:noFill/>
                </a:ln>
                <a:solidFill>
                  <a:schemeClr val="tx1"/>
                </a:solidFill>
                <a:effectLst/>
                <a:uLnTx/>
                <a:uFillTx/>
                <a:latin typeface="+mn-lt"/>
                <a:ea typeface="+mn-ea"/>
                <a:cs typeface="+mn-cs"/>
              </a:rPr>
              <a:t>each Voting Member may only cast the vote once;</a:t>
            </a:r>
          </a:p>
          <a:p>
            <a:pPr marR="0" lvl="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sz="2800" b="0" i="0" u="none" strike="noStrike" kern="0" cap="none" spc="0" normalizeH="0" baseline="0" noProof="0" dirty="0">
                <a:ln>
                  <a:noFill/>
                </a:ln>
                <a:solidFill>
                  <a:schemeClr val="tx1"/>
                </a:solidFill>
                <a:effectLst/>
                <a:uLnTx/>
                <a:uFillTx/>
                <a:latin typeface="+mn-lt"/>
                <a:ea typeface="+mn-ea"/>
                <a:cs typeface="+mn-cs"/>
              </a:rPr>
              <a:t>each Voting Member may carry proxy votes for up to five other Voting Members. All proxy votes shall be accompanied by a letter of authority from the authorising Voting Member. Proxies will not be taken into account when determining the quorum;</a:t>
            </a:r>
          </a:p>
          <a:p>
            <a:pPr marR="0" lvl="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sz="2800" b="0" i="0" u="none" strike="noStrike" kern="0" cap="none" spc="0" normalizeH="0" baseline="0" noProof="0" dirty="0">
                <a:ln>
                  <a:noFill/>
                </a:ln>
                <a:solidFill>
                  <a:schemeClr val="tx1"/>
                </a:solidFill>
                <a:effectLst/>
                <a:uLnTx/>
                <a:uFillTx/>
                <a:latin typeface="+mn-lt"/>
                <a:ea typeface="+mn-ea"/>
                <a:cs typeface="+mn-cs"/>
              </a:rPr>
              <a:t>the quorum required for voting during a TSG or WG meeting shall be 30% of the total number of Voting Member companies on the TSG or WG voting list;</a:t>
            </a:r>
          </a:p>
          <a:p>
            <a:pPr marR="0" lvl="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sz="2800" b="0" i="0" u="none" strike="noStrike" kern="0" cap="none" spc="0" normalizeH="0" baseline="0" noProof="0" dirty="0">
                <a:ln>
                  <a:noFill/>
                </a:ln>
                <a:solidFill>
                  <a:schemeClr val="tx1"/>
                </a:solidFill>
                <a:effectLst/>
                <a:uLnTx/>
                <a:uFillTx/>
                <a:latin typeface="+mn-lt"/>
                <a:ea typeface="+mn-ea"/>
                <a:cs typeface="+mn-cs"/>
              </a:rPr>
              <a:t>the result of the vote shall be recorded in the meeting report.</a:t>
            </a: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For the determination of the quorum, see annex H.</a:t>
            </a:r>
          </a:p>
        </p:txBody>
      </p:sp>
      <p:sp>
        <p:nvSpPr>
          <p:cNvPr id="10242" name="Title 2"/>
          <p:cNvSpPr>
            <a:spLocks noGrp="1"/>
          </p:cNvSpPr>
          <p:nvPr>
            <p:ph type="title"/>
          </p:nvPr>
        </p:nvSpPr>
        <p:spPr/>
        <p:txBody>
          <a:bodyPr vert="horz" wrap="square" lIns="91440" tIns="45720" rIns="91440" bIns="45720" anchor="ctr" anchorCtr="0"/>
          <a:lstStyle/>
          <a:p>
            <a:r>
              <a:rPr lang="en-US" altLang="en-US" dirty="0"/>
              <a:t>Background (2)</a:t>
            </a:r>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t>3</a:t>
            </a:fld>
            <a:endParaRPr lang="en-GB" altLang="fr-FR" sz="1100" dirty="0">
              <a:solidFill>
                <a:schemeClr val="bg1"/>
              </a:solidFill>
            </a:endParaRPr>
          </a:p>
        </p:txBody>
      </p:sp>
      <p:sp>
        <p:nvSpPr>
          <p:cNvPr id="6" name="TextBox 5">
            <a:extLst>
              <a:ext uri="{FF2B5EF4-FFF2-40B4-BE49-F238E27FC236}">
                <a16:creationId xmlns:a16="http://schemas.microsoft.com/office/drawing/2014/main" id="{CD1A2586-3A79-457A-835D-74F491716E3E}"/>
              </a:ext>
            </a:extLst>
          </p:cNvPr>
          <p:cNvSpPr txBox="1"/>
          <p:nvPr/>
        </p:nvSpPr>
        <p:spPr>
          <a:xfrm>
            <a:off x="119336" y="182864"/>
            <a:ext cx="3921395" cy="400110"/>
          </a:xfrm>
          <a:prstGeom prst="rect">
            <a:avLst/>
          </a:prstGeom>
          <a:solidFill>
            <a:schemeClr val="bg1">
              <a:lumMod val="85000"/>
            </a:schemeClr>
          </a:solidFill>
          <a:ln>
            <a:solidFill>
              <a:schemeClr val="accent1"/>
            </a:solidFill>
          </a:ln>
        </p:spPr>
        <p:txBody>
          <a:bodyPr wrap="none" rtlCol="0">
            <a:spAutoFit/>
          </a:bodyPr>
          <a:lstStyle/>
          <a:p>
            <a:r>
              <a:rPr lang="en-US" sz="2000" i="1" dirty="0"/>
              <a:t>From 3GPP Working Procedures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093470"/>
            <a:ext cx="10972800" cy="5218430"/>
          </a:xfrm>
        </p:spPr>
        <p:txBody>
          <a:bodyPr vert="horz" wrap="square" lIns="91440" tIns="45720" rIns="91440" bIns="45720" numCol="1" anchor="t" anchorCtr="0" compatLnSpc="1">
            <a:normAutofit fontScale="40000" lnSpcReduction="20000"/>
          </a:bodyPr>
          <a:lstStyle/>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Annex H: Calculation of quorum in TSGs and WGs</a:t>
            </a: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Where calculation of a quorum is required in the context of a vote conducted in a TSG or a WG, the quorum shall be deemed to have been met if:</a:t>
            </a:r>
          </a:p>
          <a:p>
            <a:pPr marL="0" marR="0" lvl="0" algn="l" defTabSz="914400" rtl="0" eaLnBrk="0" fontAlgn="base" latinLnBrk="0" hangingPunct="0">
              <a:lnSpc>
                <a:spcPct val="100000"/>
              </a:lnSpc>
              <a:spcBef>
                <a:spcPct val="20000"/>
              </a:spcBef>
              <a:buClrTx/>
              <a:buSzTx/>
              <a:buFontTx/>
              <a:buNone/>
              <a:defRPr/>
            </a:pPr>
            <a:endParaRPr lang="en-US" altLang="en-US" sz="5200" noProof="0" dirty="0">
              <a:ln>
                <a:noFill/>
              </a:ln>
              <a:effectLst/>
              <a:uLnTx/>
              <a:uFillTx/>
              <a:ea typeface="Arial" panose="020B0604020202020204" pitchFamily="34" charset="0"/>
              <a:cs typeface="+mn-ea"/>
            </a:endParaRPr>
          </a:p>
          <a:p>
            <a:pPr marL="400050" lvl="1">
              <a:buClrTx/>
              <a:buNone/>
              <a:defRPr/>
            </a:pPr>
            <a:r>
              <a:rPr lang="en-US" altLang="en-US" sz="5200" noProof="0" dirty="0">
                <a:ln>
                  <a:noFill/>
                </a:ln>
                <a:effectLst/>
                <a:uLnTx/>
                <a:uFillTx/>
                <a:ea typeface="Arial" panose="020B0604020202020204" pitchFamily="34" charset="0"/>
                <a:cs typeface="+mn-ea"/>
              </a:rPr>
              <a:t>(C1+C2) / V &gt;= Q</a:t>
            </a:r>
          </a:p>
          <a:p>
            <a:pPr marL="0" marR="0" lvl="0" algn="l" defTabSz="914400" rtl="0" eaLnBrk="0" fontAlgn="base" latinLnBrk="0" hangingPunct="0">
              <a:lnSpc>
                <a:spcPct val="100000"/>
              </a:lnSpc>
              <a:spcBef>
                <a:spcPct val="20000"/>
              </a:spcBef>
              <a:buClrTx/>
              <a:buSzTx/>
              <a:buFontTx/>
              <a:buNone/>
              <a:defRPr/>
            </a:pP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Where:</a:t>
            </a:r>
          </a:p>
          <a:p>
            <a:pPr marR="0" lvl="0" algn="l" defTabSz="914400" rtl="0" eaLnBrk="0" fontAlgn="base" latinLnBrk="0" hangingPunct="0">
              <a:lnSpc>
                <a:spcPct val="100000"/>
              </a:lnSpc>
              <a:spcBef>
                <a:spcPct val="20000"/>
              </a:spcBef>
              <a:buClrTx/>
              <a:buSzTx/>
              <a:buFont typeface="Arial" panose="020B0604020202020204" pitchFamily="34" charset="0"/>
              <a:buChar char="•"/>
              <a:defRPr/>
            </a:pPr>
            <a:r>
              <a:rPr lang="en-US" altLang="en-US" sz="5600" noProof="0" dirty="0">
                <a:ln>
                  <a:noFill/>
                </a:ln>
                <a:effectLst/>
                <a:uLnTx/>
                <a:uFillTx/>
                <a:ea typeface="Arial" panose="020B0604020202020204" pitchFamily="34" charset="0"/>
                <a:cs typeface="+mn-ea"/>
              </a:rPr>
              <a:t>C1 is the number of votes cast in person. </a:t>
            </a:r>
          </a:p>
          <a:p>
            <a:pPr marR="0" lvl="0" algn="l" defTabSz="914400" rtl="0" eaLnBrk="0" fontAlgn="base" latinLnBrk="0" hangingPunct="0">
              <a:lnSpc>
                <a:spcPct val="100000"/>
              </a:lnSpc>
              <a:spcBef>
                <a:spcPct val="20000"/>
              </a:spcBef>
              <a:buClrTx/>
              <a:buSzTx/>
              <a:buFont typeface="Arial" panose="020B0604020202020204" pitchFamily="34" charset="0"/>
              <a:buChar char="•"/>
              <a:defRPr/>
            </a:pPr>
            <a:r>
              <a:rPr lang="en-US" altLang="en-US" sz="5600" noProof="0" dirty="0">
                <a:ln>
                  <a:noFill/>
                </a:ln>
                <a:effectLst/>
                <a:uLnTx/>
                <a:uFillTx/>
                <a:ea typeface="Arial" panose="020B0604020202020204" pitchFamily="34" charset="0"/>
                <a:cs typeface="+mn-ea"/>
              </a:rPr>
              <a:t>C2 is the number of votes cast by proxies given from a checked-in Individual Member; An Individual Member is considered checked in if a delegate registered for that Individual Member is checked in at the time the ballot closes.</a:t>
            </a:r>
          </a:p>
          <a:p>
            <a:pPr marR="0" lvl="0" algn="l" defTabSz="914400" rtl="0" eaLnBrk="0" fontAlgn="base" latinLnBrk="0" hangingPunct="0">
              <a:lnSpc>
                <a:spcPct val="100000"/>
              </a:lnSpc>
              <a:spcBef>
                <a:spcPct val="20000"/>
              </a:spcBef>
              <a:buClrTx/>
              <a:buSzTx/>
              <a:buFont typeface="Arial" panose="020B0604020202020204" pitchFamily="34" charset="0"/>
              <a:buChar char="•"/>
              <a:defRPr/>
            </a:pPr>
            <a:r>
              <a:rPr lang="en-US" altLang="en-US" sz="5600" noProof="0" dirty="0">
                <a:ln>
                  <a:noFill/>
                </a:ln>
                <a:effectLst/>
                <a:uLnTx/>
                <a:uFillTx/>
                <a:ea typeface="Arial" panose="020B0604020202020204" pitchFamily="34" charset="0"/>
                <a:cs typeface="+mn-ea"/>
              </a:rPr>
              <a:t>V is the number of Individual Members having the right to vote at the meeting (after the application of the voting cap as stated in Article 26 and 27);</a:t>
            </a:r>
          </a:p>
          <a:p>
            <a:pPr marR="0" lvl="0" algn="l" defTabSz="914400" rtl="0" eaLnBrk="0" fontAlgn="base" latinLnBrk="0" hangingPunct="0">
              <a:lnSpc>
                <a:spcPct val="100000"/>
              </a:lnSpc>
              <a:spcBef>
                <a:spcPct val="20000"/>
              </a:spcBef>
              <a:buClrTx/>
              <a:buSzTx/>
              <a:buFont typeface="Arial" panose="020B0604020202020204" pitchFamily="34" charset="0"/>
              <a:buChar char="•"/>
              <a:defRPr/>
            </a:pPr>
            <a:r>
              <a:rPr lang="en-US" altLang="en-US" sz="5600" noProof="0" dirty="0">
                <a:ln>
                  <a:noFill/>
                </a:ln>
                <a:effectLst/>
                <a:uLnTx/>
                <a:uFillTx/>
                <a:ea typeface="Arial" panose="020B0604020202020204" pitchFamily="34" charset="0"/>
                <a:cs typeface="+mn-ea"/>
              </a:rPr>
              <a:t>Q is the required quorum value given in article 26.</a:t>
            </a:r>
          </a:p>
        </p:txBody>
      </p:sp>
      <p:sp>
        <p:nvSpPr>
          <p:cNvPr id="10242" name="Title 2"/>
          <p:cNvSpPr>
            <a:spLocks noGrp="1"/>
          </p:cNvSpPr>
          <p:nvPr>
            <p:ph type="title"/>
          </p:nvPr>
        </p:nvSpPr>
        <p:spPr/>
        <p:txBody>
          <a:bodyPr vert="horz" wrap="square" lIns="91440" tIns="45720" rIns="91440" bIns="45720" anchor="ctr" anchorCtr="0"/>
          <a:lstStyle/>
          <a:p>
            <a:r>
              <a:rPr lang="en-US" altLang="en-US" dirty="0"/>
              <a:t>Background (3)</a:t>
            </a:r>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t>4</a:t>
            </a:fld>
            <a:endParaRPr lang="en-GB" altLang="fr-FR" sz="1100" dirty="0">
              <a:solidFill>
                <a:schemeClr val="bg1"/>
              </a:solidFill>
            </a:endParaRPr>
          </a:p>
        </p:txBody>
      </p:sp>
      <p:sp>
        <p:nvSpPr>
          <p:cNvPr id="7" name="TextBox 6">
            <a:extLst>
              <a:ext uri="{FF2B5EF4-FFF2-40B4-BE49-F238E27FC236}">
                <a16:creationId xmlns:a16="http://schemas.microsoft.com/office/drawing/2014/main" id="{E768FC1F-2939-4E63-B4F3-C458A2212B54}"/>
              </a:ext>
            </a:extLst>
          </p:cNvPr>
          <p:cNvSpPr txBox="1"/>
          <p:nvPr/>
        </p:nvSpPr>
        <p:spPr>
          <a:xfrm>
            <a:off x="119336" y="182864"/>
            <a:ext cx="4062459" cy="400110"/>
          </a:xfrm>
          <a:prstGeom prst="rect">
            <a:avLst/>
          </a:prstGeom>
          <a:solidFill>
            <a:schemeClr val="bg1">
              <a:lumMod val="85000"/>
            </a:schemeClr>
          </a:solidFill>
          <a:ln>
            <a:solidFill>
              <a:schemeClr val="accent1"/>
            </a:solidFill>
          </a:ln>
        </p:spPr>
        <p:txBody>
          <a:bodyPr wrap="none" rtlCol="0">
            <a:spAutoFit/>
          </a:bodyPr>
          <a:lstStyle/>
          <a:p>
            <a:r>
              <a:rPr lang="en-US" sz="2000" i="1" dirty="0"/>
              <a:t>From 3GPP Working Procedures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443990"/>
            <a:ext cx="10972800" cy="4867910"/>
          </a:xfrm>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3GPP Remote Participation:</a:t>
            </a: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Guidelines for supporting remote participation are available on the 3GPP website. The face to face meeting shall proceed even if there is loss or degradation of the capabilities provided for the remote participants.  In a meeting designated as face to face, only those participating face to face and checked in their participation (see F.4) are counted toward quorum or attendance.  Only those participating face to face at the meeting are allowed eligible to vote (provided assuming they are checked in and have voting rights) or raise an objection.</a:t>
            </a:r>
          </a:p>
        </p:txBody>
      </p:sp>
      <p:sp>
        <p:nvSpPr>
          <p:cNvPr id="10242" name="Title 2"/>
          <p:cNvSpPr>
            <a:spLocks noGrp="1"/>
          </p:cNvSpPr>
          <p:nvPr>
            <p:ph type="title"/>
          </p:nvPr>
        </p:nvSpPr>
        <p:spPr/>
        <p:txBody>
          <a:bodyPr vert="horz" wrap="square" lIns="91440" tIns="45720" rIns="91440" bIns="45720" anchor="ctr" anchorCtr="0"/>
          <a:lstStyle/>
          <a:p>
            <a:r>
              <a:rPr lang="en-US" altLang="en-US" dirty="0"/>
              <a:t>Background (4)</a:t>
            </a:r>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t>5</a:t>
            </a:fld>
            <a:endParaRPr lang="en-GB" altLang="fr-FR" sz="1100" dirty="0">
              <a:solidFill>
                <a:schemeClr val="bg1"/>
              </a:solidFill>
            </a:endParaRPr>
          </a:p>
        </p:txBody>
      </p:sp>
      <p:sp>
        <p:nvSpPr>
          <p:cNvPr id="6" name="TextBox 5">
            <a:extLst>
              <a:ext uri="{FF2B5EF4-FFF2-40B4-BE49-F238E27FC236}">
                <a16:creationId xmlns:a16="http://schemas.microsoft.com/office/drawing/2014/main" id="{2A7303F1-09D8-4F6B-A65A-FCF1C725D442}"/>
              </a:ext>
            </a:extLst>
          </p:cNvPr>
          <p:cNvSpPr txBox="1"/>
          <p:nvPr/>
        </p:nvSpPr>
        <p:spPr>
          <a:xfrm>
            <a:off x="119336" y="182864"/>
            <a:ext cx="4062459" cy="400110"/>
          </a:xfrm>
          <a:prstGeom prst="rect">
            <a:avLst/>
          </a:prstGeom>
          <a:solidFill>
            <a:schemeClr val="bg1">
              <a:lumMod val="85000"/>
            </a:schemeClr>
          </a:solidFill>
          <a:ln>
            <a:solidFill>
              <a:schemeClr val="accent1"/>
            </a:solidFill>
          </a:ln>
        </p:spPr>
        <p:txBody>
          <a:bodyPr wrap="none" rtlCol="0">
            <a:spAutoFit/>
          </a:bodyPr>
          <a:lstStyle/>
          <a:p>
            <a:r>
              <a:rPr lang="en-US" sz="2000" i="1" dirty="0"/>
              <a:t>From 3GPP Working Procedures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noChangeArrowheads="1"/>
          </p:cNvSpPr>
          <p:nvPr>
            <p:ph idx="1"/>
          </p:nvPr>
        </p:nvSpPr>
        <p:spPr bwMode="auto">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2"/>
              </a:buBlip>
              <a:defRPr/>
            </a:pPr>
            <a:r>
              <a:rPr kumimoji="0" lang="en-US" altLang="en-US" sz="2800" b="0" i="0" u="none" strike="noStrike" kern="0" cap="none" spc="0" normalizeH="0" baseline="0" noProof="0" dirty="0">
                <a:ln>
                  <a:noFill/>
                </a:ln>
                <a:solidFill>
                  <a:srgbClr val="FF0000"/>
                </a:solidFill>
                <a:effectLst/>
                <a:uLnTx/>
                <a:uFillTx/>
                <a:latin typeface="+mn-lt"/>
                <a:ea typeface="+mn-ea"/>
                <a:cs typeface="+mn-cs"/>
              </a:rPr>
              <a:t>RAN3 #129 shall have full decision power</a:t>
            </a: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Formal agreements are made in the “online” part</a:t>
            </a: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“Offline” discussions can propose agreements, working assumptions, etc., to be adopted in an “online” session</a:t>
            </a:r>
          </a:p>
          <a:p>
            <a:pPr marL="342900" marR="0" lvl="0" indent="-342900" algn="l" defTabSz="914400" rtl="0" eaLnBrk="0" fontAlgn="base" latinLnBrk="0" hangingPunct="0">
              <a:lnSpc>
                <a:spcPct val="100000"/>
              </a:lnSpc>
              <a:spcBef>
                <a:spcPct val="20000"/>
              </a:spcBef>
              <a:spcAft>
                <a:spcPct val="0"/>
              </a:spcAft>
              <a:buClrTx/>
              <a:buSzTx/>
              <a:buFontTx/>
              <a:buBlip>
                <a:blip r:embed="rId2"/>
              </a:buBlip>
              <a:defRPr/>
            </a:pPr>
            <a:r>
              <a:rPr kumimoji="0" lang="en-US" altLang="en-US" sz="2800" b="0" i="0" u="none" strike="noStrike" kern="0" cap="none" spc="0" normalizeH="0" baseline="0" noProof="0" dirty="0">
                <a:ln>
                  <a:noFill/>
                </a:ln>
                <a:solidFill>
                  <a:srgbClr val="FF0000"/>
                </a:solidFill>
                <a:effectLst/>
                <a:uLnTx/>
                <a:uFillTx/>
                <a:latin typeface="+mn-lt"/>
                <a:ea typeface="+mn-ea"/>
                <a:cs typeface="+mn-cs"/>
              </a:rPr>
              <a:t>RAN3 #129 takes place on 25 - 29 August</a:t>
            </a: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cs typeface="+mn-ea"/>
              </a:rPr>
              <a:t>Daily conference calls will take place 25 - 29 August (“online” part for remote participants)</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cs typeface="+mn-ea"/>
              </a:rPr>
              <a:t>Officially organized F2F “Offline” discussions </a:t>
            </a: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cs typeface="+mn-ea"/>
              </a:rPr>
              <a:t>Set up during the meeting by Chair, Vice-Chairs</a:t>
            </a:r>
            <a:endParaRPr kumimoji="0" lang="en-US" altLang="en-US" sz="2000" b="0" i="0" u="none" strike="noStrike" kern="0" cap="none" spc="0" normalizeH="0" baseline="0" noProof="0" dirty="0">
              <a:ln>
                <a:noFill/>
              </a:ln>
              <a:solidFill>
                <a:schemeClr val="tx1"/>
              </a:solidFill>
              <a:effectLst/>
              <a:uLnTx/>
              <a:uFillTx/>
              <a:latin typeface="+mn-lt"/>
            </a:endParaRPr>
          </a:p>
        </p:txBody>
      </p:sp>
      <p:sp>
        <p:nvSpPr>
          <p:cNvPr id="12290" name="Title 2"/>
          <p:cNvSpPr>
            <a:spLocks noGrp="1"/>
          </p:cNvSpPr>
          <p:nvPr>
            <p:ph type="title"/>
          </p:nvPr>
        </p:nvSpPr>
        <p:spPr/>
        <p:txBody>
          <a:bodyPr vert="horz" wrap="square" lIns="91440" tIns="45720" rIns="91440" bIns="45720" anchor="ctr" anchorCtr="0"/>
          <a:lstStyle/>
          <a:p>
            <a:r>
              <a:rPr lang="en-US" altLang="en-US" dirty="0"/>
              <a:t>Guidelines (1)</a:t>
            </a:r>
          </a:p>
        </p:txBody>
      </p:sp>
      <p:sp>
        <p:nvSpPr>
          <p:cNvPr id="12291"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t>6</a:t>
            </a:fld>
            <a:endParaRPr lang="en-GB" altLang="fr-FR" sz="11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Content Placeholder 1"/>
          <p:cNvSpPr>
            <a:spLocks noGrp="1"/>
          </p:cNvSpPr>
          <p:nvPr>
            <p:ph idx="1"/>
          </p:nvPr>
        </p:nvSpPr>
        <p:spPr/>
        <p:txBody>
          <a:bodyPr vert="horz" wrap="square" lIns="91440" tIns="45720" rIns="91440" bIns="45720" anchor="t" anchorCtr="0"/>
          <a:lstStyle/>
          <a:p>
            <a:r>
              <a:rPr lang="en-US" altLang="en-US" dirty="0"/>
              <a:t>Critical LSs may be handled</a:t>
            </a:r>
          </a:p>
          <a:p>
            <a:pPr lvl="1"/>
            <a:r>
              <a:rPr lang="en-US" altLang="en-US" dirty="0"/>
              <a:t>Identified during preparation phase</a:t>
            </a:r>
          </a:p>
          <a:p>
            <a:r>
              <a:rPr lang="en-US" altLang="en-US" dirty="0"/>
              <a:t>Sections of the Agenda which are greyed-out are not expected to be treated</a:t>
            </a:r>
          </a:p>
        </p:txBody>
      </p:sp>
      <p:sp>
        <p:nvSpPr>
          <p:cNvPr id="13314" name="Title 2"/>
          <p:cNvSpPr>
            <a:spLocks noGrp="1"/>
          </p:cNvSpPr>
          <p:nvPr>
            <p:ph type="title"/>
          </p:nvPr>
        </p:nvSpPr>
        <p:spPr/>
        <p:txBody>
          <a:bodyPr vert="horz" wrap="square" lIns="91440" tIns="45720" rIns="91440" bIns="45720" anchor="ctr" anchorCtr="0"/>
          <a:lstStyle/>
          <a:p>
            <a:r>
              <a:rPr lang="en-US" altLang="en-US" dirty="0"/>
              <a:t>Guidelines (2)</a:t>
            </a:r>
          </a:p>
        </p:txBody>
      </p:sp>
      <p:sp>
        <p:nvSpPr>
          <p:cNvPr id="13315"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t>7</a:t>
            </a:fld>
            <a:endParaRPr lang="en-GB" altLang="fr-FR" sz="11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Content Placeholder 1"/>
          <p:cNvSpPr>
            <a:spLocks noGrp="1"/>
          </p:cNvSpPr>
          <p:nvPr>
            <p:ph idx="1"/>
          </p:nvPr>
        </p:nvSpPr>
        <p:spPr>
          <a:xfrm>
            <a:off x="609600" y="1342390"/>
            <a:ext cx="10972800" cy="5067935"/>
          </a:xfrm>
        </p:spPr>
        <p:txBody>
          <a:bodyPr vert="horz" wrap="square" lIns="91440" tIns="45720" rIns="91440" bIns="45720" anchor="t" anchorCtr="0"/>
          <a:lstStyle/>
          <a:p>
            <a:pPr fontAlgn="base"/>
            <a:r>
              <a:rPr lang="en-US" altLang="en-US" sz="2400" strike="noStrike" dirty="0"/>
              <a:t>Invitations to join the conference calls will be sent to those who registered for the meeting before meeting starts, timely receipt of meeting related information is not guaranteed for late registrants. </a:t>
            </a:r>
            <a:endParaRPr lang="en-US" altLang="en-US" sz="2400"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Details in Article33: </a:t>
            </a:r>
            <a:r>
              <a:rPr lang="en-US" altLang="en-US" sz="1800" strike="noStrike" dirty="0">
                <a:cs typeface="+mn-ea"/>
                <a:hlinkClick r:id="rId2" action="ppaction://hlinkfile"/>
              </a:rPr>
              <a:t>https://www.3gpp.org/specifications-groups/working-procedures</a:t>
            </a:r>
            <a:endParaRPr lang="en-US" altLang="en-US" sz="2055"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Attendance at ordinary e-meetings now counts towards accrual and maintenance of voting rights. For more details about how the voting rights are acquired/lost, please refer to the working procedures webpage.</a:t>
            </a:r>
          </a:p>
          <a:p>
            <a:pPr lvl="1" fontAlgn="base"/>
            <a:r>
              <a:rPr lang="en-US" altLang="en-US" sz="1800" strike="noStrike" dirty="0">
                <a:cs typeface="+mn-ea"/>
              </a:rPr>
              <a:t>You can confirm your attendance at the meeting using the following URL: </a:t>
            </a:r>
            <a:r>
              <a:rPr lang="en-US" altLang="en-US" sz="1800" strike="noStrike" dirty="0">
                <a:cs typeface="+mn-ea"/>
                <a:hlinkClick r:id="rId3" action="ppaction://hlinkfile"/>
              </a:rPr>
              <a:t>https://portal.3gpp.org/MtgPresence/registerPresence.aspx</a:t>
            </a:r>
            <a:r>
              <a:rPr lang="en-US" altLang="en-US" sz="1800" strike="noStrike" dirty="0">
                <a:cs typeface="+mn-ea"/>
              </a:rPr>
              <a:t>, using the token received in the registration confirmation email.</a:t>
            </a:r>
            <a:endParaRPr lang="en-US" altLang="en-US" strike="noStrike" noProof="1"/>
          </a:p>
          <a:p>
            <a:pPr fontAlgn="base"/>
            <a:r>
              <a:rPr lang="en-US" altLang="en-US" sz="2400" strike="noStrike" noProof="1"/>
              <a:t>E-mail discussions run on the RAN3 e-mail reflector</a:t>
            </a:r>
            <a:endParaRPr lang="en-US" altLang="en-US" strike="noStrike" noProof="1"/>
          </a:p>
          <a:p>
            <a:pPr lvl="1" fontAlgn="base"/>
            <a:r>
              <a:rPr lang="en-US" altLang="en-US" sz="1800" strike="noStrike" noProof="1"/>
              <a:t>Hence, participation in the e-mail discussions is not tied to being registered to the meeting</a:t>
            </a:r>
          </a:p>
          <a:p>
            <a:pPr lvl="2" fontAlgn="base"/>
            <a:r>
              <a:rPr lang="en-US" altLang="en-US" sz="1800" strike="noStrike" noProof="1"/>
              <a:t>Similar to a </a:t>
            </a:r>
            <a:r>
              <a:rPr lang="en-US" altLang="en-US" sz="1800" noProof="1"/>
              <a:t>F</a:t>
            </a:r>
            <a:r>
              <a:rPr lang="en-US" altLang="en-US" sz="1800" strike="noStrike" noProof="1"/>
              <a:t>2F meeting</a:t>
            </a:r>
          </a:p>
          <a:p>
            <a:pPr lvl="1" fontAlgn="base"/>
            <a:r>
              <a:rPr lang="en-US" altLang="en-US" sz="1800" strike="noStrike" noProof="1">
                <a:solidFill>
                  <a:srgbClr val="FF0000"/>
                </a:solidFill>
              </a:rPr>
              <a:t>No attachments shall be sent via e-mail on the reflector</a:t>
            </a:r>
          </a:p>
          <a:p>
            <a:pPr lvl="2" fontAlgn="base"/>
            <a:r>
              <a:rPr lang="en-US" altLang="en-US" sz="1800" strike="noStrike" noProof="1"/>
              <a:t>Please use the appropriate area in </a:t>
            </a:r>
            <a:r>
              <a:rPr lang="en-US" altLang="en-US" sz="1800" strike="noStrike" noProof="1">
                <a:hlinkClick r:id="rId4"/>
              </a:rPr>
              <a:t>ftp.3gpp.org</a:t>
            </a:r>
            <a:endParaRPr lang="en-US" altLang="en-US" sz="1800" strike="noStrike" noProof="1"/>
          </a:p>
          <a:p>
            <a:pPr lvl="2" fontAlgn="base"/>
            <a:r>
              <a:rPr lang="en-US" altLang="en-US" sz="1800" strike="noStrike" noProof="1"/>
              <a:t>When uploading drafts, always use your credentials to log in!</a:t>
            </a:r>
          </a:p>
        </p:txBody>
      </p:sp>
      <p:sp>
        <p:nvSpPr>
          <p:cNvPr id="14338" name="Title 2"/>
          <p:cNvSpPr>
            <a:spLocks noGrp="1"/>
          </p:cNvSpPr>
          <p:nvPr>
            <p:ph type="title"/>
          </p:nvPr>
        </p:nvSpPr>
        <p:spPr/>
        <p:txBody>
          <a:bodyPr vert="horz" wrap="square" lIns="91440" tIns="45720" rIns="91440" bIns="45720" anchor="ctr" anchorCtr="0"/>
          <a:lstStyle/>
          <a:p>
            <a:r>
              <a:rPr lang="en-US" altLang="en-US" dirty="0"/>
              <a:t>Guidelines (3)</a:t>
            </a:r>
          </a:p>
        </p:txBody>
      </p:sp>
      <p:sp>
        <p:nvSpPr>
          <p:cNvPr id="14339"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t>8</a:t>
            </a:fld>
            <a:endParaRPr lang="en-GB" altLang="fr-FR" sz="1100"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bwMode="auto">
          <a:xfrm>
            <a:off x="609600" y="1088391"/>
            <a:ext cx="10972800" cy="5292938"/>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fontScale="97500" lnSpcReduction="10000"/>
          </a:bodyPr>
          <a:lstStyle/>
          <a:p>
            <a:pPr marL="400050">
              <a:defRPr/>
            </a:pPr>
            <a:r>
              <a:rPr kumimoji="0" lang="en-US" altLang="en-GB" sz="2200" b="0" i="0" u="none" strike="noStrike" kern="0" cap="none" spc="0" normalizeH="0" baseline="0" noProof="0" dirty="0">
                <a:ln>
                  <a:noFill/>
                </a:ln>
                <a:effectLst/>
                <a:uLnTx/>
                <a:uFillTx/>
                <a:ea typeface="+mn-ea"/>
                <a:cs typeface="+mn-cs"/>
              </a:rPr>
              <a:t>Two meeting rooms: one for main session, one for offline discussion.</a:t>
            </a:r>
          </a:p>
          <a:p>
            <a:pPr marL="400050">
              <a:defRPr/>
            </a:pPr>
            <a:r>
              <a:rPr kumimoji="0" lang="en-US" altLang="en-GB" sz="2200" b="0" i="0" u="none" strike="noStrike" kern="0" cap="none" spc="0" normalizeH="0" baseline="0" noProof="0" dirty="0">
                <a:ln>
                  <a:noFill/>
                </a:ln>
                <a:effectLst/>
                <a:uLnTx/>
                <a:uFillTx/>
                <a:ea typeface="+mn-ea"/>
                <a:cs typeface="+mn-cs"/>
              </a:rPr>
              <a:t>Booking GTW sessions for main meeting room for entire meeting duration </a:t>
            </a:r>
            <a:r>
              <a:rPr lang="en-US" altLang="en-GB" sz="2200" noProof="0" dirty="0">
                <a:ln>
                  <a:noFill/>
                </a:ln>
                <a:effectLst/>
                <a:uLnTx/>
                <a:uFillTx/>
                <a:ea typeface="+mn-ea"/>
                <a:cs typeface="+mn-cs"/>
                <a:sym typeface="+mn-ea"/>
              </a:rPr>
              <a:t>(1-way remote access </a:t>
            </a:r>
            <a:r>
              <a:rPr lang="en-US" altLang="en-GB" sz="2200" dirty="0">
                <a:highlight>
                  <a:srgbClr val="FFFF00"/>
                </a:highlight>
                <a:ea typeface="+mn-ea"/>
                <a:cs typeface="+mn-cs"/>
                <a:sym typeface="+mn-ea"/>
              </a:rPr>
              <a:t>may</a:t>
            </a:r>
            <a:r>
              <a:rPr lang="en-US" altLang="en-GB" sz="2200" noProof="0" dirty="0">
                <a:ln>
                  <a:noFill/>
                </a:ln>
                <a:effectLst/>
                <a:highlight>
                  <a:srgbClr val="FFFF00"/>
                </a:highlight>
                <a:uLnTx/>
                <a:uFillTx/>
                <a:ea typeface="+mn-ea"/>
                <a:cs typeface="+mn-cs"/>
                <a:sym typeface="+mn-ea"/>
              </a:rPr>
              <a:t> be </a:t>
            </a:r>
            <a:r>
              <a:rPr lang="en-US" altLang="en-GB" sz="2200" noProof="0" dirty="0">
                <a:ln>
                  <a:noFill/>
                </a:ln>
                <a:effectLst/>
                <a:uLnTx/>
                <a:uFillTx/>
                <a:ea typeface="+mn-ea"/>
                <a:cs typeface="+mn-cs"/>
                <a:sym typeface="+mn-ea"/>
              </a:rPr>
              <a:t>available for RAN3 breakout room with best effort) </a:t>
            </a:r>
            <a:endParaRPr kumimoji="0" lang="en-GB" altLang="fr-FR" sz="2200" b="0" i="0" u="none" strike="noStrike" kern="0" cap="none" spc="0" normalizeH="0" baseline="0" noProof="0" dirty="0">
              <a:ln>
                <a:noFill/>
              </a:ln>
              <a:effectLst/>
              <a:uLnTx/>
              <a:uFillTx/>
              <a:ea typeface="+mn-ea"/>
              <a:cs typeface="+mn-cs"/>
            </a:endParaRPr>
          </a:p>
          <a:p>
            <a:pPr marL="400050">
              <a:defRPr/>
            </a:pPr>
            <a:r>
              <a:rPr kumimoji="0" lang="en-US" altLang="en-GB" sz="2200" b="0" i="0" u="none" strike="noStrike" kern="0" cap="none" spc="0" normalizeH="0" baseline="0" noProof="0" dirty="0">
                <a:ln>
                  <a:noFill/>
                </a:ln>
                <a:effectLst/>
                <a:uLnTx/>
                <a:uFillTx/>
                <a:ea typeface="+mn-ea"/>
                <a:cs typeface="+mn-cs"/>
              </a:rPr>
              <a:t>TOHRU will NOT be used in 1</a:t>
            </a:r>
            <a:r>
              <a:rPr lang="en-US" altLang="en-GB" sz="2200" noProof="0" dirty="0">
                <a:ln>
                  <a:noFill/>
                </a:ln>
                <a:effectLst/>
                <a:uLnTx/>
                <a:uFillTx/>
                <a:ea typeface="+mn-ea"/>
                <a:cs typeface="+mn-cs"/>
                <a:sym typeface="+mn-ea"/>
              </a:rPr>
              <a:t>-way remote access meeting</a:t>
            </a:r>
            <a:endParaRPr kumimoji="0" lang="en-US" altLang="en-US" sz="2200" b="0" i="0" u="none" strike="noStrike" kern="0" cap="none" spc="0" normalizeH="0" baseline="0" dirty="0">
              <a:cs typeface="+mn-ea"/>
            </a:endParaRPr>
          </a:p>
          <a:p>
            <a:pPr marL="400050">
              <a:defRPr/>
            </a:pPr>
            <a:r>
              <a:rPr kumimoji="0" lang="en-GB" altLang="fr-FR" sz="2200" b="0" i="0" u="none" strike="noStrike" kern="0" cap="none" spc="0" normalizeH="0" baseline="0" noProof="0" dirty="0">
                <a:ln>
                  <a:noFill/>
                </a:ln>
                <a:effectLst/>
                <a:uLnTx/>
                <a:uFillTx/>
                <a:ea typeface="+mn-ea"/>
                <a:cs typeface="+mn-cs"/>
              </a:rPr>
              <a:t>The moderator of the officially organized offline discussion can book the breakout room and announce the offline discussion time slot over RAN3 email reflector.</a:t>
            </a:r>
            <a:endParaRPr kumimoji="0" lang="en-US" altLang="en-US" sz="2200" b="0" i="0" u="none" strike="noStrike" kern="0" cap="none" spc="0" normalizeH="0" baseline="0" dirty="0">
              <a:cs typeface="+mn-ea"/>
            </a:endParaRPr>
          </a:p>
          <a:p>
            <a:pPr marL="457200" lvl="1" indent="0">
              <a:buNone/>
              <a:defRPr/>
            </a:pPr>
            <a:r>
              <a:rPr kumimoji="0" lang="en-US" altLang="en-US" sz="1600" b="0" i="0" u="none" strike="noStrike" kern="0" cap="none" spc="0" normalizeH="0" baseline="0" dirty="0">
                <a:cs typeface="+mn-ea"/>
              </a:rPr>
              <a:t>Note: The officially organized offline discussion means those offline discussion officially allocated during main session, which also needs to book the breakout room to invite all the involved companies to jointly draw the conclusion, determine the WF..., usually for some tough, controversial issues.</a:t>
            </a:r>
            <a:endParaRPr kumimoji="0" lang="en-US" altLang="en-US" sz="1800" b="0" i="0" u="none" strike="noStrike" kern="0" cap="none" spc="0" normalizeH="0" baseline="0" dirty="0">
              <a:cs typeface="+mn-ea"/>
            </a:endParaRPr>
          </a:p>
          <a:p>
            <a:pPr marL="400050">
              <a:defRPr/>
            </a:pPr>
            <a:r>
              <a:rPr kumimoji="0" lang="en-GB" altLang="fr-FR" sz="2200" b="0" i="0" u="none" strike="noStrike" kern="0" cap="none" spc="0" normalizeH="0" baseline="0" noProof="0" dirty="0">
                <a:ln>
                  <a:noFill/>
                </a:ln>
                <a:effectLst/>
                <a:uLnTx/>
                <a:uFillTx/>
                <a:ea typeface="+mn-ea"/>
                <a:cs typeface="+mn-cs"/>
              </a:rPr>
              <a:t>The SoD for F2F meeting needs to capture the conclusions of an offline discussion, and the moderator is suggested to organize the SoD in a reasonable way, whether to include or not include the questions is up to the moderator, and whether to fill the questions if listed (by moderator) is up t</a:t>
            </a:r>
            <a:r>
              <a:rPr kumimoji="0" lang="en-US" altLang="en-GB" sz="2200" b="0" i="0" u="none" strike="noStrike" kern="0" cap="none" spc="0" normalizeH="0" baseline="0" noProof="0" dirty="0">
                <a:ln>
                  <a:noFill/>
                </a:ln>
                <a:effectLst/>
                <a:uLnTx/>
                <a:uFillTx/>
                <a:ea typeface="+mn-ea"/>
                <a:cs typeface="+mn-cs"/>
              </a:rPr>
              <a:t>o </a:t>
            </a:r>
            <a:r>
              <a:rPr kumimoji="0" lang="en-GB" altLang="fr-FR" sz="2200" b="0" i="0" u="none" strike="noStrike" kern="0" cap="none" spc="0" normalizeH="0" baseline="0" noProof="0" dirty="0">
                <a:ln>
                  <a:noFill/>
                </a:ln>
                <a:effectLst/>
                <a:uLnTx/>
                <a:uFillTx/>
                <a:ea typeface="+mn-ea"/>
                <a:cs typeface="+mn-cs"/>
              </a:rPr>
              <a:t>companies.</a:t>
            </a:r>
            <a:endParaRPr kumimoji="0" lang="en-US" altLang="en-US" sz="2200" b="0" i="0" u="none" strike="noStrike" kern="0" cap="none" spc="0" normalizeH="0" baseline="0" dirty="0">
              <a:cs typeface="+mn-ea"/>
            </a:endParaRPr>
          </a:p>
          <a:p>
            <a:pPr marL="400050">
              <a:defRPr/>
            </a:pPr>
            <a:r>
              <a:rPr lang="en-GB" altLang="fr-FR" sz="2200" noProof="0" dirty="0">
                <a:ln>
                  <a:noFill/>
                </a:ln>
                <a:effectLst/>
                <a:uLnTx/>
                <a:uFillTx/>
                <a:ea typeface="+mn-ea"/>
                <a:cs typeface="+mn-cs"/>
                <a:sym typeface="+mn-ea"/>
              </a:rPr>
              <a:t>All delegates shall access to the local server for uploading contributions during the meeting in order to avoid out of sync issue</a:t>
            </a:r>
            <a:r>
              <a:rPr lang="en-US" altLang="en-GB" sz="2200" noProof="0" dirty="0">
                <a:ln>
                  <a:noFill/>
                </a:ln>
                <a:effectLst/>
                <a:uLnTx/>
                <a:uFillTx/>
                <a:ea typeface="+mn-ea"/>
                <a:cs typeface="+mn-cs"/>
                <a:sym typeface="+mn-ea"/>
              </a:rPr>
              <a:t>.</a:t>
            </a:r>
          </a:p>
          <a:p>
            <a:pPr marL="400050">
              <a:defRPr/>
            </a:pPr>
            <a:r>
              <a:rPr lang="en-GB" altLang="fr-FR" sz="2200" noProof="0" dirty="0">
                <a:ln>
                  <a:noFill/>
                </a:ln>
                <a:effectLst/>
                <a:uLnTx/>
                <a:uFillTx/>
                <a:ea typeface="+mn-ea"/>
                <a:cs typeface="+mn-cs"/>
                <a:sym typeface="+mn-ea"/>
              </a:rPr>
              <a:t>Draft folder used to collect offline company views is switched to read-only from 20:00pm to 07:30am (next day) to ensure sufficient rest for delegates.</a:t>
            </a:r>
            <a:endParaRPr lang="en-US" sz="2400" dirty="0">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2"/>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2"/>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a:xfrm>
            <a:off x="609600" y="141605"/>
            <a:ext cx="9112250" cy="1276350"/>
          </a:xfrm>
        </p:spPr>
        <p:txBody>
          <a:bodyPr vert="horz" wrap="square" lIns="91440" tIns="45720" rIns="91440" bIns="45720" anchor="ctr" anchorCtr="0"/>
          <a:lstStyle/>
          <a:p>
            <a:r>
              <a:rPr lang="en-US" altLang="en-US" dirty="0"/>
              <a:t>   F2F Meeting with 1-way Remote Access</a:t>
            </a:r>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t>9</a:t>
            </a:fld>
            <a:endParaRPr lang="en-GB" altLang="fr-FR" sz="1100" dirty="0">
              <a:solidFill>
                <a:schemeClr val="bg1"/>
              </a:solidFill>
              <a:latin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1416</TotalTime>
  <Words>1275</Words>
  <Application>Microsoft Office PowerPoint</Application>
  <PresentationFormat>Widescreen</PresentationFormat>
  <Paragraphs>103</Paragraphs>
  <Slides>11</Slides>
  <Notes>3</Notes>
  <HiddenSlides>0</HiddenSlides>
  <MMClips>0</MMClips>
  <ScaleCrop>false</ScaleCrop>
  <HeadingPairs>
    <vt:vector size="8" baseType="variant">
      <vt:variant>
        <vt:lpstr>Fonts Used</vt:lpstr>
      </vt:variant>
      <vt:variant>
        <vt:i4>2</vt:i4>
      </vt:variant>
      <vt:variant>
        <vt:lpstr>Theme</vt:lpstr>
      </vt:variant>
      <vt:variant>
        <vt:i4>4</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Office Theme</vt:lpstr>
      <vt:lpstr>1_Office Theme</vt:lpstr>
      <vt:lpstr>2_Office Theme</vt:lpstr>
      <vt:lpstr>3_Office Theme</vt:lpstr>
      <vt:lpstr>Packager Shell Object</vt:lpstr>
      <vt:lpstr>Guidelines for RAN3 F2F Meetings with Remote Access</vt:lpstr>
      <vt:lpstr>Background (1)</vt:lpstr>
      <vt:lpstr>Background (2)</vt:lpstr>
      <vt:lpstr>Background (3)</vt:lpstr>
      <vt:lpstr>Background (4)</vt:lpstr>
      <vt:lpstr>Guidelines (1)</vt:lpstr>
      <vt:lpstr>Guidelines (2)</vt:lpstr>
      <vt:lpstr>Guidelines (3)</vt:lpstr>
      <vt:lpstr>   F2F Meeting with 1-way Remote Access</vt:lpstr>
      <vt:lpstr>   F2F Meeting with 1-way Remote Access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RAN WG3</dc:title>
  <dc:creator>gino.masini@ericsson.com</dc:creator>
  <cp:keywords>CTPClassification=CTP_NT</cp:keywords>
  <cp:lastModifiedBy>RAN3 Chair</cp:lastModifiedBy>
  <cp:revision>7608</cp:revision>
  <dcterms:created xsi:type="dcterms:W3CDTF">2009-06-02T04:11:00Z</dcterms:created>
  <dcterms:modified xsi:type="dcterms:W3CDTF">2025-08-07T18:32:28Z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(6)cWjpsCKWTsPaPc2KY3olHRzcTIo1lGrP42AVK3KThi2edPzBx7f2a7QADC0u4hBfZoDde5SM_x000d_
rgMvErRfjgRxDvJpxUg1WdRfiNLg6z+i1r/1c+ITsDM85+iWjWETfY5JeHw80RuX9A6T/WRV_x000d_
xnVy7UCuW+gpHyW9Em2NsD6Ozf5243kZsO3PKAAK2KJ2Nt9dYhfWvAj3MaoL+/JfyDIZDGsw_x000d_
AYthnpLHAQC8lJ+glJ</vt:lpwstr>
  </property>
  <property fmtid="{D5CDD505-2E9C-101B-9397-08002B2CF9AE}" pid="3" name="_ms_pID_725343_00">
    <vt:lpwstr>_ms_pID_725343</vt:lpwstr>
  </property>
  <property fmtid="{D5CDD505-2E9C-101B-9397-08002B2CF9AE}" pid="4" name="_ms_pID_7253431">
    <vt:lpwstr>G3ZJjV+Wc9CV2aTBtfUUen/CYw3VF5be95fQglR8/NJ1QY9XmH0pzS_x000d_
5JqGcxaRzlYV/wAwz9NIjSqdI/u/2x1487np8pYCpLSfxvBizr7Qg/Fo7x3rIGB7eVI3DITx_x000d_
sIoPeL3Hp7FxkQ0kR0dpmmytJT4hDOS7Q9M1Cg7jEmv4osYCZP6HuBg4AuaiKqV41eDl+2hS_x000d_
EIJ7DA+a0ufvxMZ9IbVYNcEQZw/AfdOJugV9</vt:lpwstr>
  </property>
  <property fmtid="{D5CDD505-2E9C-101B-9397-08002B2CF9AE}" pid="5" name="_ms_pID_7253431_00">
    <vt:lpwstr>_ms_pID_7253431</vt:lpwstr>
  </property>
  <property fmtid="{D5CDD505-2E9C-101B-9397-08002B2CF9AE}" pid="6" name="_ms_pID_7253432">
    <vt:lpwstr>iSZ8b7z81jUeMzF4lvxfm0QMePHNiIWoOLKW_x000d_
kdvQQFsBRxM3ij1YROKAUjaTR/hq1XhA+yKpDDiIsSQNy+z2o03nYFGIxteLT+wmVAOAsZ+x_x000d_
gTDE5WILXM39J3S7m1LXdJEeeXtfLCpQrShNUj4edvz2IOUQli2dq5IlRxTfuuMsNSGU1uz0_x000d_
qmk/geh2yINTciZA0X2lVyHn56+dubBoA7K5gcNrK9cHexCZ6GpqOz</vt:lpwstr>
  </property>
  <property fmtid="{D5CDD505-2E9C-101B-9397-08002B2CF9AE}" pid="7" name="_ms_pID_7253432_00">
    <vt:lpwstr>_ms_pID_7253432</vt:lpwstr>
  </property>
  <property fmtid="{D5CDD505-2E9C-101B-9397-08002B2CF9AE}" pid="8" name="_ms_pID_7253433">
    <vt:lpwstr>JvGiEMaLzp55T0zRr/_x000d_
wYwVg5664c+di9HGpDfg/LpsF8GA3s2nJOaf9pObLt4WT1awble9yifq+/7Za4OFO3I0CMpo_x000d_
fcA2oNuxQ8c3nKiMVnIZ0THInLwmhPdHd2AeDIV9zjXYU+WCF7eECkvDGjLdnfcXS/x+RIYx_x000d_
cZAPWMnWPJztlSI38tPk1EfLToXSh9kSM++OsfAfmeb0upySp+gb2kfLA86cTx5HzbCtLmHz</vt:lpwstr>
  </property>
  <property fmtid="{D5CDD505-2E9C-101B-9397-08002B2CF9AE}" pid="9" name="_ms_pID_7253433_00">
    <vt:lpwstr>_ms_pID_7253433</vt:lpwstr>
  </property>
  <property fmtid="{D5CDD505-2E9C-101B-9397-08002B2CF9AE}" pid="10" name="_ms_pID_7253434">
    <vt:lpwstr>_x000d_
jpJS0ayjmrpgRxwMCSMe0m+nBCJCGR1Mu/gZbSFGkGHFCH4R1Bu5E9ffEyTsCMBsdhU+kJng_x000d_
PqbfQ0L1pVC954pBNyeb3hNJfdNA0jn9ZgH7sJC2Wv/FYyg9XBJo8F5khfoPTH6207OtfE1k_x000d_
KjbrOCtdAojK2OF8ei/gAkOBDh2ZaxA+JQnQQR1P7XafmcrQg41nYkJoKuxufT3N0RjGg+Ug_x000d_
clCZ43ohfqs/MHm5</vt:lpwstr>
  </property>
  <property fmtid="{D5CDD505-2E9C-101B-9397-08002B2CF9AE}" pid="11" name="_ms_pID_7253434_00">
    <vt:lpwstr>_ms_pID_7253434</vt:lpwstr>
  </property>
  <property fmtid="{D5CDD505-2E9C-101B-9397-08002B2CF9AE}" pid="12" name="_ms_pID_7253435">
    <vt:lpwstr>1XQ1c5FOl8ri5QkhiFEX25+iSgkU5N05GxlreuhG/wmzb7GXM/IiopIO_x000d_
E2utQBGQx77WjUNPwVdgFtaJwuK6ByLpxZNFzSCrWg4khowC4+9KWpOAc8LBQ2qY9ja/LpNt_x000d_
+/wWC5KykACWan0WQk+xfVi8m9WsKodsMadaBSvcUmN+WhfO</vt:lpwstr>
  </property>
  <property fmtid="{D5CDD505-2E9C-101B-9397-08002B2CF9AE}" pid="13" name="_ms_pID_7253435_00">
    <vt:lpwstr>_ms_pID_7253435</vt:lpwstr>
  </property>
  <property fmtid="{D5CDD505-2E9C-101B-9397-08002B2CF9AE}" pid="14" name="_new_ms_pID_72543">
    <vt:lpwstr>(3)Y4l2gfgX4pWi8iNsf9mAjotfDTtaJeHpg0ZH0Qro7B+mpKBOFdjCv1PMPHnsGzPX++Acylj9_x000d_
sj1g1hOjavFFJuTs+nkRZhRQRFkKATbeQlPUGwHQTyeDvvnUbkyJCOJXVnSRfIWtRqLRNaM4_x000d_
aQblkF8nQs3awjnryNYuJ5Z3tBdKXdHFcaoJnPA3bDS84b09iOPQNvs9g4xYi00Bslwe2Fb2_x000d_
A+RZdy67m2SO1kPPVM</vt:lpwstr>
  </property>
  <property fmtid="{D5CDD505-2E9C-101B-9397-08002B2CF9AE}" pid="15" name="_new_ms_pID_72543_00">
    <vt:lpwstr>_new_ms_pID_72543</vt:lpwstr>
  </property>
  <property fmtid="{D5CDD505-2E9C-101B-9397-08002B2CF9AE}" pid="16" name="_new_ms_pID_725431">
    <vt:lpwstr>SHXGHMQBnoPBJbnDfV1k1DT4+Qqce7FwvHkFTW3OpJ8jxYZ/rVbFjQ_x000d_
H6Gf1NrttADC/rd1V0CSggD8qgMHa8A4yRD7XwQq7MfvwqCR0pu3pCKzRu3q/PXVjC3VGvfr_x000d_
xehhrNRz+Lya1i5OSbcqAuHVLoErK3wT43q41j2Ps8gY9zgXro331wulyLjqCcz50VNCmOaz_x000d_
V8RGethOUMY7MV2+e1W8IU9jyYuXA/3OWBBv</vt:lpwstr>
  </property>
  <property fmtid="{D5CDD505-2E9C-101B-9397-08002B2CF9AE}" pid="17" name="_new_ms_pID_725431_00">
    <vt:lpwstr>_new_ms_pID_725431</vt:lpwstr>
  </property>
  <property fmtid="{D5CDD505-2E9C-101B-9397-08002B2CF9AE}" pid="18" name="_new_ms_pID_725432">
    <vt:lpwstr>RSBwutQjUbsrQpM2fffwkaljmOJagfqca9z+_x000d_
11K3Z8kDoReHL4kNQNJrmHi3rlJS0hQDhb/EV/AEGwE9A/yUP38TT0isBjb9cIke7FisG6/b_x000d_
5CQnF23J1Qk+a/e+zLgs8oOBF2VpUCzMpE3e/w125Z/qfceO7XL8+h4SYOdWsPfS8MF9JKhU_x000d_
oV/bkNA0cM35mg==</vt:lpwstr>
  </property>
  <property fmtid="{D5CDD505-2E9C-101B-9397-08002B2CF9AE}" pid="19" name="_new_ms_pID_725432_00">
    <vt:lpwstr>_new_ms_pID_725432</vt:lpwstr>
  </property>
  <property fmtid="{D5CDD505-2E9C-101B-9397-08002B2CF9AE}" pid="20" name="_readonly">
    <vt:lpwstr/>
  </property>
  <property fmtid="{D5CDD505-2E9C-101B-9397-08002B2CF9AE}" pid="21" name="_change">
    <vt:lpwstr/>
  </property>
  <property fmtid="{D5CDD505-2E9C-101B-9397-08002B2CF9AE}" pid="22" name="_full-control">
    <vt:lpwstr/>
  </property>
  <property fmtid="{D5CDD505-2E9C-101B-9397-08002B2CF9AE}" pid="23" name="sflag">
    <vt:lpwstr>1473739617</vt:lpwstr>
  </property>
  <property fmtid="{D5CDD505-2E9C-101B-9397-08002B2CF9AE}" pid="24" name="UpdateProcess">
    <vt:lpwstr>End</vt:lpwstr>
  </property>
  <property fmtid="{D5CDD505-2E9C-101B-9397-08002B2CF9AE}" pid="25" name="KSOProductBuildVer">
    <vt:lpwstr>2052-11.8.2.12085</vt:lpwstr>
  </property>
  <property fmtid="{D5CDD505-2E9C-101B-9397-08002B2CF9AE}" pid="26" name="TitusGUID">
    <vt:lpwstr>c8420a12-261e-411a-ac44-e9fb1c55a748</vt:lpwstr>
  </property>
  <property fmtid="{D5CDD505-2E9C-101B-9397-08002B2CF9AE}" pid="27" name="CTP_TimeStamp">
    <vt:lpwstr>2019-09-04 07:22:37Z</vt:lpwstr>
  </property>
  <property fmtid="{D5CDD505-2E9C-101B-9397-08002B2CF9AE}" pid="28" name="CTP_BU">
    <vt:lpwstr>NA</vt:lpwstr>
  </property>
  <property fmtid="{D5CDD505-2E9C-101B-9397-08002B2CF9AE}" pid="29" name="CTP_IDSID">
    <vt:lpwstr>NA</vt:lpwstr>
  </property>
  <property fmtid="{D5CDD505-2E9C-101B-9397-08002B2CF9AE}" pid="30" name="CTP_WWID">
    <vt:lpwstr>NA</vt:lpwstr>
  </property>
  <property fmtid="{D5CDD505-2E9C-101B-9397-08002B2CF9AE}" pid="31" name="CTPClassification">
    <vt:lpwstr>CTP_NT</vt:lpwstr>
  </property>
  <property fmtid="{D5CDD505-2E9C-101B-9397-08002B2CF9AE}" pid="32" name="ICV">
    <vt:lpwstr>5036F4E171DE4E5290A3AFF43E4AB245</vt:lpwstr>
  </property>
</Properties>
</file>