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16"/>
  </p:handoutMasterIdLst>
  <p:sldIdLst>
    <p:sldId id="754" r:id="rId5"/>
    <p:sldId id="666" r:id="rId7"/>
    <p:sldId id="948" r:id="rId8"/>
    <p:sldId id="957" r:id="rId9"/>
    <p:sldId id="944" r:id="rId10"/>
    <p:sldId id="952" r:id="rId11"/>
    <p:sldId id="953" r:id="rId12"/>
    <p:sldId id="971" r:id="rId13"/>
    <p:sldId id="975" r:id="rId14"/>
    <p:sldId id="906" r:id="rId15"/>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handoutMaster" Target="handoutMasters/handoutMaster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4.xml"/><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1273810" y="2110105"/>
            <a:ext cx="9693910" cy="1470025"/>
          </a:xfrm>
        </p:spPr>
        <p:txBody>
          <a:bodyPr vert="horz" wrap="square" lIns="91440" tIns="45720" rIns="91440" bIns="45720" anchor="ctr" anchorCtr="0"/>
          <a:p>
            <a:r>
              <a:rPr lang="en-US" altLang="fr-FR" sz="4800" dirty="0"/>
              <a:t>Guidelines for RAN3 f2f Meetings with Remote Access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a:t>
            </a:r>
            <a:r>
              <a:rPr kumimoji="0" sz="1800" b="0" i="0" u="none" strike="noStrike" kern="0" cap="none" spc="0" normalizeH="0" baseline="0" noProof="0" dirty="0">
                <a:ln>
                  <a:noFill/>
                </a:ln>
                <a:solidFill>
                  <a:schemeClr val="tx1"/>
                </a:solidFill>
                <a:effectLst/>
                <a:uLnTx/>
                <a:uFillTx/>
                <a:latin typeface="+mn-lt"/>
                <a:ea typeface="+mn-ea"/>
                <a:cs typeface="+mn-cs"/>
              </a:rPr>
              <a:t>R3-23</a:t>
            </a:r>
            <a:r>
              <a:rPr kumimoji="0" lang="en-US" sz="1800" b="0" i="0" u="none" strike="noStrike" kern="0" cap="none" spc="0" normalizeH="0" baseline="0" noProof="0" dirty="0">
                <a:ln>
                  <a:noFill/>
                </a:ln>
                <a:solidFill>
                  <a:schemeClr val="tx1"/>
                </a:solidFill>
                <a:effectLst/>
                <a:uLnTx/>
                <a:uFillTx/>
                <a:latin typeface="+mn-lt"/>
                <a:ea typeface="+mn-ea"/>
                <a:cs typeface="+mn-cs"/>
              </a:rPr>
              <a:t>2503</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20</a:t>
            </a:r>
            <a:endParaRPr kumimoji="0" lang="en-US" altLang="en-GB"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a:t>
            </a:r>
            <a:r>
              <a:rPr lang="en-US" altLang="en-GB" sz="2000" dirty="0">
                <a:latin typeface="Calibri" panose="020F0502020204030204" pitchFamily="34" charset="0"/>
                <a:ea typeface="MS PGothic" panose="020B0600070205080204" pitchFamily="34" charset="-128"/>
              </a:rPr>
              <a:t>21</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2</a:t>
            </a:r>
            <a:r>
              <a:rPr lang="en-US" altLang="ja-JP" sz="2000" dirty="0">
                <a:latin typeface="Calibri" panose="020F0502020204030204" pitchFamily="34" charset="0"/>
                <a:ea typeface="MS PGothic" panose="020B0600070205080204" pitchFamily="34" charset="-128"/>
              </a:rPr>
              <a:t>1 -25 Aug 2023</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Toulouse, France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33703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highlight>
                  <a:srgbClr val="FFFF00"/>
                </a:highlight>
                <a:uLnTx/>
                <a:uFillTx/>
                <a:sym typeface="+mn-ea"/>
              </a:rPr>
              <a:t>RAN3#121 is a F2F Meeting with 1-way Remote Access (“listen only” mode for remote delegates)</a:t>
            </a:r>
            <a:endParaRPr kumimoji="0" lang="en-US" altLang="en-US"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solidFill>
                  <a:srgbClr val="FF0000"/>
                </a:solidFill>
                <a:effectLst/>
                <a:uLnTx/>
                <a:uFillTx/>
                <a:sym typeface="+mn-ea"/>
              </a:rPr>
              <a:t>Deadlines and dates apply to </a:t>
            </a:r>
            <a:r>
              <a:rPr lang="en-US" altLang="en-US" noProof="0" dirty="0">
                <a:ln>
                  <a:noFill/>
                </a:ln>
                <a:solidFill>
                  <a:srgbClr val="FF0000"/>
                </a:solidFill>
                <a:effectLst/>
                <a:highlight>
                  <a:srgbClr val="FFFF00"/>
                </a:highlight>
                <a:uLnTx/>
                <a:uFillTx/>
                <a:sym typeface="+mn-ea"/>
              </a:rPr>
              <a:t>RAN3 #121</a:t>
            </a:r>
            <a:endParaRPr kumimoji="0" lang="en-US" altLang="en-US"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noProof="0" dirty="0">
                <a:ln>
                  <a:noFill/>
                </a:ln>
                <a:effectLst/>
                <a:uLnTx/>
                <a:uFillTx/>
                <a:sym typeface="+mn-ea"/>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#121 takes place on  21 -25 Aug</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Daily conference calls will take place 21 -25 Aug (“online” part for remote participants)</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“Offline” discussions set up during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dirty="0"/>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Details in Article33: </a:t>
            </a:r>
            <a:r>
              <a:rPr lang="en-US" altLang="en-US" sz="1800" strike="noStrike" dirty="0">
                <a:cs typeface="+mn-ea"/>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088390"/>
            <a:ext cx="10972800" cy="534987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fontScale="9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rPr>
              <a:t>For RAN3 F2F meeting with 1-way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Two meeting rooms: one for main session, the other one for offline discussion.</a:t>
            </a:r>
            <a:endParaRPr kumimoji="0" lang="en-US" altLang="en-GB"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Booking GTW sessions for main meeting room for entire meeting duration.</a:t>
            </a:r>
            <a:r>
              <a:rPr lang="en-US" altLang="en-GB" sz="1800" noProof="0" dirty="0">
                <a:ln>
                  <a:noFill/>
                </a:ln>
                <a:effectLst/>
                <a:highlight>
                  <a:srgbClr val="FFFF00"/>
                </a:highlight>
                <a:uLnTx/>
                <a:uFillTx/>
                <a:ea typeface="+mn-ea"/>
                <a:cs typeface="+mn-cs"/>
                <a:sym typeface="+mn-ea"/>
              </a:rPr>
              <a:t>(1-way remote access is also available for RAN3 breakout room) </a:t>
            </a:r>
            <a:endParaRPr kumimoji="0" lang="en-GB" altLang="fr-FR" sz="1800" b="0" i="0" u="none" strike="noStrike" kern="0" cap="none" spc="0" normalizeH="0" baseline="0" noProof="0" dirty="0">
              <a:ln>
                <a:noFill/>
              </a:ln>
              <a:effectLst/>
              <a:highlight>
                <a:srgbClr val="FFFF00"/>
              </a:highligh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GB" sz="1800" b="0" i="0" u="none" strike="noStrike" kern="0" cap="none" spc="0" normalizeH="0" baseline="0" noProof="0" dirty="0">
                <a:ln>
                  <a:noFill/>
                </a:ln>
                <a:effectLst/>
                <a:highlight>
                  <a:srgbClr val="FFFF00"/>
                </a:highlight>
                <a:uLnTx/>
                <a:uFillTx/>
                <a:ea typeface="+mn-ea"/>
                <a:cs typeface="+mn-cs"/>
              </a:rPr>
              <a:t>TOHRU will </a:t>
            </a:r>
            <a:r>
              <a:rPr kumimoji="0" lang="en-US" altLang="en-GB" sz="1800" b="1" i="0" u="none" strike="noStrike" kern="0" cap="none" spc="0" normalizeH="0" baseline="0" noProof="0" dirty="0">
                <a:ln>
                  <a:noFill/>
                </a:ln>
                <a:effectLst/>
                <a:highlight>
                  <a:srgbClr val="FFFF00"/>
                </a:highlight>
                <a:uLnTx/>
                <a:uFillTx/>
                <a:ea typeface="+mn-ea"/>
                <a:cs typeface="+mn-cs"/>
              </a:rPr>
              <a:t>NOT </a:t>
            </a:r>
            <a:r>
              <a:rPr kumimoji="0" lang="en-US" altLang="en-GB" sz="1800" b="0" i="0" u="none" strike="noStrike" kern="0" cap="none" spc="0" normalizeH="0" baseline="0" noProof="0" dirty="0">
                <a:ln>
                  <a:noFill/>
                </a:ln>
                <a:effectLst/>
                <a:highlight>
                  <a:srgbClr val="FFFF00"/>
                </a:highlight>
                <a:uLnTx/>
                <a:uFillTx/>
                <a:ea typeface="+mn-ea"/>
                <a:cs typeface="+mn-cs"/>
              </a:rPr>
              <a:t>be used in </a:t>
            </a:r>
            <a:r>
              <a:rPr lang="en-US" altLang="en-GB" sz="1800" noProof="0" dirty="0">
                <a:ln>
                  <a:noFill/>
                </a:ln>
                <a:effectLst/>
                <a:highlight>
                  <a:srgbClr val="FFFF00"/>
                </a:highlight>
                <a:uLnTx/>
                <a:uFillTx/>
                <a:ea typeface="+mn-ea"/>
                <a:cs typeface="+mn-cs"/>
                <a:sym typeface="+mn-ea"/>
              </a:rPr>
              <a:t>1-way remote access meeting</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GB" altLang="fr-FR" sz="1800" b="0" i="0" u="none" strike="noStrike" kern="0" cap="none" spc="0" normalizeH="0" baseline="0" noProof="0" dirty="0">
                <a:ln>
                  <a:noFill/>
                </a:ln>
                <a:effectLst/>
                <a:highlight>
                  <a:srgbClr val="FFFF00"/>
                </a:highlight>
                <a:uLnTx/>
                <a:uFillTx/>
                <a:ea typeface="+mn-ea"/>
                <a:cs typeface="+mn-cs"/>
              </a:rPr>
              <a:t>The SoD for f2f meeting needs to capture the conclusions of an offline discussion, and the moderator is suggested to organize the SoD in a reasonable way, whether to include or not include the questions is up to the moderator, and whether to fill the questions if listed (by moderator) is up t</a:t>
            </a:r>
            <a:r>
              <a:rPr kumimoji="0" lang="en-US" altLang="en-GB" sz="1800" b="0" i="0" u="none" strike="noStrike" kern="0" cap="none" spc="0" normalizeH="0" baseline="0" noProof="0" dirty="0">
                <a:ln>
                  <a:noFill/>
                </a:ln>
                <a:effectLst/>
                <a:highlight>
                  <a:srgbClr val="FFFF00"/>
                </a:highlight>
                <a:uLnTx/>
                <a:uFillTx/>
                <a:ea typeface="+mn-ea"/>
                <a:cs typeface="+mn-cs"/>
              </a:rPr>
              <a:t>o </a:t>
            </a:r>
            <a:r>
              <a:rPr kumimoji="0" lang="en-GB" altLang="fr-FR" sz="1800" b="0" i="0" u="none" strike="noStrike" kern="0" cap="none" spc="0" normalizeH="0" baseline="0" noProof="0" dirty="0">
                <a:ln>
                  <a:noFill/>
                </a:ln>
                <a:effectLst/>
                <a:highlight>
                  <a:srgbClr val="FFFF00"/>
                </a:highlight>
                <a:uLnTx/>
                <a:uFillTx/>
                <a:ea typeface="+mn-ea"/>
                <a:cs typeface="+mn-cs"/>
              </a:rPr>
              <a:t>companies.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All delegates shall access to the local server for uploading contributions during the meeting in order to avoid out of synch issue</a:t>
            </a:r>
            <a:r>
              <a:rPr lang="en-US" altLang="en-GB" sz="1800" noProof="0" dirty="0">
                <a:ln>
                  <a:noFill/>
                </a:ln>
                <a:effectLst/>
                <a:highlight>
                  <a:srgbClr val="FFFF00"/>
                </a:highlight>
                <a:uLnTx/>
                <a:uFillTx/>
                <a:ea typeface="+mn-ea"/>
                <a:cs typeface="+mn-cs"/>
                <a:sym typeface="+mn-ea"/>
              </a:rPr>
              <a:t>.</a:t>
            </a:r>
            <a:endParaRPr lang="en-US" altLang="en-GB" sz="1800" noProof="0" dirty="0">
              <a:ln>
                <a:noFill/>
              </a:ln>
              <a:effectLst/>
              <a:highlight>
                <a:srgbClr val="FFFF00"/>
              </a:highlight>
              <a:uLnTx/>
              <a:uFillTx/>
              <a:ea typeface="+mn-ea"/>
              <a:cs typeface="+mn-cs"/>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GB" altLang="fr-FR" sz="1800" noProof="0" dirty="0">
                <a:ln>
                  <a:noFill/>
                </a:ln>
                <a:effectLst/>
                <a:highlight>
                  <a:srgbClr val="FFFF00"/>
                </a:highlight>
                <a:uLnTx/>
                <a:uFillTx/>
                <a:ea typeface="+mn-ea"/>
                <a:cs typeface="+mn-cs"/>
                <a:sym typeface="+mn-ea"/>
              </a:rPr>
              <a:t>Draft folder used to collect offline company views is switched to read-only from 20:00pm to 07:30am (next day) to ensure sufficient rest for delegates.</a:t>
            </a:r>
            <a:endParaRPr lang="en-US" sz="2000" dirty="0" smtClean="0">
              <a:sym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a:xfrm>
            <a:off x="609600" y="141605"/>
            <a:ext cx="9112250" cy="1276350"/>
          </a:xfrm>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107440"/>
            <a:ext cx="10972800" cy="533082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altLang="en-US" sz="132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noProof="0" dirty="0">
                <a:ln>
                  <a:noFill/>
                </a:ln>
                <a:effectLst/>
                <a:uLnTx/>
                <a:uFillTx/>
              </a:rPr>
              <a:t>Highlights to F2F delegates:</a:t>
            </a:r>
            <a:endParaRPr kumimoji="0" lang="en-US" altLang="en-US" sz="2000" b="0" i="0" u="none" strike="noStrike" kern="0" cap="none" spc="0" normalizeH="0" baseline="0" noProof="0" dirty="0">
              <a:ln>
                <a:noFill/>
              </a:ln>
              <a:effectLst/>
              <a:uLnTx/>
              <a:uFillTx/>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3GPP Wireless LAN in meeting room:</a:t>
            </a:r>
            <a:endParaRPr kumimoji="0" lang="en-GB" altLang="fr-FR" sz="1540" b="0" i="0" u="none" strike="noStrike" kern="0" cap="none" spc="0" normalizeH="0" baseline="0" noProof="0" dirty="0">
              <a:ln>
                <a:noFill/>
              </a:ln>
              <a:effectLst/>
              <a:highlight>
                <a:srgbClr val="FFFF00"/>
              </a:highlight>
              <a:uLnTx/>
              <a:uFillTx/>
              <a:latin typeface="+mn-lt"/>
              <a:ea typeface="+mn-ea"/>
              <a:cs typeface="+mn-cs"/>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Wireless LAN: SSID: 3GPPWIFI</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Password: 3GPP3GPPM (CAPITAL LETTERS!)</a:t>
            </a:r>
            <a:endParaRPr kumimoji="0" lang="en-US" altLang="en-US" sz="1600" b="0" i="0" u="none" strike="noStrike" kern="0" cap="none" spc="0" normalizeH="0" baseline="0" dirty="0">
              <a:latin typeface="+mn-lt"/>
              <a:cs typeface="+mn-ea"/>
            </a:endParaRPr>
          </a:p>
          <a:p>
            <a:pPr marL="1257300" marR="0" lvl="2"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600" b="0" i="0" u="none" strike="noStrike" kern="0" cap="none" spc="0" normalizeH="0" baseline="0" dirty="0">
                <a:latin typeface="+mn-lt"/>
                <a:cs typeface="+mn-ea"/>
              </a:rPr>
              <a:t>IP address: 10.10.10.10</a:t>
            </a:r>
            <a:endParaRPr lang="en-US" sz="1345" dirty="0">
              <a:sym typeface="+mn-ea"/>
            </a:endParaRPr>
          </a:p>
          <a:p>
            <a:pPr marL="0" marR="0" lvl="1"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Highlights to remote delegates:</a:t>
            </a:r>
            <a:endParaRPr kumimoji="0" lang="en-US" altLang="en-US" sz="1795" b="0" i="0" u="none" strike="noStrike" kern="0" cap="none" spc="0" normalizeH="0" baseline="0" noProof="0" dirty="0">
              <a:ln>
                <a:noFill/>
              </a:ln>
              <a:effectLst/>
              <a:uLnTx/>
              <a:uFillTx/>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600" dirty="0">
                <a:cs typeface="+mn-ea"/>
                <a:sym typeface="+mn-ea"/>
              </a:rPr>
              <a:t>Remote delegate using a quality headset and having a stable internet connection is highly recommended.</a:t>
            </a:r>
            <a:endParaRPr lang="en-US" altLang="en-GB" sz="1535" noProof="0" dirty="0">
              <a:ln>
                <a:noFill/>
              </a:ln>
              <a:effectLst/>
              <a:highlight>
                <a:srgbClr val="FFFF00"/>
              </a:highlight>
              <a:uLnTx/>
              <a:uFillTx/>
              <a:ea typeface="+mn-ea"/>
              <a:cs typeface="+mn-cs"/>
              <a:sym typeface="+mn-ea"/>
            </a:endParaRPr>
          </a:p>
          <a:p>
            <a:pPr marL="457200" marR="0" lvl="2"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z="1800" noProof="0" dirty="0">
                <a:ln>
                  <a:noFill/>
                </a:ln>
                <a:effectLst/>
                <a:uLnTx/>
                <a:uFillTx/>
                <a:ea typeface="+mn-ea"/>
                <a:cs typeface="+mn-cs"/>
                <a:sym typeface="+mn-ea"/>
              </a:rPr>
              <a:t>The instruction of the GTW and Tohru for offline discussion moderators:</a:t>
            </a:r>
            <a:endParaRPr lang="en-US" altLang="en-GB" sz="1710" noProof="0" dirty="0">
              <a:ln>
                <a:noFill/>
              </a:ln>
              <a:effectLst/>
              <a:highlight>
                <a:srgbClr val="FFFF00"/>
              </a:highlight>
              <a:uLnTx/>
              <a:uFillTx/>
              <a:ea typeface="+mn-ea"/>
              <a:cs typeface="+mn-cs"/>
              <a:sym typeface="+mn-ea"/>
            </a:endParaRPr>
          </a:p>
          <a:p>
            <a:pPr marL="914400" marR="0" lvl="3" indent="-342900" algn="l" defTabSz="914400" rtl="0" eaLnBrk="0" fontAlgn="base" latinLnBrk="0" hangingPunct="0">
              <a:lnSpc>
                <a:spcPct val="100000"/>
              </a:lnSpc>
              <a:spcBef>
                <a:spcPct val="20000"/>
              </a:spcBef>
              <a:spcAft>
                <a:spcPct val="0"/>
              </a:spcAft>
              <a:buClrTx/>
              <a:buSzTx/>
              <a:buFontTx/>
              <a:buBlip>
                <a:blip r:embed="rId1"/>
              </a:buBlip>
              <a:defRPr/>
            </a:pPr>
            <a:endParaRPr lang="en-US" sz="1345" dirty="0"/>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GB" altLang="fr-FR" sz="1795" b="0" i="0" u="none" strike="noStrike" kern="0" cap="none" spc="0" normalizeH="0" baseline="0" noProof="0" dirty="0">
              <a:ln>
                <a:noFill/>
              </a:ln>
              <a:effectLst/>
              <a:highlight>
                <a:srgbClr val="FFFF00"/>
              </a:highligh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1-way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graphicFrame>
        <p:nvGraphicFramePr>
          <p:cNvPr id="3" name="对象 2">
            <a:hlinkClick r:id="" action="ppaction://ole?verb="/>
          </p:cNvPr>
          <p:cNvGraphicFramePr>
            <a:graphicFrameLocks noChangeAspect="1"/>
          </p:cNvGraphicFramePr>
          <p:nvPr/>
        </p:nvGraphicFramePr>
        <p:xfrm>
          <a:off x="7608570" y="4077335"/>
          <a:ext cx="971550" cy="952500"/>
        </p:xfrm>
        <a:graphic>
          <a:graphicData uri="http://schemas.openxmlformats.org/presentationml/2006/ole">
            <mc:AlternateContent xmlns:mc="http://schemas.openxmlformats.org/markup-compatibility/2006">
              <mc:Choice xmlns:v="urn:schemas-microsoft-com:vml" Requires="v">
                <p:oleObj spid="_x0000_s1025" name="" showAsIcon="1" r:id="rId2" imgW="971550" imgH="952500" progId="Package">
                  <p:embed/>
                </p:oleObj>
              </mc:Choice>
              <mc:Fallback>
                <p:oleObj name="" showAsIcon="1" r:id="rId2" imgW="971550" imgH="952500" progId="Package">
                  <p:embed/>
                  <p:pic>
                    <p:nvPicPr>
                      <p:cNvPr id="0" name="图片 1024"/>
                      <p:cNvPicPr/>
                      <p:nvPr/>
                    </p:nvPicPr>
                    <p:blipFill>
                      <a:blip r:embed="rId3"/>
                      <a:stretch>
                        <a:fillRect/>
                      </a:stretch>
                    </p:blipFill>
                    <p:spPr>
                      <a:xfrm>
                        <a:off x="7608570" y="4077335"/>
                        <a:ext cx="971550" cy="952500"/>
                      </a:xfrm>
                      <a:prstGeom prst="rect">
                        <a:avLst/>
                      </a:prstGeom>
                    </p:spPr>
                  </p:pic>
                </p:oleObj>
              </mc:Fallback>
            </mc:AlternateContent>
          </a:graphicData>
        </a:graphic>
      </p:graphicFrame>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7662</Words>
  <Application>WPS 演示</Application>
  <PresentationFormat/>
  <Paragraphs>119</Paragraphs>
  <Slides>10</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1</vt:i4>
      </vt:variant>
      <vt:variant>
        <vt:lpstr>幻灯片标题</vt:lpstr>
      </vt:variant>
      <vt:variant>
        <vt:i4>10</vt:i4>
      </vt:variant>
    </vt:vector>
  </HeadingPairs>
  <TitlesOfParts>
    <vt:vector size="23"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1_Office Theme</vt:lpstr>
      <vt:lpstr>Package</vt:lpstr>
      <vt:lpstr>Guidelines for RAN3 f2f Meetings with Remote Access</vt:lpstr>
      <vt:lpstr>Background (1)</vt:lpstr>
      <vt:lpstr>Background (2)</vt:lpstr>
      <vt:lpstr>Background (3)</vt:lpstr>
      <vt:lpstr>Guidelines (1)</vt:lpstr>
      <vt:lpstr>Guidelines (2)</vt:lpstr>
      <vt:lpstr>Guidelines (3)</vt:lpstr>
      <vt:lpstr>   F2F Meeting with 1-way Remote Access</vt:lpstr>
      <vt:lpstr>   F2F Meeting with 1-way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7529</cp:revision>
  <dcterms:created xsi:type="dcterms:W3CDTF">2009-06-02T04:11:00Z</dcterms:created>
  <dcterms:modified xsi:type="dcterms:W3CDTF">2023-08-09T06:38:08Z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