
<file path=[Content_Types].xml><?xml version="1.0" encoding="utf-8"?>
<Types xmlns="http://schemas.openxmlformats.org/package/2006/content-types">
  <Default Extension="vml" ContentType="application/vnd.openxmlformats-officedocument.vmlDrawing"/>
  <Default Extension="bin" ContentType="application/vnd.openxmlformats-officedocument.oleObject"/>
  <Default Extension="jpeg" ContentType="image/jpeg"/>
  <Default Extension="JPG" ContentType="image/.jpg"/>
  <Default Extension="wmf" ContentType="image/x-w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 id="2147483672" r:id="rId4"/>
  </p:sldMasterIdLst>
  <p:notesMasterIdLst>
    <p:notesMasterId r:id="rId6"/>
  </p:notesMasterIdLst>
  <p:handoutMasterIdLst>
    <p:handoutMasterId r:id="rId17"/>
  </p:handoutMasterIdLst>
  <p:sldIdLst>
    <p:sldId id="754" r:id="rId5"/>
    <p:sldId id="666" r:id="rId7"/>
    <p:sldId id="948" r:id="rId8"/>
    <p:sldId id="957" r:id="rId9"/>
    <p:sldId id="944" r:id="rId10"/>
    <p:sldId id="952" r:id="rId11"/>
    <p:sldId id="953" r:id="rId12"/>
    <p:sldId id="971" r:id="rId13"/>
    <p:sldId id="975" r:id="rId14"/>
    <p:sldId id="976" r:id="rId15"/>
    <p:sldId id="906" r:id="rId16"/>
  </p:sldIdLst>
  <p:sldSz cx="12192000" cy="6858000"/>
  <p:notesSz cx="6858000" cy="9144000"/>
  <p:defaultTextStyle>
    <a:defPPr>
      <a:defRPr lang="ja-JP"/>
    </a:defPPr>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vl6pPr marL="2286000" lvl="5"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6pPr>
    <a:lvl7pPr marL="2743200" lvl="6"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7pPr>
    <a:lvl8pPr marL="3200400" lvl="7"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8pPr>
    <a:lvl9pPr marL="3657600" lvl="8"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2FDB2607-1784-4EEB-B798-7EB5836EED8A}">
        <p14:showMediaCtrls xmlns:p14="http://schemas.microsoft.com/office/powerpoint/2010/main" val="1"/>
      </p:ext>
    </p:extLst>
  </p:showPr>
  <p:clrMru>
    <a:srgbClr val="800080"/>
    <a:srgbClr val="CC0099"/>
    <a:srgbClr val="FF33CC"/>
    <a:srgbClr val="FF0000"/>
    <a:srgbClr val="FF0066"/>
    <a:srgbClr val="0000CC"/>
    <a:srgbClr val="00800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9037"/>
    <p:restoredTop sz="93248"/>
  </p:normalViewPr>
  <p:slideViewPr>
    <p:cSldViewPr showGuides="1">
      <p:cViewPr varScale="1">
        <p:scale>
          <a:sx n="81" d="100"/>
          <a:sy n="81" d="100"/>
        </p:scale>
        <p:origin x="346" y="58"/>
      </p:cViewPr>
      <p:guideLst>
        <p:guide orient="horz" pos="2160"/>
        <p:guide pos="3840"/>
      </p:guideLst>
    </p:cSldViewPr>
  </p:slideViewPr>
  <p:outlineViewPr>
    <p:cViewPr>
      <p:scale>
        <a:sx n="33" d="100"/>
        <a:sy n="33" d="100"/>
      </p:scale>
      <p:origin x="0" y="-3930"/>
    </p:cViewPr>
  </p:outlineViewPr>
  <p:notesTextViewPr>
    <p:cViewPr>
      <p:scale>
        <a:sx n="100" d="100"/>
        <a:sy n="100" d="100"/>
      </p:scale>
      <p:origin x="0" y="0"/>
    </p:cViewPr>
  </p:notesTextViewPr>
  <p:sorterViewPr showFormatting="0">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4.xml"/><Relationship Id="rId8" Type="http://schemas.openxmlformats.org/officeDocument/2006/relationships/slide" Target="slides/slide3.xml"/><Relationship Id="rId7" Type="http://schemas.openxmlformats.org/officeDocument/2006/relationships/slide" Target="slides/slide2.xml"/><Relationship Id="rId6" Type="http://schemas.openxmlformats.org/officeDocument/2006/relationships/notesMaster" Target="notesMasters/notesMaster1.xml"/><Relationship Id="rId5" Type="http://schemas.openxmlformats.org/officeDocument/2006/relationships/slide" Target="slides/slide1.xml"/><Relationship Id="rId4" Type="http://schemas.openxmlformats.org/officeDocument/2006/relationships/slideMaster" Target="slideMasters/slideMaster3.xml"/><Relationship Id="rId3" Type="http://schemas.openxmlformats.org/officeDocument/2006/relationships/slideMaster" Target="slideMasters/slideMaster2.xml"/><Relationship Id="rId20" Type="http://schemas.openxmlformats.org/officeDocument/2006/relationships/tableStyles" Target="tableStyles.xml"/><Relationship Id="rId2" Type="http://schemas.openxmlformats.org/officeDocument/2006/relationships/theme" Target="theme/theme1.xml"/><Relationship Id="rId19" Type="http://schemas.openxmlformats.org/officeDocument/2006/relationships/viewProps" Target="viewProps.xml"/><Relationship Id="rId18" Type="http://schemas.openxmlformats.org/officeDocument/2006/relationships/presProps" Target="presProps.xml"/><Relationship Id="rId17" Type="http://schemas.openxmlformats.org/officeDocument/2006/relationships/handoutMaster" Target="handoutMasters/handoutMaster1.xml"/><Relationship Id="rId16" Type="http://schemas.openxmlformats.org/officeDocument/2006/relationships/slide" Target="slides/slide11.xml"/><Relationship Id="rId15" Type="http://schemas.openxmlformats.org/officeDocument/2006/relationships/slide" Target="slides/slide10.xml"/><Relationship Id="rId14" Type="http://schemas.openxmlformats.org/officeDocument/2006/relationships/slide" Target="slides/slide9.xml"/><Relationship Id="rId13" Type="http://schemas.openxmlformats.org/officeDocument/2006/relationships/slide" Target="slides/slide8.xml"/><Relationship Id="rId12" Type="http://schemas.openxmlformats.org/officeDocument/2006/relationships/slide" Target="slides/slide7.xml"/><Relationship Id="rId11" Type="http://schemas.openxmlformats.org/officeDocument/2006/relationships/slide" Target="slides/slide6.xml"/><Relationship Id="rId10" Type="http://schemas.openxmlformats.org/officeDocument/2006/relationships/slide" Target="slides/slide5.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 name="Espace réservé de l'en-tête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
            <a:pPr lvl="0"/>
            <a:endParaRPr lang="en-US" altLang="x-none" sz="1200" dirty="0">
              <a:ea typeface="Arial" panose="020B0604020202020204" pitchFamily="34" charset="0"/>
            </a:endParaRPr>
          </a:p>
        </p:txBody>
      </p:sp>
      <p:sp>
        <p:nvSpPr>
          <p:cNvPr id="3" name="Espace réservé de la date 2"/>
          <p:cNvSpPr>
            <a:spLocks noGrp="1"/>
          </p:cNvSpPr>
          <p:nvPr>
            <p:ph type="dt" sz="quarter" idx="1"/>
          </p:nvPr>
        </p:nvSpPr>
        <p:spPr>
          <a:xfrm>
            <a:off x="3884613" y="0"/>
            <a:ext cx="2971800" cy="458788"/>
          </a:xfrm>
          <a:prstGeom prst="rect">
            <a:avLst/>
          </a:prstGeom>
        </p:spPr>
        <p:txBody>
          <a:bodyPr vert="horz" wrap="square" lIns="91440" tIns="45720" rIns="91440" bIns="45720" numCol="1" anchor="t" anchorCtr="0" compatLnSpc="1"/>
          <a:p>
            <a:pPr lvl="0" algn="r"/>
            <a:fld id="{BB962C8B-B14F-4D97-AF65-F5344CB8AC3E}" type="datetimeFigureOut">
              <a:rPr lang="en-US" altLang="zh-CN" sz="1200" dirty="0"/>
            </a:fld>
            <a:endParaRPr lang="en-US" altLang="zh-CN" sz="1200" dirty="0">
              <a:ea typeface="Arial" panose="020B0604020202020204" pitchFamily="34" charset="0"/>
            </a:endParaRPr>
          </a:p>
        </p:txBody>
      </p:sp>
      <p:sp>
        <p:nvSpPr>
          <p:cNvPr id="4" name="Espace réservé du pied de page 3"/>
          <p:cNvSpPr>
            <a:spLocks noGrp="1"/>
          </p:cNvSpPr>
          <p:nvPr>
            <p:ph type="ftr" sz="quarter" idx="2"/>
          </p:nvPr>
        </p:nvSpPr>
        <p:spPr>
          <a:xfrm>
            <a:off x="0" y="8685213"/>
            <a:ext cx="2971800" cy="458788"/>
          </a:xfrm>
          <a:prstGeom prst="rect">
            <a:avLst/>
          </a:prstGeom>
        </p:spPr>
        <p:txBody>
          <a:bodyPr vert="horz" wrap="square" lIns="91440" tIns="45720" rIns="91440" bIns="45720" numCol="1" anchor="b" anchorCtr="0" compatLnSpc="1"/>
          <a:p>
            <a:pPr lvl="0"/>
            <a:endParaRPr lang="en-US" altLang="x-none" sz="1200" dirty="0">
              <a:ea typeface="Arial" panose="020B0604020202020204" pitchFamily="34" charset="0"/>
            </a:endParaRPr>
          </a:p>
        </p:txBody>
      </p:sp>
      <p:sp>
        <p:nvSpPr>
          <p:cNvPr id="5" name="Espace réservé du numéro de diapositive 4"/>
          <p:cNvSpPr>
            <a:spLocks noGrp="1"/>
          </p:cNvSpPr>
          <p:nvPr>
            <p:ph type="sldNum" sz="quarter" idx="3"/>
          </p:nvPr>
        </p:nvSpPr>
        <p:spPr>
          <a:xfrm>
            <a:off x="3884613" y="8685213"/>
            <a:ext cx="2971800" cy="458788"/>
          </a:xfrm>
          <a:prstGeom prst="rect">
            <a:avLst/>
          </a:prstGeom>
        </p:spPr>
        <p:txBody>
          <a:bodyPr vert="horz" wrap="square" lIns="91440" tIns="45720" rIns="91440" bIns="45720" numCol="1" anchor="b" anchorCtr="0" compatLnSpc="1"/>
          <a:p>
            <a:pPr lvl="0" algn="r" fontAlgn="base">
              <a:buNone/>
            </a:pPr>
            <a:fld id="{9A0DB2DC-4C9A-4742-B13C-FB6460FD3503}" type="slidenum">
              <a:rPr lang="en-GB" altLang="en-US" sz="1200" strike="noStrike" noProof="1" dirty="0">
                <a:latin typeface="Arial" panose="020B0604020202020204" pitchFamily="34" charset="0"/>
                <a:ea typeface="MS PGothic" panose="020B0600070205080204" pitchFamily="34" charset="-128"/>
                <a:cs typeface="+mn-cs"/>
              </a:rPr>
            </a:fld>
            <a:endParaRPr lang="en-GB" altLang="en-US" sz="1200" strike="noStrike" noProof="1"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p>
            <a:pPr lvl="0"/>
            <a:endParaRPr lang="en-US" altLang="ja-JP" sz="1200" dirty="0">
              <a:ea typeface="Arial" panose="020B0604020202020204" pitchFamily="34" charset="0"/>
            </a:endParaRPr>
          </a:p>
        </p:txBody>
      </p:sp>
      <p:sp>
        <p:nvSpPr>
          <p:cNvPr id="8195" name="Rectangle 3"/>
          <p:cNvSpPr>
            <a:spLocks noGrp="1" noChangeArrowheads="1"/>
          </p:cNvSpPr>
          <p:nvPr>
            <p:ph type="dt"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p>
            <a:pPr lvl="0" algn="r"/>
            <a:endParaRPr lang="en-US" altLang="ja-JP" sz="1200" dirty="0">
              <a:ea typeface="Arial" panose="020B0604020202020204" pitchFamily="34" charset="0"/>
            </a:endParaRPr>
          </a:p>
        </p:txBody>
      </p:sp>
      <p:sp>
        <p:nvSpPr>
          <p:cNvPr id="5124" name="Rectangle 4"/>
          <p:cNvSpPr>
            <a:spLocks noGrp="1" noRot="1" noChangeAspect="1" noTextEdit="1"/>
          </p:cNvSpPr>
          <p:nvPr>
            <p:ph type="sldImg"/>
          </p:nvPr>
        </p:nvSpPr>
        <p:spPr>
          <a:xfrm>
            <a:off x="381000" y="685800"/>
            <a:ext cx="6096000" cy="3429000"/>
          </a:xfrm>
          <a:prstGeom prst="rect">
            <a:avLst/>
          </a:prstGeom>
          <a:noFill/>
          <a:ln w="9525" cap="flat" cmpd="sng">
            <a:solidFill>
              <a:srgbClr val="000000"/>
            </a:solidFill>
            <a:prstDash val="solid"/>
            <a:miter/>
            <a:headEnd type="none" w="med" len="med"/>
            <a:tailEnd type="none" w="med" len="med"/>
          </a:ln>
        </p:spPr>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panose="020B0604020202020204" pitchFamily="34" charset="0"/>
        <a:ea typeface="MS PMincho" pitchFamily="18" charset="-128"/>
        <a:cs typeface="MS PMincho" pitchFamily="18" charset="-128"/>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S PMincho" pitchFamily="18" charset="-128"/>
        <a:cs typeface="MS PMincho" pitchFamily="18" charset="-128"/>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S PMincho" pitchFamily="18" charset="-128"/>
        <a:cs typeface="MS PMincho" pitchFamily="18" charset="-128"/>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S PMincho" pitchFamily="18" charset="-128"/>
        <a:cs typeface="MS PMincho" pitchFamily="18" charset="-128"/>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S PMincho" pitchFamily="18" charset="-128"/>
        <a:cs typeface="MS PMincho" pitchFamily="18" charset="-128"/>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7169" name="Espace réservé de l'image des diapositives 1"/>
          <p:cNvSpPr>
            <a:spLocks noGrp="1" noRot="1" noChangeAspect="1" noTextEdit="1"/>
          </p:cNvSpPr>
          <p:nvPr>
            <p:ph type="sldImg"/>
          </p:nvPr>
        </p:nvSpPr>
        <p:spPr/>
      </p:sp>
      <p:sp>
        <p:nvSpPr>
          <p:cNvPr id="7170" name="Espace réservé des commentaires 2"/>
          <p:cNvSpPr>
            <a:spLocks noGrp="1"/>
          </p:cNvSpPr>
          <p:nvPr>
            <p:ph type="body"/>
          </p:nvPr>
        </p:nvSpPr>
        <p:spPr>
          <a:xfrm>
            <a:off x="685800" y="4400550"/>
            <a:ext cx="5486400" cy="3600450"/>
          </a:xfrm>
          <a:prstGeom prst="rect">
            <a:avLst/>
          </a:prstGeom>
          <a:noFill/>
          <a:ln w="9525">
            <a:noFill/>
          </a:ln>
        </p:spPr>
        <p:txBody>
          <a:bodyPr anchor="t" anchorCtr="0"/>
          <a:p>
            <a:pPr lvl="0"/>
            <a:endParaRPr lang="en-US"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9217" name="Slide Image Placeholder 1"/>
          <p:cNvSpPr>
            <a:spLocks noGrp="1" noRot="1" noChangeAspect="1" noTextEdit="1"/>
          </p:cNvSpPr>
          <p:nvPr>
            <p:ph type="sldImg"/>
          </p:nvPr>
        </p:nvSpPr>
        <p:spPr/>
      </p:sp>
      <p:sp>
        <p:nvSpPr>
          <p:cNvPr id="9218" name="Notes Placeholder 2"/>
          <p:cNvSpPr>
            <a:spLocks noGrp="1"/>
          </p:cNvSpPr>
          <p:nvPr>
            <p:ph type="body"/>
          </p:nvPr>
        </p:nvSpPr>
        <p:spPr>
          <a:xfrm>
            <a:off x="685800" y="4343400"/>
            <a:ext cx="5486400" cy="4114800"/>
          </a:xfrm>
          <a:prstGeom prst="rect">
            <a:avLst/>
          </a:prstGeom>
          <a:noFill/>
          <a:ln w="9525">
            <a:noFill/>
          </a:ln>
        </p:spPr>
        <p:txBody>
          <a:bodyPr anchor="t" anchorCtr="0"/>
          <a:p>
            <a:pPr lvl="0"/>
            <a:endParaRPr lang="en-US" altLang="fr-F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2529" name="Slide Image Placeholder 1"/>
          <p:cNvSpPr>
            <a:spLocks noGrp="1" noRot="1" noChangeAspect="1" noTextEdit="1"/>
          </p:cNvSpPr>
          <p:nvPr>
            <p:ph type="sldImg"/>
          </p:nvPr>
        </p:nvSpPr>
        <p:spPr/>
      </p:sp>
      <p:sp>
        <p:nvSpPr>
          <p:cNvPr id="22530" name="Notes Placeholder 2"/>
          <p:cNvSpPr>
            <a:spLocks noGrp="1"/>
          </p:cNvSpPr>
          <p:nvPr>
            <p:ph type="body"/>
          </p:nvPr>
        </p:nvSpPr>
        <p:spPr>
          <a:xfrm>
            <a:off x="685800" y="4343400"/>
            <a:ext cx="5486400" cy="4114800"/>
          </a:xfrm>
          <a:prstGeom prst="rect">
            <a:avLst/>
          </a:prstGeom>
          <a:noFill/>
          <a:ln w="9525">
            <a:noFill/>
          </a:ln>
        </p:spPr>
        <p:txBody>
          <a:bodyPr anchor="t" anchorCtr="0"/>
          <a:p>
            <a:pPr lvl="0"/>
            <a:endParaRPr lang="en-US" altLang="fr-F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en-US" strike="noStrike" noProof="1"/>
              <a:t>Click to edit Master subtitle style</a:t>
            </a:r>
            <a:endParaRPr lang="en-US" strike="noStrike" noProof="1"/>
          </a:p>
        </p:txBody>
      </p:sp>
      <p:sp>
        <p:nvSpPr>
          <p:cNvPr id="7" name="Title 6"/>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a:xfrm>
            <a:off x="609600" y="274641"/>
            <a:ext cx="8026400" cy="5851525"/>
          </a:xfrm>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en-US" strike="noStrike" noProof="1"/>
              <a:t>Click to edit Master subtitle style</a:t>
            </a:r>
            <a:endParaRPr lang="en-US" strike="noStrike" noProof="1"/>
          </a:p>
        </p:txBody>
      </p:sp>
      <p:sp>
        <p:nvSpPr>
          <p:cNvPr id="7" name="Title 6"/>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itle 4"/>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a:t>Click to edit Master text styles</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7" name="灯片编号占位符 6"/>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灯片编号占位符 2"/>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itle 4"/>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Picture Placeholder 2"/>
          <p:cNvSpPr>
            <a:spLocks noGrp="1"/>
          </p:cNvSpPr>
          <p:nvPr>
            <p:ph type="pic" idx="1"/>
          </p:nvPr>
        </p:nvSpPr>
        <p:spPr>
          <a:xfrm>
            <a:off x="2389717" y="612775"/>
            <a:ext cx="73152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3200" b="0" i="0" u="none" strike="noStrike" kern="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a:xfrm>
            <a:off x="609600" y="274641"/>
            <a:ext cx="8026400" cy="5851525"/>
          </a:xfrm>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en-US" strike="noStrike" noProof="1"/>
              <a:t>Click to edit Master subtitle style</a:t>
            </a:r>
            <a:endParaRPr lang="en-US" strike="noStrike" noProof="1"/>
          </a:p>
        </p:txBody>
      </p:sp>
      <p:sp>
        <p:nvSpPr>
          <p:cNvPr id="7" name="Title 6"/>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itle 4"/>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a:t>Click to edit Master text styles</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7" name="灯片编号占位符 6"/>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灯片编号占位符 2"/>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a:t>Click to edit Master text styles</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Picture Placeholder 2"/>
          <p:cNvSpPr>
            <a:spLocks noGrp="1"/>
          </p:cNvSpPr>
          <p:nvPr>
            <p:ph type="pic" idx="1"/>
          </p:nvPr>
        </p:nvSpPr>
        <p:spPr>
          <a:xfrm>
            <a:off x="2389717" y="612775"/>
            <a:ext cx="73152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3200" b="0" i="0" u="none" strike="noStrike" kern="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a:xfrm>
            <a:off x="609600" y="274641"/>
            <a:ext cx="8026400" cy="5851525"/>
          </a:xfrm>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7" name="灯片编号占位符 6"/>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灯片编号占位符 2"/>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Picture Placeholder 2"/>
          <p:cNvSpPr>
            <a:spLocks noGrp="1"/>
          </p:cNvSpPr>
          <p:nvPr>
            <p:ph type="pic" idx="1"/>
          </p:nvPr>
        </p:nvSpPr>
        <p:spPr>
          <a:xfrm>
            <a:off x="2389717" y="612775"/>
            <a:ext cx="73152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3200" b="0" i="0" u="none" strike="noStrike" kern="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6" Type="http://schemas.openxmlformats.org/officeDocument/2006/relationships/theme" Target="../theme/theme1.xml"/><Relationship Id="rId15" Type="http://schemas.openxmlformats.org/officeDocument/2006/relationships/image" Target="../media/image4.jpeg"/><Relationship Id="rId14" Type="http://schemas.openxmlformats.org/officeDocument/2006/relationships/image" Target="../media/image3.jpeg"/><Relationship Id="rId13" Type="http://schemas.openxmlformats.org/officeDocument/2006/relationships/image" Target="../media/image2.jpeg"/><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6" Type="http://schemas.openxmlformats.org/officeDocument/2006/relationships/theme" Target="../theme/theme2.xml"/><Relationship Id="rId15" Type="http://schemas.openxmlformats.org/officeDocument/2006/relationships/image" Target="../media/image4.jpeg"/><Relationship Id="rId14" Type="http://schemas.openxmlformats.org/officeDocument/2006/relationships/image" Target="../media/image3.jpeg"/><Relationship Id="rId13" Type="http://schemas.openxmlformats.org/officeDocument/2006/relationships/image" Target="../media/image2.jpeg"/><Relationship Id="rId12" Type="http://schemas.openxmlformats.org/officeDocument/2006/relationships/image" Target="../media/image1.jpeg"/><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31.xml"/><Relationship Id="rId8" Type="http://schemas.openxmlformats.org/officeDocument/2006/relationships/slideLayout" Target="../slideLayouts/slideLayout30.xml"/><Relationship Id="rId7" Type="http://schemas.openxmlformats.org/officeDocument/2006/relationships/slideLayout" Target="../slideLayouts/slideLayout29.xml"/><Relationship Id="rId6" Type="http://schemas.openxmlformats.org/officeDocument/2006/relationships/slideLayout" Target="../slideLayouts/slideLayout28.xml"/><Relationship Id="rId5" Type="http://schemas.openxmlformats.org/officeDocument/2006/relationships/slideLayout" Target="../slideLayouts/slideLayout27.xml"/><Relationship Id="rId4" Type="http://schemas.openxmlformats.org/officeDocument/2006/relationships/slideLayout" Target="../slideLayouts/slideLayout26.xml"/><Relationship Id="rId3" Type="http://schemas.openxmlformats.org/officeDocument/2006/relationships/slideLayout" Target="../slideLayouts/slideLayout25.xml"/><Relationship Id="rId2" Type="http://schemas.openxmlformats.org/officeDocument/2006/relationships/slideLayout" Target="../slideLayouts/slideLayout24.xml"/><Relationship Id="rId16" Type="http://schemas.openxmlformats.org/officeDocument/2006/relationships/theme" Target="../theme/theme3.xml"/><Relationship Id="rId15" Type="http://schemas.openxmlformats.org/officeDocument/2006/relationships/image" Target="../media/image4.jpeg"/><Relationship Id="rId14" Type="http://schemas.openxmlformats.org/officeDocument/2006/relationships/image" Target="../media/image3.jpeg"/><Relationship Id="rId13" Type="http://schemas.openxmlformats.org/officeDocument/2006/relationships/image" Target="../media/image2.jpeg"/><Relationship Id="rId12" Type="http://schemas.openxmlformats.org/officeDocument/2006/relationships/image" Target="../media/image1.jpeg"/><Relationship Id="rId11" Type="http://schemas.openxmlformats.org/officeDocument/2006/relationships/slideLayout" Target="../slideLayouts/slideLayout33.xml"/><Relationship Id="rId10" Type="http://schemas.openxmlformats.org/officeDocument/2006/relationships/slideLayout" Target="../slideLayouts/slideLayout32.xml"/><Relationship Id="rId1"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7"/>
          <p:cNvPicPr>
            <a:picLocks noChangeAspect="1"/>
          </p:cNvPicPr>
          <p:nvPr/>
        </p:nvPicPr>
        <p:blipFill>
          <a:blip r:embed="rId12"/>
          <a:stretch>
            <a:fillRect/>
          </a:stretch>
        </p:blipFill>
        <p:spPr>
          <a:xfrm>
            <a:off x="11417300" y="6475413"/>
            <a:ext cx="487363" cy="239712"/>
          </a:xfrm>
          <a:prstGeom prst="rect">
            <a:avLst/>
          </a:prstGeom>
          <a:noFill/>
          <a:ln w="9525">
            <a:noFill/>
          </a:ln>
        </p:spPr>
      </p:pic>
      <p:pic>
        <p:nvPicPr>
          <p:cNvPr id="1027" name="Picture 8"/>
          <p:cNvPicPr>
            <a:picLocks noChangeAspect="1"/>
          </p:cNvPicPr>
          <p:nvPr/>
        </p:nvPicPr>
        <p:blipFill>
          <a:blip r:embed="rId13"/>
          <a:stretch>
            <a:fillRect/>
          </a:stretch>
        </p:blipFill>
        <p:spPr>
          <a:xfrm>
            <a:off x="584200" y="6456363"/>
            <a:ext cx="6189663" cy="273050"/>
          </a:xfrm>
          <a:prstGeom prst="rect">
            <a:avLst/>
          </a:prstGeom>
          <a:noFill/>
          <a:ln w="9525">
            <a:noFill/>
          </a:ln>
        </p:spPr>
      </p:pic>
      <p:sp>
        <p:nvSpPr>
          <p:cNvPr id="1028" name="Title Placeholder 1"/>
          <p:cNvSpPr>
            <a:spLocks noGrp="1"/>
          </p:cNvSpPr>
          <p:nvPr>
            <p:ph type="title"/>
          </p:nvPr>
        </p:nvSpPr>
        <p:spPr>
          <a:xfrm>
            <a:off x="609600" y="274638"/>
            <a:ext cx="9112250" cy="1143000"/>
          </a:xfrm>
          <a:prstGeom prst="rect">
            <a:avLst/>
          </a:prstGeom>
          <a:noFill/>
          <a:ln w="9525">
            <a:noFill/>
          </a:ln>
        </p:spPr>
        <p:txBody>
          <a:bodyPr anchor="ctr" anchorCtr="0"/>
          <a:p>
            <a:pPr lvl="0"/>
            <a:r>
              <a:rPr lang="en-US" altLang="fr-FR" dirty="0"/>
              <a:t>Click to edit Master title style</a:t>
            </a:r>
            <a:endParaRPr lang="en-GB" altLang="fr-FR" dirty="0"/>
          </a:p>
        </p:txBody>
      </p:sp>
      <p:sp>
        <p:nvSpPr>
          <p:cNvPr id="1029" name="Text Placeholder 2"/>
          <p:cNvSpPr>
            <a:spLocks noGrp="1"/>
          </p:cNvSpPr>
          <p:nvPr>
            <p:ph type="body"/>
          </p:nvPr>
        </p:nvSpPr>
        <p:spPr>
          <a:xfrm>
            <a:off x="609600" y="1600200"/>
            <a:ext cx="10972800" cy="4525963"/>
          </a:xfrm>
          <a:prstGeom prst="rect">
            <a:avLst/>
          </a:prstGeom>
          <a:noFill/>
          <a:ln w="9525">
            <a:noFill/>
          </a:ln>
        </p:spPr>
        <p:txBody>
          <a:bodyPr anchor="t" anchorCtr="0"/>
          <a:p>
            <a:pPr lvl="0"/>
            <a:r>
              <a:rPr lang="en-US" altLang="fr-FR" dirty="0"/>
              <a:t> Click to edit Master text styles</a:t>
            </a:r>
            <a:endParaRPr lang="en-US" altLang="fr-FR" dirty="0"/>
          </a:p>
          <a:p>
            <a:pPr lvl="1"/>
            <a:r>
              <a:rPr lang="en-US" altLang="fr-FR" dirty="0"/>
              <a:t>Second level</a:t>
            </a:r>
            <a:endParaRPr lang="en-US" altLang="fr-FR" dirty="0"/>
          </a:p>
          <a:p>
            <a:pPr lvl="2"/>
            <a:r>
              <a:rPr lang="en-US" altLang="fr-FR" dirty="0"/>
              <a:t>Third level</a:t>
            </a:r>
            <a:endParaRPr lang="en-US" altLang="fr-FR" dirty="0"/>
          </a:p>
          <a:p>
            <a:pPr lvl="3"/>
            <a:r>
              <a:rPr lang="en-US" altLang="fr-FR" dirty="0"/>
              <a:t>Fourth level</a:t>
            </a:r>
            <a:endParaRPr lang="en-US" altLang="fr-FR" dirty="0"/>
          </a:p>
          <a:p>
            <a:pPr lvl="4"/>
            <a:r>
              <a:rPr lang="en-US" altLang="fr-FR" dirty="0"/>
              <a:t>Fifth level</a:t>
            </a:r>
            <a:endParaRPr lang="en-GB" altLang="ja-JP" dirty="0"/>
          </a:p>
        </p:txBody>
      </p:sp>
      <p:sp>
        <p:nvSpPr>
          <p:cNvPr id="9" name="Slide Number Placeholder 5"/>
          <p:cNvSpPr>
            <a:spLocks noGrp="1"/>
          </p:cNvSpPr>
          <p:nvPr>
            <p:ph type="sldNum" sz="quarter" idx="4"/>
          </p:nvPr>
        </p:nvSpPr>
        <p:spPr>
          <a:xfrm>
            <a:off x="11379200" y="6492875"/>
            <a:ext cx="527050" cy="222250"/>
          </a:xfrm>
          <a:prstGeom prst="rect">
            <a:avLst/>
          </a:prstGeom>
        </p:spPr>
        <p:txBody>
          <a:bodyPr vert="horz" wrap="square" lIns="91440" tIns="45720" rIns="91440" bIns="45720" numCol="1" anchor="t" anchorCtr="0" compatLnSpc="1"/>
          <a:lstStyle>
            <a:lvl1pPr algn="ctr">
              <a:defRPr sz="1100">
                <a:solidFill>
                  <a:schemeClr val="bg1"/>
                </a:solidFill>
              </a:defRPr>
            </a:lvl1p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
        <p:nvSpPr>
          <p:cNvPr id="1035" name="Rectangle 6"/>
          <p:cNvSpPr>
            <a:spLocks noChangeArrowheads="1"/>
          </p:cNvSpPr>
          <p:nvPr/>
        </p:nvSpPr>
        <p:spPr bwMode="auto">
          <a:xfrm>
            <a:off x="709613" y="6459538"/>
            <a:ext cx="6102350" cy="245110"/>
          </a:xfrm>
          <a:prstGeom prst="rect">
            <a:avLst/>
          </a:prstGeom>
          <a:noFill/>
          <a:ln>
            <a:noFill/>
          </a:ln>
        </p:spPr>
        <p:txBody>
          <a:bodyPr>
            <a:spAutoFit/>
          </a:bodyPr>
          <a:lstStyle>
            <a:lvl1pPr>
              <a:defRPr sz="1000">
                <a:solidFill>
                  <a:schemeClr val="tx1"/>
                </a:solidFill>
                <a:latin typeface="Arial" panose="020B0604020202020204" pitchFamily="34" charset="0"/>
                <a:ea typeface="MS PGothic" panose="020B0600070205080204" pitchFamily="34" charset="-128"/>
              </a:defRPr>
            </a:lvl1pPr>
            <a:lvl2pPr marL="742950" indent="-285750">
              <a:defRPr sz="1000">
                <a:solidFill>
                  <a:schemeClr val="tx1"/>
                </a:solidFill>
                <a:latin typeface="Arial" panose="020B0604020202020204" pitchFamily="34" charset="0"/>
                <a:ea typeface="MS PGothic" panose="020B0600070205080204" pitchFamily="34" charset="-128"/>
              </a:defRPr>
            </a:lvl2pPr>
            <a:lvl3pPr marL="1143000" indent="-228600">
              <a:defRPr sz="1000">
                <a:solidFill>
                  <a:schemeClr val="tx1"/>
                </a:solidFill>
                <a:latin typeface="Arial" panose="020B0604020202020204" pitchFamily="34" charset="0"/>
                <a:ea typeface="MS PGothic" panose="020B0600070205080204" pitchFamily="34" charset="-128"/>
              </a:defRPr>
            </a:lvl3pPr>
            <a:lvl4pPr marL="1600200" indent="-228600">
              <a:defRPr sz="1000">
                <a:solidFill>
                  <a:schemeClr val="tx1"/>
                </a:solidFill>
                <a:latin typeface="Arial" panose="020B0604020202020204" pitchFamily="34" charset="0"/>
                <a:ea typeface="MS PGothic" panose="020B0600070205080204" pitchFamily="34" charset="-128"/>
              </a:defRPr>
            </a:lvl4pPr>
            <a:lvl5pPr marL="2057400" indent="-228600">
              <a:defRPr sz="1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3GPP 20</a:t>
            </a:r>
            <a:r>
              <a:rPr kumimoji="0" lang="en-US" altLang="en-GB"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22</a:t>
            </a: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&lt;Guidelines for RAN3 Electronic Meetings&gt;</a:t>
            </a:r>
            <a:endPar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endParaRPr>
          </a:p>
        </p:txBody>
      </p:sp>
      <p:sp>
        <p:nvSpPr>
          <p:cNvPr id="1032" name="Slide Number Placeholder 4"/>
          <p:cNvSpPr txBox="1">
            <a:spLocks noGrp="1"/>
          </p:cNvSpPr>
          <p:nvPr/>
        </p:nvSpPr>
        <p:spPr>
          <a:xfrm>
            <a:off x="9906000" y="6215063"/>
            <a:ext cx="527050" cy="222250"/>
          </a:xfrm>
          <a:prstGeom prst="rect">
            <a:avLst/>
          </a:prstGeom>
          <a:noFill/>
          <a:ln w="9525">
            <a:noFill/>
          </a:ln>
        </p:spPr>
        <p:txBody>
          <a:bodyPr anchor="t" anchorCtr="0"/>
          <a:p>
            <a:pPr lvl="0"/>
            <a:fld id="{9A0DB2DC-4C9A-4742-B13C-FB6460FD3503}" type="slidenum">
              <a:rPr lang="ja-JP" altLang="en-GB" sz="1100" dirty="0">
                <a:solidFill>
                  <a:schemeClr val="bg1"/>
                </a:solidFill>
                <a:latin typeface="Arial" panose="020B0604020202020204" pitchFamily="34" charset="0"/>
                <a:ea typeface="MS PGothic" panose="020B0600070205080204" pitchFamily="34" charset="-128"/>
              </a:rPr>
            </a:fld>
            <a:endParaRPr lang="ja-JP" altLang="en-GB" sz="1100" dirty="0">
              <a:solidFill>
                <a:schemeClr val="bg1"/>
              </a:solidFill>
              <a:latin typeface="Arial" panose="020B0604020202020204" pitchFamily="34" charset="0"/>
              <a:ea typeface="MS PGothic" panose="020B0600070205080204" pitchFamily="34" charset="-128"/>
            </a:endParaRPr>
          </a:p>
        </p:txBody>
      </p:sp>
      <p:pic>
        <p:nvPicPr>
          <p:cNvPr id="1033" name="Picture 6"/>
          <p:cNvPicPr>
            <a:picLocks noChangeAspect="1"/>
          </p:cNvPicPr>
          <p:nvPr userDrawn="1"/>
        </p:nvPicPr>
        <p:blipFill>
          <a:blip r:embed="rId14"/>
          <a:stretch>
            <a:fillRect/>
          </a:stretch>
        </p:blipFill>
        <p:spPr>
          <a:xfrm>
            <a:off x="10560050" y="112713"/>
            <a:ext cx="1493838" cy="869950"/>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342900" indent="-342900" algn="l" rtl="0" eaLnBrk="0" fontAlgn="base" hangingPunct="0">
        <a:spcBef>
          <a:spcPct val="20000"/>
        </a:spcBef>
        <a:spcAft>
          <a:spcPct val="0"/>
        </a:spcAft>
        <a:buBlip>
          <a:blip r:embed="rId15"/>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3074" name="Picture 7"/>
          <p:cNvPicPr>
            <a:picLocks noChangeAspect="1"/>
          </p:cNvPicPr>
          <p:nvPr/>
        </p:nvPicPr>
        <p:blipFill>
          <a:blip r:embed="rId12"/>
          <a:stretch>
            <a:fillRect/>
          </a:stretch>
        </p:blipFill>
        <p:spPr>
          <a:xfrm>
            <a:off x="11417300" y="6475413"/>
            <a:ext cx="487363" cy="239712"/>
          </a:xfrm>
          <a:prstGeom prst="rect">
            <a:avLst/>
          </a:prstGeom>
          <a:noFill/>
          <a:ln w="9525">
            <a:noFill/>
          </a:ln>
        </p:spPr>
      </p:pic>
      <p:pic>
        <p:nvPicPr>
          <p:cNvPr id="3075" name="Picture 8"/>
          <p:cNvPicPr>
            <a:picLocks noChangeAspect="1"/>
          </p:cNvPicPr>
          <p:nvPr/>
        </p:nvPicPr>
        <p:blipFill>
          <a:blip r:embed="rId13"/>
          <a:stretch>
            <a:fillRect/>
          </a:stretch>
        </p:blipFill>
        <p:spPr>
          <a:xfrm>
            <a:off x="584200" y="6456363"/>
            <a:ext cx="6189663" cy="273050"/>
          </a:xfrm>
          <a:prstGeom prst="rect">
            <a:avLst/>
          </a:prstGeom>
          <a:noFill/>
          <a:ln w="9525">
            <a:noFill/>
          </a:ln>
        </p:spPr>
      </p:pic>
      <p:sp>
        <p:nvSpPr>
          <p:cNvPr id="3076" name="Title Placeholder 1"/>
          <p:cNvSpPr>
            <a:spLocks noGrp="1"/>
          </p:cNvSpPr>
          <p:nvPr>
            <p:ph type="title"/>
          </p:nvPr>
        </p:nvSpPr>
        <p:spPr>
          <a:xfrm>
            <a:off x="609600" y="274638"/>
            <a:ext cx="9112250" cy="1143000"/>
          </a:xfrm>
          <a:prstGeom prst="rect">
            <a:avLst/>
          </a:prstGeom>
          <a:noFill/>
          <a:ln w="9525">
            <a:noFill/>
          </a:ln>
        </p:spPr>
        <p:txBody>
          <a:bodyPr anchor="ctr" anchorCtr="0"/>
          <a:p>
            <a:pPr lvl="0"/>
            <a:r>
              <a:rPr lang="en-US" altLang="fr-FR" dirty="0"/>
              <a:t>Click to edit Master title style</a:t>
            </a:r>
            <a:endParaRPr lang="en-GB" altLang="fr-FR" dirty="0"/>
          </a:p>
        </p:txBody>
      </p:sp>
      <p:sp>
        <p:nvSpPr>
          <p:cNvPr id="3077" name="Text Placeholder 2"/>
          <p:cNvSpPr>
            <a:spLocks noGrp="1"/>
          </p:cNvSpPr>
          <p:nvPr>
            <p:ph type="body"/>
          </p:nvPr>
        </p:nvSpPr>
        <p:spPr>
          <a:xfrm>
            <a:off x="609600" y="1600200"/>
            <a:ext cx="10972800" cy="4525963"/>
          </a:xfrm>
          <a:prstGeom prst="rect">
            <a:avLst/>
          </a:prstGeom>
          <a:noFill/>
          <a:ln w="9525">
            <a:noFill/>
          </a:ln>
        </p:spPr>
        <p:txBody>
          <a:bodyPr anchor="t" anchorCtr="0"/>
          <a:p>
            <a:pPr lvl="0"/>
            <a:r>
              <a:rPr lang="en-US" altLang="fr-FR" dirty="0"/>
              <a:t> Click to edit Master text styles</a:t>
            </a:r>
            <a:endParaRPr lang="en-US" altLang="fr-FR" dirty="0"/>
          </a:p>
          <a:p>
            <a:pPr lvl="1"/>
            <a:r>
              <a:rPr lang="en-US" altLang="fr-FR" dirty="0"/>
              <a:t>Second level</a:t>
            </a:r>
            <a:endParaRPr lang="en-US" altLang="fr-FR" dirty="0"/>
          </a:p>
          <a:p>
            <a:pPr lvl="2"/>
            <a:r>
              <a:rPr lang="en-US" altLang="fr-FR" dirty="0"/>
              <a:t>Third level</a:t>
            </a:r>
            <a:endParaRPr lang="en-US" altLang="fr-FR" dirty="0"/>
          </a:p>
          <a:p>
            <a:pPr lvl="3"/>
            <a:r>
              <a:rPr lang="en-US" altLang="fr-FR" dirty="0"/>
              <a:t>Fourth level</a:t>
            </a:r>
            <a:endParaRPr lang="en-US" altLang="fr-FR" dirty="0"/>
          </a:p>
          <a:p>
            <a:pPr lvl="4"/>
            <a:r>
              <a:rPr lang="en-US" altLang="fr-FR" dirty="0"/>
              <a:t>Fifth level</a:t>
            </a:r>
            <a:endParaRPr lang="en-GB" altLang="ja-JP" dirty="0"/>
          </a:p>
        </p:txBody>
      </p:sp>
      <p:sp>
        <p:nvSpPr>
          <p:cNvPr id="9" name="Slide Number Placeholder 5"/>
          <p:cNvSpPr>
            <a:spLocks noGrp="1"/>
          </p:cNvSpPr>
          <p:nvPr>
            <p:ph type="sldNum" sz="quarter" idx="4"/>
          </p:nvPr>
        </p:nvSpPr>
        <p:spPr>
          <a:xfrm>
            <a:off x="11379200" y="6492875"/>
            <a:ext cx="527050" cy="222250"/>
          </a:xfrm>
          <a:prstGeom prst="rect">
            <a:avLst/>
          </a:prstGeom>
        </p:spPr>
        <p:txBody>
          <a:bodyPr vert="horz" wrap="square" lIns="91440" tIns="45720" rIns="91440" bIns="45720" numCol="1" anchor="t" anchorCtr="0" compatLnSpc="1"/>
          <a:lstStyle>
            <a:lvl1pPr algn="ctr">
              <a:defRPr sz="1100">
                <a:solidFill>
                  <a:schemeClr val="bg1"/>
                </a:solidFill>
              </a:defRPr>
            </a:lvl1p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
        <p:nvSpPr>
          <p:cNvPr id="1035" name="Rectangle 6"/>
          <p:cNvSpPr>
            <a:spLocks noChangeArrowheads="1"/>
          </p:cNvSpPr>
          <p:nvPr/>
        </p:nvSpPr>
        <p:spPr bwMode="auto">
          <a:xfrm>
            <a:off x="709613" y="6459538"/>
            <a:ext cx="6102350" cy="245110"/>
          </a:xfrm>
          <a:prstGeom prst="rect">
            <a:avLst/>
          </a:prstGeom>
          <a:noFill/>
          <a:ln>
            <a:noFill/>
          </a:ln>
        </p:spPr>
        <p:txBody>
          <a:bodyPr>
            <a:spAutoFit/>
          </a:bodyPr>
          <a:lstStyle>
            <a:lvl1pPr>
              <a:defRPr sz="1000">
                <a:solidFill>
                  <a:schemeClr val="tx1"/>
                </a:solidFill>
                <a:latin typeface="Arial" panose="020B0604020202020204" pitchFamily="34" charset="0"/>
                <a:ea typeface="MS PGothic" panose="020B0600070205080204" pitchFamily="34" charset="-128"/>
              </a:defRPr>
            </a:lvl1pPr>
            <a:lvl2pPr marL="742950" indent="-285750">
              <a:defRPr sz="1000">
                <a:solidFill>
                  <a:schemeClr val="tx1"/>
                </a:solidFill>
                <a:latin typeface="Arial" panose="020B0604020202020204" pitchFamily="34" charset="0"/>
                <a:ea typeface="MS PGothic" panose="020B0600070205080204" pitchFamily="34" charset="-128"/>
              </a:defRPr>
            </a:lvl2pPr>
            <a:lvl3pPr marL="1143000" indent="-228600">
              <a:defRPr sz="1000">
                <a:solidFill>
                  <a:schemeClr val="tx1"/>
                </a:solidFill>
                <a:latin typeface="Arial" panose="020B0604020202020204" pitchFamily="34" charset="0"/>
                <a:ea typeface="MS PGothic" panose="020B0600070205080204" pitchFamily="34" charset="-128"/>
              </a:defRPr>
            </a:lvl3pPr>
            <a:lvl4pPr marL="1600200" indent="-228600">
              <a:defRPr sz="1000">
                <a:solidFill>
                  <a:schemeClr val="tx1"/>
                </a:solidFill>
                <a:latin typeface="Arial" panose="020B0604020202020204" pitchFamily="34" charset="0"/>
                <a:ea typeface="MS PGothic" panose="020B0600070205080204" pitchFamily="34" charset="-128"/>
              </a:defRPr>
            </a:lvl4pPr>
            <a:lvl5pPr marL="2057400" indent="-228600">
              <a:defRPr sz="1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3GPP 20</a:t>
            </a:r>
            <a:r>
              <a:rPr kumimoji="0" lang="en-US" altLang="en-GB"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22</a:t>
            </a: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&lt;Guidelines for RAN3 Electronic Meetings&gt;</a:t>
            </a:r>
            <a:endPar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endParaRPr>
          </a:p>
        </p:txBody>
      </p:sp>
      <p:sp>
        <p:nvSpPr>
          <p:cNvPr id="3080" name="Slide Number Placeholder 4"/>
          <p:cNvSpPr txBox="1">
            <a:spLocks noGrp="1"/>
          </p:cNvSpPr>
          <p:nvPr/>
        </p:nvSpPr>
        <p:spPr>
          <a:xfrm>
            <a:off x="9906000" y="6215063"/>
            <a:ext cx="527050" cy="222250"/>
          </a:xfrm>
          <a:prstGeom prst="rect">
            <a:avLst/>
          </a:prstGeom>
          <a:noFill/>
          <a:ln w="9525">
            <a:noFill/>
          </a:ln>
        </p:spPr>
        <p:txBody>
          <a:bodyPr anchor="t" anchorCtr="0"/>
          <a:p>
            <a:pPr lvl="0"/>
            <a:fld id="{9A0DB2DC-4C9A-4742-B13C-FB6460FD3503}" type="slidenum">
              <a:rPr lang="ja-JP" altLang="en-GB" sz="1100" dirty="0">
                <a:solidFill>
                  <a:schemeClr val="bg1"/>
                </a:solidFill>
                <a:latin typeface="Arial" panose="020B0604020202020204" pitchFamily="34" charset="0"/>
                <a:ea typeface="MS PGothic" panose="020B0600070205080204" pitchFamily="34" charset="-128"/>
              </a:rPr>
            </a:fld>
            <a:endParaRPr lang="ja-JP" altLang="en-GB" sz="1100" dirty="0">
              <a:solidFill>
                <a:schemeClr val="bg1"/>
              </a:solidFill>
              <a:latin typeface="Arial" panose="020B0604020202020204" pitchFamily="34" charset="0"/>
              <a:ea typeface="MS PGothic" panose="020B0600070205080204" pitchFamily="34" charset="-128"/>
            </a:endParaRPr>
          </a:p>
        </p:txBody>
      </p:sp>
      <p:pic>
        <p:nvPicPr>
          <p:cNvPr id="3081" name="Picture 6"/>
          <p:cNvPicPr>
            <a:picLocks noChangeAspect="1"/>
          </p:cNvPicPr>
          <p:nvPr userDrawn="1"/>
        </p:nvPicPr>
        <p:blipFill>
          <a:blip r:embed="rId14"/>
          <a:stretch>
            <a:fillRect/>
          </a:stretch>
        </p:blipFill>
        <p:spPr>
          <a:xfrm>
            <a:off x="10560050" y="112713"/>
            <a:ext cx="1493838" cy="869950"/>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342900" indent="-342900" algn="l" rtl="0" eaLnBrk="0" fontAlgn="base" hangingPunct="0">
        <a:spcBef>
          <a:spcPct val="20000"/>
        </a:spcBef>
        <a:spcAft>
          <a:spcPct val="0"/>
        </a:spcAft>
        <a:buBlip>
          <a:blip r:embed="rId15"/>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3074" name="Picture 7"/>
          <p:cNvPicPr>
            <a:picLocks noChangeAspect="1"/>
          </p:cNvPicPr>
          <p:nvPr/>
        </p:nvPicPr>
        <p:blipFill>
          <a:blip r:embed="rId12"/>
          <a:stretch>
            <a:fillRect/>
          </a:stretch>
        </p:blipFill>
        <p:spPr>
          <a:xfrm>
            <a:off x="11417300" y="6475413"/>
            <a:ext cx="487363" cy="239712"/>
          </a:xfrm>
          <a:prstGeom prst="rect">
            <a:avLst/>
          </a:prstGeom>
          <a:noFill/>
          <a:ln w="9525">
            <a:noFill/>
          </a:ln>
        </p:spPr>
      </p:pic>
      <p:pic>
        <p:nvPicPr>
          <p:cNvPr id="3075" name="Picture 8"/>
          <p:cNvPicPr>
            <a:picLocks noChangeAspect="1"/>
          </p:cNvPicPr>
          <p:nvPr/>
        </p:nvPicPr>
        <p:blipFill>
          <a:blip r:embed="rId13"/>
          <a:stretch>
            <a:fillRect/>
          </a:stretch>
        </p:blipFill>
        <p:spPr>
          <a:xfrm>
            <a:off x="584200" y="6456363"/>
            <a:ext cx="6189663" cy="273050"/>
          </a:xfrm>
          <a:prstGeom prst="rect">
            <a:avLst/>
          </a:prstGeom>
          <a:noFill/>
          <a:ln w="9525">
            <a:noFill/>
          </a:ln>
        </p:spPr>
      </p:pic>
      <p:sp>
        <p:nvSpPr>
          <p:cNvPr id="3076" name="Title Placeholder 1"/>
          <p:cNvSpPr>
            <a:spLocks noGrp="1"/>
          </p:cNvSpPr>
          <p:nvPr>
            <p:ph type="title"/>
          </p:nvPr>
        </p:nvSpPr>
        <p:spPr>
          <a:xfrm>
            <a:off x="609600" y="274638"/>
            <a:ext cx="9112250" cy="1143000"/>
          </a:xfrm>
          <a:prstGeom prst="rect">
            <a:avLst/>
          </a:prstGeom>
          <a:noFill/>
          <a:ln w="9525">
            <a:noFill/>
          </a:ln>
        </p:spPr>
        <p:txBody>
          <a:bodyPr anchor="ctr" anchorCtr="0"/>
          <a:p>
            <a:pPr lvl="0"/>
            <a:r>
              <a:rPr lang="en-US" altLang="fr-FR" dirty="0"/>
              <a:t>Click to edit Master title style</a:t>
            </a:r>
            <a:endParaRPr lang="en-GB" altLang="fr-FR" dirty="0"/>
          </a:p>
        </p:txBody>
      </p:sp>
      <p:sp>
        <p:nvSpPr>
          <p:cNvPr id="3077" name="Text Placeholder 2"/>
          <p:cNvSpPr>
            <a:spLocks noGrp="1"/>
          </p:cNvSpPr>
          <p:nvPr>
            <p:ph type="body"/>
          </p:nvPr>
        </p:nvSpPr>
        <p:spPr>
          <a:xfrm>
            <a:off x="609600" y="1600200"/>
            <a:ext cx="10972800" cy="4525963"/>
          </a:xfrm>
          <a:prstGeom prst="rect">
            <a:avLst/>
          </a:prstGeom>
          <a:noFill/>
          <a:ln w="9525">
            <a:noFill/>
          </a:ln>
        </p:spPr>
        <p:txBody>
          <a:bodyPr anchor="t" anchorCtr="0"/>
          <a:p>
            <a:pPr lvl="0"/>
            <a:r>
              <a:rPr lang="en-US" altLang="fr-FR" dirty="0"/>
              <a:t> Click to edit Master text styles</a:t>
            </a:r>
            <a:endParaRPr lang="en-US" altLang="fr-FR" dirty="0"/>
          </a:p>
          <a:p>
            <a:pPr lvl="1"/>
            <a:r>
              <a:rPr lang="en-US" altLang="fr-FR" dirty="0"/>
              <a:t>Second level</a:t>
            </a:r>
            <a:endParaRPr lang="en-US" altLang="fr-FR" dirty="0"/>
          </a:p>
          <a:p>
            <a:pPr lvl="2"/>
            <a:r>
              <a:rPr lang="en-US" altLang="fr-FR" dirty="0"/>
              <a:t>Third level</a:t>
            </a:r>
            <a:endParaRPr lang="en-US" altLang="fr-FR" dirty="0"/>
          </a:p>
          <a:p>
            <a:pPr lvl="3"/>
            <a:r>
              <a:rPr lang="en-US" altLang="fr-FR" dirty="0"/>
              <a:t>Fourth level</a:t>
            </a:r>
            <a:endParaRPr lang="en-US" altLang="fr-FR" dirty="0"/>
          </a:p>
          <a:p>
            <a:pPr lvl="4"/>
            <a:r>
              <a:rPr lang="en-US" altLang="fr-FR" dirty="0"/>
              <a:t>Fifth level</a:t>
            </a:r>
            <a:endParaRPr lang="en-GB" altLang="ja-JP" dirty="0"/>
          </a:p>
        </p:txBody>
      </p:sp>
      <p:sp>
        <p:nvSpPr>
          <p:cNvPr id="9" name="Slide Number Placeholder 5"/>
          <p:cNvSpPr>
            <a:spLocks noGrp="1"/>
          </p:cNvSpPr>
          <p:nvPr>
            <p:ph type="sldNum" sz="quarter" idx="4"/>
          </p:nvPr>
        </p:nvSpPr>
        <p:spPr>
          <a:xfrm>
            <a:off x="11379200" y="6492875"/>
            <a:ext cx="527050" cy="222250"/>
          </a:xfrm>
          <a:prstGeom prst="rect">
            <a:avLst/>
          </a:prstGeom>
        </p:spPr>
        <p:txBody>
          <a:bodyPr vert="horz" wrap="square" lIns="91440" tIns="45720" rIns="91440" bIns="45720" numCol="1" anchor="t" anchorCtr="0" compatLnSpc="1"/>
          <a:lstStyle>
            <a:lvl1pPr algn="ctr">
              <a:defRPr sz="1100">
                <a:solidFill>
                  <a:schemeClr val="bg1"/>
                </a:solidFill>
              </a:defRPr>
            </a:lvl1p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
        <p:nvSpPr>
          <p:cNvPr id="1035" name="Rectangle 6"/>
          <p:cNvSpPr>
            <a:spLocks noChangeArrowheads="1"/>
          </p:cNvSpPr>
          <p:nvPr/>
        </p:nvSpPr>
        <p:spPr bwMode="auto">
          <a:xfrm>
            <a:off x="709613" y="6459538"/>
            <a:ext cx="6102350" cy="245110"/>
          </a:xfrm>
          <a:prstGeom prst="rect">
            <a:avLst/>
          </a:prstGeom>
          <a:noFill/>
          <a:ln>
            <a:noFill/>
          </a:ln>
        </p:spPr>
        <p:txBody>
          <a:bodyPr>
            <a:spAutoFit/>
          </a:bodyPr>
          <a:lstStyle>
            <a:lvl1pPr>
              <a:defRPr sz="1000">
                <a:solidFill>
                  <a:schemeClr val="tx1"/>
                </a:solidFill>
                <a:latin typeface="Arial" panose="020B0604020202020204" pitchFamily="34" charset="0"/>
                <a:ea typeface="MS PGothic" panose="020B0600070205080204" pitchFamily="34" charset="-128"/>
              </a:defRPr>
            </a:lvl1pPr>
            <a:lvl2pPr marL="742950" indent="-285750">
              <a:defRPr sz="1000">
                <a:solidFill>
                  <a:schemeClr val="tx1"/>
                </a:solidFill>
                <a:latin typeface="Arial" panose="020B0604020202020204" pitchFamily="34" charset="0"/>
                <a:ea typeface="MS PGothic" panose="020B0600070205080204" pitchFamily="34" charset="-128"/>
              </a:defRPr>
            </a:lvl2pPr>
            <a:lvl3pPr marL="1143000" indent="-228600">
              <a:defRPr sz="1000">
                <a:solidFill>
                  <a:schemeClr val="tx1"/>
                </a:solidFill>
                <a:latin typeface="Arial" panose="020B0604020202020204" pitchFamily="34" charset="0"/>
                <a:ea typeface="MS PGothic" panose="020B0600070205080204" pitchFamily="34" charset="-128"/>
              </a:defRPr>
            </a:lvl3pPr>
            <a:lvl4pPr marL="1600200" indent="-228600">
              <a:defRPr sz="1000">
                <a:solidFill>
                  <a:schemeClr val="tx1"/>
                </a:solidFill>
                <a:latin typeface="Arial" panose="020B0604020202020204" pitchFamily="34" charset="0"/>
                <a:ea typeface="MS PGothic" panose="020B0600070205080204" pitchFamily="34" charset="-128"/>
              </a:defRPr>
            </a:lvl4pPr>
            <a:lvl5pPr marL="2057400" indent="-228600">
              <a:defRPr sz="1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3GPP 20</a:t>
            </a:r>
            <a:r>
              <a:rPr kumimoji="0" lang="en-US" altLang="en-GB"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22</a:t>
            </a: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&lt;Guidelines for RAN3 Electronic Meetings&gt;</a:t>
            </a:r>
            <a:endPar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endParaRPr>
          </a:p>
        </p:txBody>
      </p:sp>
      <p:sp>
        <p:nvSpPr>
          <p:cNvPr id="3080" name="Slide Number Placeholder 4"/>
          <p:cNvSpPr txBox="1">
            <a:spLocks noGrp="1"/>
          </p:cNvSpPr>
          <p:nvPr/>
        </p:nvSpPr>
        <p:spPr>
          <a:xfrm>
            <a:off x="9906000" y="6215063"/>
            <a:ext cx="527050" cy="222250"/>
          </a:xfrm>
          <a:prstGeom prst="rect">
            <a:avLst/>
          </a:prstGeom>
          <a:noFill/>
          <a:ln w="9525">
            <a:noFill/>
          </a:ln>
        </p:spPr>
        <p:txBody>
          <a:bodyPr anchor="t" anchorCtr="0"/>
          <a:p>
            <a:pPr lvl="0"/>
            <a:fld id="{9A0DB2DC-4C9A-4742-B13C-FB6460FD3503}" type="slidenum">
              <a:rPr lang="ja-JP" altLang="en-GB" sz="1100" dirty="0">
                <a:solidFill>
                  <a:schemeClr val="bg1"/>
                </a:solidFill>
                <a:latin typeface="Arial" panose="020B0604020202020204" pitchFamily="34" charset="0"/>
                <a:ea typeface="MS PGothic" panose="020B0600070205080204" pitchFamily="34" charset="-128"/>
              </a:rPr>
            </a:fld>
            <a:endParaRPr lang="ja-JP" altLang="en-GB" sz="1100" dirty="0">
              <a:solidFill>
                <a:schemeClr val="bg1"/>
              </a:solidFill>
              <a:latin typeface="Arial" panose="020B0604020202020204" pitchFamily="34" charset="0"/>
              <a:ea typeface="MS PGothic" panose="020B0600070205080204" pitchFamily="34" charset="-128"/>
            </a:endParaRPr>
          </a:p>
        </p:txBody>
      </p:sp>
      <p:pic>
        <p:nvPicPr>
          <p:cNvPr id="3081" name="Picture 6"/>
          <p:cNvPicPr>
            <a:picLocks noChangeAspect="1"/>
          </p:cNvPicPr>
          <p:nvPr userDrawn="1"/>
        </p:nvPicPr>
        <p:blipFill>
          <a:blip r:embed="rId14"/>
          <a:stretch>
            <a:fillRect/>
          </a:stretch>
        </p:blipFill>
        <p:spPr>
          <a:xfrm>
            <a:off x="10560050" y="112713"/>
            <a:ext cx="1493838" cy="869950"/>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342900" indent="-342900" algn="l" rtl="0" eaLnBrk="0" fontAlgn="base" hangingPunct="0">
        <a:spcBef>
          <a:spcPct val="20000"/>
        </a:spcBef>
        <a:spcAft>
          <a:spcPct val="0"/>
        </a:spcAft>
        <a:buBlip>
          <a:blip r:embed="rId15"/>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4.xml"/><Relationship Id="rId2" Type="http://schemas.openxmlformats.org/officeDocument/2006/relationships/hyperlink" Target="https://www.3gpp.org/ftp/tsg_ran/WG3_Iu/TSGR3_119/Inbox/Drafts" TargetMode="External"/><Relationship Id="rId1" Type="http://schemas.openxmlformats.org/officeDocument/2006/relationships/image" Target="../media/image4.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hyperlink" Target="ftp://ftp.3gpp.org/" TargetMode="External"/><Relationship Id="rId2" Type="http://schemas.openxmlformats.org/officeDocument/2006/relationships/hyperlink" Target="https://portal.3gpp.org/MtgPresence/registerPresence.aspx" TargetMode="External"/><Relationship Id="rId1" Type="http://schemas.openxmlformats.org/officeDocument/2006/relationships/hyperlink" Target="https://www.3gpp.org/specifications-groups/working-procedures" TargetMode="Externa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image" Target="../media/image4.jpeg"/></Relationships>
</file>

<file path=ppt/slides/_rels/slide9.xml.rels><?xml version="1.0" encoding="UTF-8" standalone="yes"?>
<Relationships xmlns="http://schemas.openxmlformats.org/package/2006/relationships"><Relationship Id="rId5" Type="http://schemas.openxmlformats.org/officeDocument/2006/relationships/vmlDrawing" Target="../drawings/vmlDrawing1.vml"/><Relationship Id="rId4" Type="http://schemas.openxmlformats.org/officeDocument/2006/relationships/slideLayout" Target="../slideLayouts/slideLayout24.xml"/><Relationship Id="rId3" Type="http://schemas.openxmlformats.org/officeDocument/2006/relationships/image" Target="../media/image5.wmf"/><Relationship Id="rId2" Type="http://schemas.openxmlformats.org/officeDocument/2006/relationships/oleObject" Target="../embeddings/oleObject1.bin"/><Relationship Id="rId1"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6146" name="Titre 1"/>
          <p:cNvSpPr>
            <a:spLocks noGrp="1"/>
          </p:cNvSpPr>
          <p:nvPr>
            <p:ph type="title"/>
          </p:nvPr>
        </p:nvSpPr>
        <p:spPr>
          <a:xfrm>
            <a:off x="1273810" y="2110105"/>
            <a:ext cx="9693910" cy="1470025"/>
          </a:xfrm>
        </p:spPr>
        <p:txBody>
          <a:bodyPr vert="horz" wrap="square" lIns="91440" tIns="45720" rIns="91440" bIns="45720" anchor="ctr" anchorCtr="0"/>
          <a:p>
            <a:r>
              <a:rPr lang="en-US" altLang="fr-FR" sz="4800" dirty="0"/>
              <a:t>Guidelines for RAN3 f2f Meetings with Remote Access</a:t>
            </a:r>
            <a:endParaRPr lang="en-GB" altLang="fr-FR" sz="4800" dirty="0"/>
          </a:p>
        </p:txBody>
      </p:sp>
      <p:sp>
        <p:nvSpPr>
          <p:cNvPr id="4099" name="Sous-titre 2"/>
          <p:cNvSpPr>
            <a:spLocks noGrp="1" noChangeArrowheads="1"/>
          </p:cNvSpPr>
          <p:nvPr>
            <p:ph type="subTitle" idx="1"/>
          </p:nvPr>
        </p:nvSpPr>
        <p:spPr bwMode="auto">
          <a:xfrm>
            <a:off x="1803400" y="3860800"/>
            <a:ext cx="8929996" cy="2160270"/>
          </a:xfrm>
          <a:effectLst/>
          <a:scene3d>
            <a:camera prst="orthographicFront"/>
            <a:lightRig rig="balanced" dir="t"/>
          </a:scene3d>
          <a:sp3d prstMaterial="plastic"/>
        </p:spPr>
        <p:txBody>
          <a:bodyPr vert="horz" wrap="square" lIns="91440" tIns="45720" rIns="91440" bIns="45720" numCol="1" anchor="t" anchorCtr="0" compatLnSpc="1"/>
          <a:lstStyle/>
          <a:p>
            <a:pPr marL="0" marR="0" lvl="0" indent="0" algn="ctr" defTabSz="914400" rtl="0" eaLnBrk="0" fontAlgn="base" latinLnBrk="0" hangingPunct="0">
              <a:lnSpc>
                <a:spcPct val="100000"/>
              </a:lnSpc>
              <a:spcBef>
                <a:spcPct val="20000"/>
              </a:spcBef>
              <a:spcAft>
                <a:spcPct val="0"/>
              </a:spcAft>
              <a:buClrTx/>
              <a:buSzTx/>
              <a:buFontTx/>
              <a:buNone/>
              <a:defRPr/>
            </a:pPr>
            <a:r>
              <a:rPr kumimoji="0" lang="en-US" altLang="ja-JP" sz="1800" b="0" i="0" u="none" strike="noStrike" kern="0" cap="none" spc="0" normalizeH="0" baseline="0" noProof="0" dirty="0">
                <a:ln>
                  <a:noFill/>
                </a:ln>
                <a:solidFill>
                  <a:schemeClr val="tx1"/>
                </a:solidFill>
                <a:effectLst/>
                <a:uLnTx/>
                <a:uFillTx/>
                <a:latin typeface="+mn-lt"/>
                <a:ea typeface="MS PGothic" panose="020B0600070205080204" pitchFamily="34" charset="-128"/>
                <a:cs typeface="+mn-cs"/>
              </a:rPr>
              <a:t>RAN WG3 </a:t>
            </a:r>
            <a:r>
              <a:rPr kumimoji="0" lang="fr-FR" altLang="ja-JP" sz="1800" b="0" i="0" u="none" strike="noStrike" kern="0" cap="none" spc="0" normalizeH="0" baseline="0" noProof="0" dirty="0">
                <a:ln>
                  <a:noFill/>
                </a:ln>
                <a:solidFill>
                  <a:schemeClr val="tx1"/>
                </a:solidFill>
                <a:effectLst/>
                <a:uLnTx/>
                <a:uFillTx/>
                <a:latin typeface="+mn-lt"/>
                <a:ea typeface="MS PGothic" panose="020B0600070205080204" pitchFamily="34" charset="-128"/>
                <a:cs typeface="+mn-cs"/>
              </a:rPr>
              <a:t>Chair: </a:t>
            </a:r>
            <a:r>
              <a:rPr kumimoji="0" lang="en-US" altLang="ja-JP" sz="1800" b="0" i="0" u="none" strike="noStrike" kern="0" cap="none" spc="0" normalizeH="0" baseline="0" noProof="0" dirty="0">
                <a:ln>
                  <a:noFill/>
                </a:ln>
                <a:solidFill>
                  <a:schemeClr val="tx1"/>
                </a:solidFill>
                <a:effectLst/>
                <a:uLnTx/>
                <a:uFillTx/>
                <a:latin typeface="+mn-lt"/>
                <a:ea typeface="MS PGothic" panose="020B0600070205080204" pitchFamily="34" charset="-128"/>
                <a:cs typeface="+mn-cs"/>
              </a:rPr>
              <a:t>Yin Gao</a:t>
            </a:r>
            <a:endParaRPr kumimoji="0" lang="en-US" altLang="ja-JP" sz="1800" b="0" i="0" u="none" strike="noStrike" kern="0" cap="none" spc="0" normalizeH="0" baseline="0" noProof="0" dirty="0">
              <a:ln>
                <a:noFill/>
              </a:ln>
              <a:solidFill>
                <a:schemeClr val="tx1"/>
              </a:solidFill>
              <a:effectLst/>
              <a:uLnTx/>
              <a:uFillTx/>
              <a:latin typeface="+mn-lt"/>
              <a:ea typeface="MS PGothic" panose="020B0600070205080204" pitchFamily="34" charset="-128"/>
              <a:cs typeface="+mn-cs"/>
            </a:endParaRPr>
          </a:p>
          <a:p>
            <a:pPr marL="0" marR="0" lvl="0" indent="0" algn="ctr" defTabSz="914400" rtl="0" eaLnBrk="0" fontAlgn="base" latinLnBrk="0" hangingPunct="0">
              <a:lnSpc>
                <a:spcPct val="90000"/>
              </a:lnSpc>
              <a:spcBef>
                <a:spcPct val="20000"/>
              </a:spcBef>
              <a:spcAft>
                <a:spcPct val="0"/>
              </a:spcAft>
              <a:buClrTx/>
              <a:buSzTx/>
              <a:buFontTx/>
              <a:buNone/>
              <a:defRPr/>
            </a:pPr>
            <a:r>
              <a:rPr kumimoji="0" lang="en-GB" altLang="fr-FR" sz="1800" b="0" i="0" u="none" strike="noStrike" kern="0" cap="none" spc="0" normalizeH="0" baseline="0" noProof="0" dirty="0">
                <a:ln>
                  <a:noFill/>
                </a:ln>
                <a:solidFill>
                  <a:schemeClr val="tx1"/>
                </a:solidFill>
                <a:effectLst/>
                <a:uLnTx/>
                <a:uFillTx/>
                <a:latin typeface="+mn-lt"/>
                <a:ea typeface="+mn-ea"/>
                <a:cs typeface="+mn-cs"/>
              </a:rPr>
              <a:t>RAN WG3 Vice-Ch</a:t>
            </a:r>
            <a:r>
              <a:rPr kumimoji="0" lang="fr-FR" altLang="ja-JP" sz="1800" b="0" i="0" u="none" strike="noStrike" kern="0" cap="none" spc="0" normalizeH="0" baseline="0" noProof="0" dirty="0">
                <a:ln>
                  <a:noFill/>
                </a:ln>
                <a:solidFill>
                  <a:schemeClr val="tx1"/>
                </a:solidFill>
                <a:effectLst/>
                <a:uLnTx/>
                <a:uFillTx/>
                <a:latin typeface="+mn-lt"/>
                <a:ea typeface="MS PGothic" panose="020B0600070205080204" pitchFamily="34" charset="-128"/>
                <a:cs typeface="+mn-cs"/>
              </a:rPr>
              <a:t>air: </a:t>
            </a:r>
            <a:r>
              <a:rPr lang="fr-FR" altLang="ja-JP" sz="1800" strike="noStrike" noProof="0" dirty="0">
                <a:ln>
                  <a:noFill/>
                </a:ln>
                <a:effectLst/>
                <a:uLnTx/>
                <a:uFillTx/>
                <a:ea typeface="MS PGothic" panose="020B0600070205080204" pitchFamily="34" charset="-128"/>
                <a:sym typeface="+mn-ea"/>
              </a:rPr>
              <a:t>Angelo Centonza</a:t>
            </a:r>
            <a:r>
              <a:rPr lang="en-US" altLang="fr-FR" sz="1800" strike="noStrike" noProof="0" dirty="0">
                <a:ln>
                  <a:noFill/>
                </a:ln>
                <a:effectLst/>
                <a:uLnTx/>
                <a:uFillTx/>
                <a:ea typeface="MS PGothic" panose="020B0600070205080204" pitchFamily="34" charset="-128"/>
                <a:sym typeface="+mn-ea"/>
              </a:rPr>
              <a:t>, Gen Cao</a:t>
            </a:r>
            <a:endParaRPr kumimoji="0" lang="en-GB" altLang="fr-FR" sz="1800" b="0" i="0" u="none" strike="noStrike" kern="0" cap="none" spc="0" normalizeH="0" baseline="0" noProof="0" dirty="0">
              <a:ln>
                <a:noFill/>
              </a:ln>
              <a:solidFill>
                <a:schemeClr val="tx1"/>
              </a:solidFill>
              <a:effectLst/>
              <a:uLnTx/>
              <a:uFillTx/>
              <a:latin typeface="+mn-lt"/>
              <a:ea typeface="+mn-ea"/>
              <a:cs typeface="+mn-cs"/>
            </a:endParaRPr>
          </a:p>
          <a:p>
            <a:pPr marL="0" marR="0" lvl="0" indent="0" algn="ctr" defTabSz="914400" rtl="0" eaLnBrk="0" fontAlgn="base" latinLnBrk="0" hangingPunct="0">
              <a:lnSpc>
                <a:spcPct val="90000"/>
              </a:lnSpc>
              <a:spcBef>
                <a:spcPct val="20000"/>
              </a:spcBef>
              <a:spcAft>
                <a:spcPct val="0"/>
              </a:spcAft>
              <a:buClrTx/>
              <a:buSzTx/>
              <a:buFontTx/>
              <a:buNone/>
              <a:defRPr/>
            </a:pPr>
            <a:endParaRPr kumimoji="0" lang="en-GB" altLang="fr-FR" sz="1800" b="0" i="0" u="none" strike="noStrike" kern="0" cap="none" spc="0" normalizeH="0" baseline="0" noProof="0" dirty="0">
              <a:ln>
                <a:noFill/>
              </a:ln>
              <a:solidFill>
                <a:schemeClr val="tx1"/>
              </a:solidFill>
              <a:effectLst/>
              <a:uLnTx/>
              <a:uFillTx/>
              <a:latin typeface="+mn-lt"/>
              <a:ea typeface="+mn-ea"/>
              <a:cs typeface="+mn-cs"/>
            </a:endParaRPr>
          </a:p>
          <a:p>
            <a:pPr marL="0" marR="0" lvl="0" indent="0" algn="ctr" defTabSz="914400" rtl="0" eaLnBrk="0" fontAlgn="base" latinLnBrk="0" hangingPunct="0">
              <a:lnSpc>
                <a:spcPct val="90000"/>
              </a:lnSpc>
              <a:spcBef>
                <a:spcPct val="20000"/>
              </a:spcBef>
              <a:spcAft>
                <a:spcPct val="0"/>
              </a:spcAft>
              <a:buClrTx/>
              <a:buSzTx/>
              <a:buFontTx/>
              <a:buNone/>
              <a:defRPr/>
            </a:pPr>
            <a:endParaRPr kumimoji="0" lang="en-GB" altLang="fr-FR" sz="1800" b="0" i="0" u="none" strike="noStrike" kern="0" cap="none" spc="0" normalizeH="0" baseline="0" noProof="0" dirty="0">
              <a:ln>
                <a:noFill/>
              </a:ln>
              <a:solidFill>
                <a:schemeClr val="tx1"/>
              </a:solidFill>
              <a:effectLst/>
              <a:uLnTx/>
              <a:uFillTx/>
              <a:latin typeface="+mn-lt"/>
              <a:ea typeface="+mn-ea"/>
              <a:cs typeface="+mn-cs"/>
            </a:endParaRPr>
          </a:p>
          <a:p>
            <a:pPr marL="0" marR="0" lvl="0" indent="0" algn="ctr" defTabSz="914400" rtl="0" eaLnBrk="0" fontAlgn="base" latinLnBrk="0" hangingPunct="0">
              <a:lnSpc>
                <a:spcPct val="90000"/>
              </a:lnSpc>
              <a:spcBef>
                <a:spcPct val="20000"/>
              </a:spcBef>
              <a:spcAft>
                <a:spcPct val="0"/>
              </a:spcAft>
              <a:buClrTx/>
              <a:buSzTx/>
              <a:buFontTx/>
              <a:buNone/>
              <a:defRPr/>
            </a:pPr>
            <a:endParaRPr kumimoji="0" lang="en-GB" altLang="fr-FR" sz="1800" b="0" i="0" u="none" strike="noStrike" kern="0" cap="none" spc="0" normalizeH="0" baseline="0" noProof="0" dirty="0">
              <a:ln>
                <a:noFill/>
              </a:ln>
              <a:solidFill>
                <a:schemeClr val="tx1"/>
              </a:solidFill>
              <a:effectLst/>
              <a:uLnTx/>
              <a:uFillTx/>
              <a:latin typeface="+mn-lt"/>
              <a:ea typeface="+mn-ea"/>
              <a:cs typeface="+mn-cs"/>
            </a:endParaRPr>
          </a:p>
          <a:p>
            <a:pPr marL="0" marR="0" lvl="0" indent="0" algn="ctr" defTabSz="914400" rtl="0" eaLnBrk="0" fontAlgn="base" latinLnBrk="0" hangingPunct="0">
              <a:lnSpc>
                <a:spcPct val="90000"/>
              </a:lnSpc>
              <a:spcBef>
                <a:spcPct val="20000"/>
              </a:spcBef>
              <a:spcAft>
                <a:spcPct val="0"/>
              </a:spcAft>
              <a:buClrTx/>
              <a:buSzTx/>
              <a:buFontTx/>
              <a:buNone/>
              <a:defRPr/>
            </a:pPr>
            <a:r>
              <a:rPr kumimoji="0" lang="en-GB" altLang="fr-FR" sz="1800" b="0" i="0" u="none" strike="noStrike" kern="0" cap="none" spc="0" normalizeH="0" baseline="0" noProof="0" dirty="0">
                <a:ln>
                  <a:noFill/>
                </a:ln>
                <a:solidFill>
                  <a:schemeClr val="tx1"/>
                </a:solidFill>
                <a:effectLst/>
                <a:highlight>
                  <a:srgbClr val="FFFF00"/>
                </a:highlight>
                <a:uLnTx/>
                <a:uFillTx/>
                <a:latin typeface="+mn-lt"/>
                <a:ea typeface="+mn-ea"/>
                <a:cs typeface="+mn-cs"/>
              </a:rPr>
              <a:t>Yellow highlight </a:t>
            </a:r>
            <a:r>
              <a:rPr kumimoji="0" lang="en-GB" altLang="fr-FR" sz="1800" b="0" i="0" u="none" strike="noStrike" kern="0" cap="none" spc="0" normalizeH="0" baseline="0" noProof="0" dirty="0">
                <a:ln>
                  <a:noFill/>
                </a:ln>
                <a:solidFill>
                  <a:schemeClr val="tx1"/>
                </a:solidFill>
                <a:effectLst/>
                <a:uLnTx/>
                <a:uFillTx/>
                <a:latin typeface="+mn-lt"/>
                <a:ea typeface="+mn-ea"/>
                <a:cs typeface="+mn-cs"/>
              </a:rPr>
              <a:t>= changes with respect to </a:t>
            </a:r>
            <a:r>
              <a:rPr kumimoji="0" sz="1800" b="0" i="0" u="none" strike="noStrike" kern="0" cap="none" spc="0" normalizeH="0" baseline="0" noProof="0" dirty="0">
                <a:ln>
                  <a:noFill/>
                </a:ln>
                <a:solidFill>
                  <a:schemeClr val="tx1"/>
                </a:solidFill>
                <a:effectLst/>
                <a:uLnTx/>
                <a:uFillTx/>
                <a:latin typeface="+mn-lt"/>
                <a:ea typeface="+mn-ea"/>
                <a:cs typeface="+mn-cs"/>
              </a:rPr>
              <a:t>R3-230106</a:t>
            </a:r>
            <a:r>
              <a:rPr kumimoji="0" lang="en-GB" altLang="fr-FR" sz="1800" b="0" i="0" u="none" strike="noStrike" kern="0" cap="none" spc="0" normalizeH="0" baseline="0" noProof="0" dirty="0">
                <a:ln>
                  <a:noFill/>
                </a:ln>
                <a:solidFill>
                  <a:schemeClr val="tx1"/>
                </a:solidFill>
                <a:effectLst/>
                <a:uLnTx/>
                <a:uFillTx/>
                <a:latin typeface="+mn-lt"/>
                <a:ea typeface="+mn-ea"/>
                <a:cs typeface="+mn-cs"/>
              </a:rPr>
              <a:t>, endorsed at RAN3 #11</a:t>
            </a:r>
            <a:r>
              <a:rPr kumimoji="0" lang="en-US" sz="1800" b="0" i="0" u="none" strike="noStrike" kern="0" cap="none" spc="0" normalizeH="0" baseline="0" noProof="0" dirty="0">
                <a:ln>
                  <a:noFill/>
                </a:ln>
                <a:solidFill>
                  <a:schemeClr val="tx1"/>
                </a:solidFill>
                <a:effectLst/>
                <a:uLnTx/>
                <a:uFillTx/>
                <a:latin typeface="+mn-lt"/>
                <a:ea typeface="+mn-ea"/>
                <a:cs typeface="+mn-cs"/>
              </a:rPr>
              <a:t>9</a:t>
            </a:r>
            <a:endParaRPr kumimoji="0" lang="en-US" sz="1800" b="0" i="0" u="none" strike="noStrike" kern="0" cap="none" spc="0" normalizeH="0" baseline="0" noProof="0" dirty="0">
              <a:ln>
                <a:noFill/>
              </a:ln>
              <a:solidFill>
                <a:schemeClr val="tx1"/>
              </a:solidFill>
              <a:effectLst/>
              <a:uLnTx/>
              <a:uFillTx/>
              <a:latin typeface="+mn-lt"/>
              <a:ea typeface="+mn-ea"/>
              <a:cs typeface="+mn-cs"/>
            </a:endParaRPr>
          </a:p>
        </p:txBody>
      </p:sp>
      <p:sp>
        <p:nvSpPr>
          <p:cNvPr id="6148"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
        <p:nvSpPr>
          <p:cNvPr id="6149" name="Rectangle 11"/>
          <p:cNvSpPr/>
          <p:nvPr/>
        </p:nvSpPr>
        <p:spPr>
          <a:xfrm>
            <a:off x="149225" y="317500"/>
            <a:ext cx="3786188" cy="977900"/>
          </a:xfrm>
          <a:prstGeom prst="rect">
            <a:avLst/>
          </a:prstGeom>
          <a:noFill/>
          <a:ln w="9525">
            <a:noFill/>
          </a:ln>
        </p:spPr>
        <p:txBody>
          <a:bodyPr anchor="ctr" anchorCtr="0"/>
          <a:p>
            <a:pPr eaLnBrk="0" hangingPunct="0"/>
            <a:r>
              <a:rPr lang="en-GB" altLang="fr-FR" sz="2000" dirty="0">
                <a:latin typeface="Calibri" panose="020F0502020204030204" pitchFamily="34" charset="0"/>
                <a:ea typeface="MS PGothic" panose="020B0600070205080204" pitchFamily="34" charset="-128"/>
              </a:rPr>
              <a:t>3GPP RAN3 #1</a:t>
            </a:r>
            <a:r>
              <a:rPr lang="en-US" altLang="en-GB" sz="2000" dirty="0">
                <a:latin typeface="Calibri" panose="020F0502020204030204" pitchFamily="34" charset="0"/>
                <a:ea typeface="MS PGothic" panose="020B0600070205080204" pitchFamily="34" charset="-128"/>
              </a:rPr>
              <a:t>20</a:t>
            </a:r>
            <a:br>
              <a:rPr lang="ja-JP" altLang="en-GB" sz="2000" dirty="0">
                <a:latin typeface="Calibri" panose="020F0502020204030204" pitchFamily="34" charset="0"/>
                <a:ea typeface="MS PGothic" panose="020B0600070205080204" pitchFamily="34" charset="-128"/>
              </a:rPr>
            </a:br>
            <a:r>
              <a:rPr lang="ja-JP" altLang="en-GB" sz="2000" dirty="0">
                <a:latin typeface="Calibri" panose="020F0502020204030204" pitchFamily="34" charset="0"/>
                <a:ea typeface="MS PGothic" panose="020B0600070205080204" pitchFamily="34" charset="-128"/>
              </a:rPr>
              <a:t>2</a:t>
            </a:r>
            <a:r>
              <a:rPr lang="en-US" altLang="ja-JP" sz="2000" dirty="0">
                <a:latin typeface="Calibri" panose="020F0502020204030204" pitchFamily="34" charset="0"/>
                <a:ea typeface="MS PGothic" panose="020B0600070205080204" pitchFamily="34" charset="-128"/>
              </a:rPr>
              <a:t>2</a:t>
            </a:r>
            <a:r>
              <a:rPr lang="en-US" altLang="ja-JP" sz="2000" dirty="0">
                <a:latin typeface="Calibri" panose="020F0502020204030204" pitchFamily="34" charset="0"/>
                <a:ea typeface="MS PGothic" panose="020B0600070205080204" pitchFamily="34" charset="-128"/>
              </a:rPr>
              <a:t> -26 May 2023</a:t>
            </a:r>
            <a:endParaRPr lang="en-US" altLang="ja-JP" sz="2000" dirty="0">
              <a:latin typeface="Calibri" panose="020F0502020204030204" pitchFamily="34" charset="0"/>
              <a:ea typeface="MS PGothic" panose="020B0600070205080204" pitchFamily="34" charset="-128"/>
            </a:endParaRPr>
          </a:p>
          <a:p>
            <a:pPr eaLnBrk="0" hangingPunct="0"/>
            <a:r>
              <a:rPr lang="en-US" altLang="ja-JP" sz="2000" dirty="0">
                <a:latin typeface="Calibri" panose="020F0502020204030204" pitchFamily="34" charset="0"/>
                <a:ea typeface="MS PGothic" panose="020B0600070205080204" pitchFamily="34" charset="-128"/>
              </a:rPr>
              <a:t>Incheon, Korea</a:t>
            </a:r>
            <a:endParaRPr lang="en-US" altLang="ja-JP" sz="2000" dirty="0">
              <a:latin typeface="Calibri" panose="020F0502020204030204" pitchFamily="34" charset="0"/>
              <a:ea typeface="MS PGothic" panose="020B0600070205080204" pitchFamily="34" charset="-128"/>
            </a:endParaRPr>
          </a:p>
        </p:txBody>
      </p:sp>
      <p:sp>
        <p:nvSpPr>
          <p:cNvPr id="6150" name="Rectangle 11"/>
          <p:cNvSpPr/>
          <p:nvPr/>
        </p:nvSpPr>
        <p:spPr>
          <a:xfrm>
            <a:off x="10128250" y="1295400"/>
            <a:ext cx="1917700" cy="431800"/>
          </a:xfrm>
          <a:prstGeom prst="rect">
            <a:avLst/>
          </a:prstGeom>
          <a:noFill/>
          <a:ln w="9525">
            <a:noFill/>
          </a:ln>
        </p:spPr>
        <p:txBody>
          <a:bodyPr anchor="ctr" anchorCtr="0"/>
          <a:p>
            <a:pPr algn="r" eaLnBrk="0" hangingPunct="0"/>
            <a:r>
              <a:rPr lang="sv-SE" altLang="fr-FR" sz="2000" b="1" dirty="0">
                <a:latin typeface="Calibri" panose="020F0502020204030204" pitchFamily="34" charset="0"/>
                <a:ea typeface="MS PGothic" panose="020B0600070205080204" pitchFamily="34" charset="-128"/>
              </a:rPr>
              <a:t>R3-2</a:t>
            </a:r>
            <a:r>
              <a:rPr lang="en-US" altLang="zh-CN" sz="2000" b="1" dirty="0">
                <a:latin typeface="Calibri" panose="020F0502020204030204" pitchFamily="34" charset="0"/>
                <a:ea typeface="MS PGothic" panose="020B0600070205080204" pitchFamily="34" charset="-128"/>
              </a:rPr>
              <a:t>3xxxx</a:t>
            </a:r>
            <a:endParaRPr lang="en-US" altLang="zh-CN" sz="2000" b="1" dirty="0">
              <a:latin typeface="Calibri" panose="020F0502020204030204" pitchFamily="34" charset="0"/>
              <a:ea typeface="MS PGothic" panose="020B0600070205080204" pitchFamily="34"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Content Placeholder 1"/>
          <p:cNvSpPr>
            <a:spLocks noGrp="1"/>
          </p:cNvSpPr>
          <p:nvPr>
            <p:ph idx="1"/>
          </p:nvPr>
        </p:nvSpPr>
        <p:spPr bwMode="auto">
          <a:xfrm>
            <a:off x="609600" y="1088390"/>
            <a:ext cx="10972800" cy="5349875"/>
          </a:xfrm>
          <a:effectLst/>
          <a:scene3d>
            <a:camera prst="orthographicFront"/>
            <a:lightRig rig="balanced" dir="t"/>
          </a:scene3d>
          <a:sp3d prstMaterial="plastic"/>
          <a:extLst>
            <a:ext uri="{909E8E84-426E-40DD-AFC4-6F175D3DCCD1}">
              <a14:hiddenFill xmlns:a14="http://schemas.microsoft.com/office/drawing/2010/main">
                <a:solidFill>
                  <a:srgbClr val="FFFF00"/>
                </a:solidFill>
              </a14:hiddenFill>
            </a:ext>
          </a:extLst>
        </p:spPr>
        <p:txBody>
          <a:bodyPr vert="horz" wrap="square" lIns="91440" tIns="45720" rIns="91440" bIns="45720" numCol="1" anchor="t" anchorCtr="0" compatLnSpc="1">
            <a:normAutofit/>
          </a:bodyPr>
          <a:lstStyle/>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2000" b="1" i="0" u="none" strike="noStrike" kern="0" cap="none" spc="0" normalizeH="0" baseline="0" dirty="0">
                <a:ea typeface="Arial" panose="020B0604020202020204" pitchFamily="34" charset="0"/>
                <a:cs typeface="+mn-ea"/>
              </a:rPr>
              <a:t>Shared breakout room Rules:</a:t>
            </a:r>
            <a:endParaRPr kumimoji="0" lang="en-US" altLang="en-US" sz="1800" b="0" i="0" u="none" strike="noStrike" kern="0" cap="none" spc="0" normalizeH="0" baseline="0" dirty="0">
              <a:ea typeface="Arial" panose="020B0604020202020204" pitchFamily="34" charset="0"/>
              <a:cs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800" b="0" i="0" u="none" strike="noStrike" kern="0" cap="none" spc="0" normalizeH="0" baseline="0" dirty="0">
                <a:cs typeface="+mn-ea"/>
              </a:rPr>
              <a:t>RAN2/RAN3 will use the same GTW session and MCC will run the GTW session non-stop every day in the offline room even if it is not used all the time.</a:t>
            </a:r>
            <a:endParaRPr kumimoji="0" lang="en-GB" altLang="fr-FR" sz="1800" b="0" i="0" u="none" strike="noStrike" kern="0" cap="none" spc="0" normalizeH="0" baseline="0" noProof="0" dirty="0">
              <a:ln>
                <a:noFill/>
              </a:ln>
              <a:effectLst/>
              <a:highlight>
                <a:srgbClr val="FFFF00"/>
              </a:highlight>
              <a:uLnTx/>
              <a:uFillTx/>
              <a:ea typeface="+mn-ea"/>
              <a:cs typeface="+mn-cs"/>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endParaRPr kumimoji="0" lang="en-GB" altLang="fr-FR" sz="1800" b="0" i="0" u="none" strike="noStrike" kern="0" cap="none" spc="0" normalizeH="0" baseline="0" noProof="0" dirty="0">
              <a:ln>
                <a:noFill/>
              </a:ln>
              <a:effectLst/>
              <a:highlight>
                <a:srgbClr val="FFFF00"/>
              </a:highlight>
              <a:uLnTx/>
              <a:uFillTx/>
              <a:ea typeface="+mn-ea"/>
              <a:cs typeface="+mn-cs"/>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800" b="0" i="0" u="none" strike="noStrike" kern="0" cap="none" spc="0" normalizeH="0" baseline="0" dirty="0">
                <a:cs typeface="+mn-ea"/>
              </a:rPr>
              <a:t>The maintained schedule file for the offline room is uploaded to the server as below during the meeting:</a:t>
            </a:r>
            <a:endParaRPr kumimoji="0" lang="en-US" altLang="en-US" sz="1800" b="0" i="0" u="none" strike="noStrike" kern="0" cap="none" spc="0" normalizeH="0" baseline="0" dirty="0">
              <a:cs typeface="+mn-ea"/>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altLang="en-US" sz="1800" b="0" i="0" u="none" strike="noStrike" kern="0" cap="none" spc="0" normalizeH="0" baseline="0" dirty="0">
                <a:ea typeface="Arial" panose="020B0604020202020204" pitchFamily="34" charset="0"/>
                <a:cs typeface="+mn-ea"/>
              </a:rPr>
              <a:t>                 </a:t>
            </a:r>
            <a:r>
              <a:rPr kumimoji="0" lang="en-US" altLang="en-US" sz="1800" b="0" i="0" u="none" strike="noStrike" kern="0" cap="none" spc="0" normalizeH="0" baseline="0" dirty="0">
                <a:ea typeface="Arial" panose="020B0604020202020204" pitchFamily="34" charset="0"/>
                <a:cs typeface="+mn-ea"/>
                <a:hlinkClick r:id="rId2" action="ppaction://hlinkfile"/>
              </a:rPr>
              <a:t>https://www.3gpp.org/ftp/tsg_ran/WG3_Iu/TSGR3_120/Inbox/Drafts</a:t>
            </a:r>
            <a:endParaRPr kumimoji="0" lang="en-GB" altLang="fr-FR" sz="1800" b="0" i="0" u="none" strike="noStrike" kern="0" cap="none" spc="0" normalizeH="0" baseline="0" noProof="0" dirty="0">
              <a:ln>
                <a:noFill/>
              </a:ln>
              <a:effectLst/>
              <a:highlight>
                <a:srgbClr val="FFFF00"/>
              </a:highlight>
              <a:uLnTx/>
              <a:uFillTx/>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GB" altLang="fr-FR" sz="1800" b="0" i="0" u="none" strike="noStrike" kern="0" cap="none" spc="0" normalizeH="0" baseline="0" noProof="0" dirty="0">
                <a:ln>
                  <a:noFill/>
                </a:ln>
                <a:effectLst/>
                <a:highlight>
                  <a:srgbClr val="FFFF00"/>
                </a:highlight>
                <a:uLnTx/>
                <a:uFillTx/>
              </a:rPr>
              <a:t>               </a:t>
            </a:r>
            <a:r>
              <a:rPr kumimoji="0" lang="en-US" altLang="en-US" sz="1800" b="0" i="0" u="none" strike="noStrike" kern="0" cap="none" spc="0" normalizeH="0" baseline="0" dirty="0">
                <a:ea typeface="Arial" panose="020B0604020202020204" pitchFamily="34" charset="0"/>
                <a:cs typeface="+mn-ea"/>
              </a:rPr>
              <a:t>Pls session moderator check this file shared between RAN2 and RAN3 and get the confirmation from session chair and RAN3 secretary before you distribute the officially organized offline discussion information over RAN3 email reflector.</a:t>
            </a:r>
            <a:endParaRPr kumimoji="0" lang="en-GB" altLang="fr-FR" sz="1800" b="0" i="0" u="none" strike="noStrike" kern="0" cap="none" spc="0" normalizeH="0" baseline="0" noProof="0" dirty="0">
              <a:ln>
                <a:noFill/>
              </a:ln>
              <a:effectLst/>
              <a:highlight>
                <a:srgbClr val="FFFF00"/>
              </a:highlight>
              <a:uLnTx/>
              <a:uFillTx/>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0" lang="en-GB" altLang="fr-FR" sz="1800" b="0" i="0" u="none" strike="noStrike" kern="0" cap="none" spc="0" normalizeH="0" baseline="0" noProof="0" dirty="0">
              <a:ln>
                <a:noFill/>
              </a:ln>
              <a:effectLst/>
              <a:highlight>
                <a:srgbClr val="FFFF00"/>
              </a:highlight>
              <a:uLnTx/>
              <a:uFillTx/>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800" b="0" i="0" u="none" strike="noStrike" kern="0" cap="none" spc="0" normalizeH="0" baseline="0" dirty="0">
                <a:cs typeface="+mn-ea"/>
              </a:rPr>
              <a:t>Other conference tools are not precluded, if the moderator chooses to use MS teams, then the call bridge should be booked by youself, while you still need to book the shared breakout room for offline discussion (just used as a place that people can sit together, and you do not need to use GTW tool).</a:t>
            </a:r>
            <a:endParaRPr kumimoji="0" lang="en-US" altLang="en-US" sz="1800" b="0" i="0" u="none" strike="noStrike" kern="0" cap="none" spc="0" normalizeH="0" baseline="0" dirty="0">
              <a:cs typeface="+mn-ea"/>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endParaRPr kumimoji="0" lang="en-US" altLang="en-US" sz="1800" b="0" i="0" u="none" strike="noStrike" kern="0" cap="none" spc="0" normalizeH="0" baseline="0" dirty="0">
              <a:ea typeface="Arial" panose="020B0604020202020204" pitchFamily="34" charset="0"/>
              <a:cs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800" b="0" i="0" u="none" strike="noStrike" kern="0" cap="none" spc="0" normalizeH="0" baseline="0" dirty="0">
                <a:cs typeface="+mn-ea"/>
              </a:rPr>
              <a:t>Tohru should be used for the officially organized offline discussion, pls the moderator email </a:t>
            </a:r>
            <a:r>
              <a:rPr lang="en-US" altLang="en-US" sz="1800" dirty="0">
                <a:cs typeface="+mn-ea"/>
                <a:sym typeface="+mn-ea"/>
              </a:rPr>
              <a:t>RAN3 secretary</a:t>
            </a:r>
            <a:r>
              <a:rPr kumimoji="0" lang="en-US" altLang="en-US" sz="1800" b="0" i="0" u="none" strike="noStrike" kern="0" cap="none" spc="0" normalizeH="0" baseline="0" dirty="0">
                <a:cs typeface="+mn-ea"/>
              </a:rPr>
              <a:t> to get the password of Tohru before you start the offline session.</a:t>
            </a:r>
            <a:endParaRPr kumimoji="0" lang="en-US" altLang="en-US" sz="1800" b="0" i="0" u="none" strike="noStrike" kern="0" cap="none" spc="0" normalizeH="0" baseline="0" dirty="0">
              <a:ea typeface="Arial" panose="020B0604020202020204" pitchFamily="34" charset="0"/>
              <a:cs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endParaRPr kumimoji="0" lang="en-US" altLang="en-US" sz="2000" b="0" i="0" u="none" strike="noStrike" kern="0" cap="none" spc="0" normalizeH="0" baseline="0" noProof="0" dirty="0">
              <a:ln>
                <a:noFill/>
              </a:ln>
              <a:effectLst/>
              <a:uLnTx/>
              <a:uFillTx/>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endParaRPr kumimoji="0" lang="en-US" alt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20482" name="Title 2"/>
          <p:cNvSpPr>
            <a:spLocks noGrp="1"/>
          </p:cNvSpPr>
          <p:nvPr>
            <p:ph type="title"/>
          </p:nvPr>
        </p:nvSpPr>
        <p:spPr>
          <a:xfrm>
            <a:off x="609600" y="141605"/>
            <a:ext cx="9112250" cy="946150"/>
          </a:xfrm>
        </p:spPr>
        <p:txBody>
          <a:bodyPr vert="horz" wrap="square" lIns="91440" tIns="45720" rIns="91440" bIns="45720" anchor="ctr" anchorCtr="0"/>
          <a:p>
            <a:r>
              <a:rPr lang="en-US" altLang="en-US" dirty="0"/>
              <a:t>   F2F Meeting with 2-way Remote Access</a:t>
            </a:r>
            <a:endParaRPr lang="en-US" altLang="en-US" dirty="0"/>
          </a:p>
        </p:txBody>
      </p:sp>
      <p:sp>
        <p:nvSpPr>
          <p:cNvPr id="20483"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latin typeface="Arial" panose="020B0604020202020204" pitchFamily="34" charset="0"/>
              </a:rPr>
            </a:fld>
            <a:endParaRPr lang="en-GB" altLang="fr-FR" sz="1100" dirty="0">
              <a:solidFill>
                <a:schemeClr val="bg1"/>
              </a:solidFill>
              <a:latin typeface="Arial" panose="020B060402020202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505" name="Slide Number Placeholder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
        <p:nvSpPr>
          <p:cNvPr id="21506" name="内容占位符 1"/>
          <p:cNvSpPr>
            <a:spLocks noGrp="1"/>
          </p:cNvSpPr>
          <p:nvPr>
            <p:ph idx="1"/>
          </p:nvPr>
        </p:nvSpPr>
        <p:spPr>
          <a:xfrm>
            <a:off x="609600" y="1227138"/>
            <a:ext cx="10972800" cy="4899025"/>
          </a:xfrm>
        </p:spPr>
        <p:txBody>
          <a:bodyPr anchor="t" anchorCtr="0"/>
          <a:p>
            <a:pPr marL="0" indent="0">
              <a:buNone/>
            </a:pPr>
            <a:endParaRPr lang="en-US" altLang="zh-CN"/>
          </a:p>
          <a:p>
            <a:pPr marL="0" indent="0">
              <a:buNone/>
            </a:pPr>
            <a:endParaRPr lang="en-US" altLang="zh-CN"/>
          </a:p>
          <a:p>
            <a:pPr marL="0" indent="0">
              <a:buNone/>
            </a:pPr>
            <a:endParaRPr lang="en-US" altLang="zh-CN"/>
          </a:p>
          <a:p>
            <a:pPr marL="0" indent="0">
              <a:buNone/>
            </a:pPr>
            <a:r>
              <a:rPr lang="en-US" altLang="zh-CN"/>
              <a:t>                             </a:t>
            </a:r>
            <a:r>
              <a:rPr lang="en-US" altLang="zh-CN" sz="6000" b="1"/>
              <a:t>Enjoy the meeting!</a:t>
            </a:r>
            <a:endParaRPr lang="en-US" altLang="zh-CN" sz="6000" b="1"/>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6" name="Content Placeholder 3"/>
          <p:cNvSpPr>
            <a:spLocks noGrp="1" noChangeArrowheads="1"/>
          </p:cNvSpPr>
          <p:nvPr>
            <p:ph idx="1"/>
          </p:nvPr>
        </p:nvSpPr>
        <p:spPr bwMode="auto">
          <a:xfrm>
            <a:off x="479424" y="1458884"/>
            <a:ext cx="11304588" cy="4994275"/>
          </a:xfrm>
          <a:effectLst/>
          <a:scene3d>
            <a:camera prst="orthographicFront"/>
            <a:lightRig rig="balanced" dir="t"/>
          </a:scene3d>
          <a:sp3d prstMaterial="plastic"/>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2800" b="0" i="0" u="none" strike="noStrike" kern="0" cap="none" spc="0" normalizeH="0" baseline="0" noProof="0" dirty="0">
                <a:ln>
                  <a:noFill/>
                </a:ln>
                <a:solidFill>
                  <a:schemeClr val="tx1"/>
                </a:solidFill>
                <a:effectLst/>
                <a:uLnTx/>
                <a:uFillTx/>
                <a:latin typeface="+mn-lt"/>
                <a:ea typeface="+mn-ea"/>
                <a:cs typeface="+mn-cs"/>
              </a:rPr>
              <a:t>RAN and RAN3 leaders are committed to keeping delegates healthy and safe</a:t>
            </a:r>
            <a:endParaRPr kumimoji="0" lang="en-US" altLang="en-US" sz="2800" b="0" i="0" u="none" strike="noStrike" kern="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noProof="0" dirty="0">
                <a:ln>
                  <a:noFill/>
                </a:ln>
                <a:solidFill>
                  <a:srgbClr val="FF0000"/>
                </a:solidFill>
                <a:effectLst/>
                <a:highlight>
                  <a:srgbClr val="FFFF00"/>
                </a:highlight>
                <a:uLnTx/>
                <a:uFillTx/>
                <a:sym typeface="+mn-ea"/>
              </a:rPr>
              <a:t>RAN3#120 is a F2F Meeting with 2-way Remote Access</a:t>
            </a:r>
            <a:endParaRPr kumimoji="0" lang="en-US" altLang="en-US" b="0" i="0" u="none" strike="noStrike" kern="0" cap="none" spc="0" normalizeH="0" baseline="0" noProof="0" dirty="0">
              <a:ln>
                <a:noFill/>
              </a:ln>
              <a:solidFill>
                <a:schemeClr val="tx1"/>
              </a:solidFill>
              <a:effectLst/>
              <a:uLnTx/>
              <a:uFillTx/>
              <a:latin typeface="+mn-lt"/>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noProof="0" dirty="0">
                <a:ln>
                  <a:noFill/>
                </a:ln>
                <a:solidFill>
                  <a:srgbClr val="FF0000"/>
                </a:solidFill>
                <a:effectLst/>
                <a:uLnTx/>
                <a:uFillTx/>
                <a:sym typeface="+mn-ea"/>
              </a:rPr>
              <a:t>Deadlines and dates apply to </a:t>
            </a:r>
            <a:r>
              <a:rPr lang="en-US" altLang="en-US" noProof="0" dirty="0">
                <a:ln>
                  <a:noFill/>
                </a:ln>
                <a:solidFill>
                  <a:srgbClr val="FF0000"/>
                </a:solidFill>
                <a:effectLst/>
                <a:highlight>
                  <a:srgbClr val="FFFF00"/>
                </a:highlight>
                <a:uLnTx/>
                <a:uFillTx/>
                <a:sym typeface="+mn-ea"/>
              </a:rPr>
              <a:t>RAN3 #120</a:t>
            </a:r>
            <a:endParaRPr kumimoji="0" lang="en-US" altLang="en-US" b="0" i="0" u="none" strike="noStrike" kern="0" cap="none" spc="0" normalizeH="0" baseline="0" noProof="0" dirty="0">
              <a:ln>
                <a:noFill/>
              </a:ln>
              <a:solidFill>
                <a:srgbClr val="FF0000"/>
              </a:solidFill>
              <a:effectLst/>
              <a:highlight>
                <a:srgbClr val="FFFF00"/>
              </a:highligh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noProof="0" dirty="0">
                <a:ln>
                  <a:noFill/>
                </a:ln>
                <a:effectLst/>
                <a:uLnTx/>
                <a:uFillTx/>
                <a:sym typeface="+mn-ea"/>
              </a:rPr>
              <a:t>The following takes into account the experience with recent e-meetings</a:t>
            </a:r>
            <a:endParaRPr kumimoji="0" lang="en-US" alt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8194" name="Title 1"/>
          <p:cNvSpPr>
            <a:spLocks noGrp="1"/>
          </p:cNvSpPr>
          <p:nvPr>
            <p:ph type="title"/>
          </p:nvPr>
        </p:nvSpPr>
        <p:spPr>
          <a:xfrm>
            <a:off x="2674938" y="257175"/>
            <a:ext cx="6834187" cy="1143000"/>
          </a:xfrm>
        </p:spPr>
        <p:txBody>
          <a:bodyPr vert="horz" wrap="square" lIns="91440" tIns="45720" rIns="91440" bIns="45720" anchor="ctr" anchorCtr="0"/>
          <a:p>
            <a:r>
              <a:rPr lang="en-US" altLang="fr-FR" dirty="0"/>
              <a:t>Background (1)</a:t>
            </a:r>
            <a:endParaRPr lang="en-US" altLang="fr-FR" dirty="0"/>
          </a:p>
        </p:txBody>
      </p:sp>
      <p:sp>
        <p:nvSpPr>
          <p:cNvPr id="8195" name="Slide Number Placeholder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Content Placeholder 1"/>
          <p:cNvSpPr>
            <a:spLocks noGrp="1"/>
          </p:cNvSpPr>
          <p:nvPr>
            <p:ph idx="1"/>
          </p:nvPr>
        </p:nvSpPr>
        <p:spPr/>
        <p:txBody>
          <a:bodyPr vert="horz" wrap="square" lIns="91440" tIns="45720" rIns="91440" bIns="45720" numCol="1" anchor="t" anchorCtr="0" compatLnSpc="1">
            <a:normAutofit fontScale="90000"/>
          </a:bodyPr>
          <a:lstStyle/>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Electronic meetings such as audio / video conferences, email exchanges considered as meetings, etc, are encouraged where appropriate.  For such events, the Secretary will establish the attendance list on the basis of those actually participating in the meeting (those dialling in to the conference bridge, those issuing and responding to emails, etc.)  Nevertheless, advance registration is strongly encouraged. Fully electronic meetings are to be considered as "ad hoc" as defined above. Participation by Individual Member in fully electronic meetings, or electronic participation in a face to face meeting (eg by phoning in) is not considered for the accrual or loss of voting rights.</a:t>
            </a:r>
            <a:br>
              <a:rPr kumimoji="0" lang="en-US" sz="2800" b="0" i="0" u="none" strike="noStrike" kern="0" cap="none" spc="0" normalizeH="0" baseline="0" noProof="0" dirty="0">
                <a:ln>
                  <a:noFill/>
                </a:ln>
                <a:solidFill>
                  <a:schemeClr val="tx1"/>
                </a:solidFill>
                <a:effectLst/>
                <a:uLnTx/>
                <a:uFillTx/>
                <a:latin typeface="+mn-lt"/>
                <a:ea typeface="+mn-ea"/>
                <a:cs typeface="+mn-cs"/>
              </a:rPr>
            </a:br>
            <a:br>
              <a:rPr kumimoji="0" lang="en-US" sz="2800" b="0" i="0" u="none" strike="noStrike" kern="0" cap="none" spc="0" normalizeH="0" baseline="0" noProof="0" dirty="0">
                <a:ln>
                  <a:noFill/>
                </a:ln>
                <a:solidFill>
                  <a:schemeClr val="tx1"/>
                </a:solidFill>
                <a:effectLst/>
                <a:uLnTx/>
                <a:uFillTx/>
                <a:latin typeface="+mn-lt"/>
                <a:ea typeface="+mn-ea"/>
                <a:cs typeface="+mn-cs"/>
              </a:rPr>
            </a:br>
            <a:r>
              <a:rPr kumimoji="0" lang="en-US" sz="2800" b="0" i="0" u="none" strike="noStrike" kern="0" cap="none" spc="0" normalizeH="0" baseline="0" noProof="0" dirty="0">
                <a:ln>
                  <a:noFill/>
                </a:ln>
                <a:solidFill>
                  <a:schemeClr val="tx1"/>
                </a:solidFill>
                <a:effectLst/>
                <a:uLnTx/>
                <a:uFillTx/>
                <a:latin typeface="+mn-lt"/>
                <a:ea typeface="+mn-ea"/>
                <a:cs typeface="+mn-cs"/>
              </a:rPr>
              <a:t>[3GPP Working Procedures Annex F.4.2]</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10242" name="Title 2"/>
          <p:cNvSpPr>
            <a:spLocks noGrp="1"/>
          </p:cNvSpPr>
          <p:nvPr>
            <p:ph type="title"/>
          </p:nvPr>
        </p:nvSpPr>
        <p:spPr/>
        <p:txBody>
          <a:bodyPr vert="horz" wrap="square" lIns="91440" tIns="45720" rIns="91440" bIns="45720" anchor="ctr" anchorCtr="0"/>
          <a:p>
            <a:r>
              <a:rPr lang="en-US" altLang="en-US" dirty="0"/>
              <a:t>Background (2)</a:t>
            </a:r>
            <a:endParaRPr lang="en-US" altLang="en-US" dirty="0"/>
          </a:p>
        </p:txBody>
      </p:sp>
      <p:sp>
        <p:nvSpPr>
          <p:cNvPr id="10243"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5" name="Content Placeholder 1"/>
          <p:cNvSpPr>
            <a:spLocks noGrp="1"/>
          </p:cNvSpPr>
          <p:nvPr>
            <p:ph idx="1"/>
          </p:nvPr>
        </p:nvSpPr>
        <p:spPr>
          <a:xfrm>
            <a:off x="601663" y="1165225"/>
            <a:ext cx="10972800" cy="5418138"/>
          </a:xfrm>
        </p:spPr>
        <p:txBody>
          <a:bodyPr vert="horz" wrap="square" lIns="91440" tIns="45720" rIns="91440" bIns="45720" anchor="t" anchorCtr="0"/>
          <a:p>
            <a:pPr marL="0" indent="0">
              <a:buNone/>
            </a:pPr>
            <a:r>
              <a:rPr lang="en-US" altLang="en-US" sz="1000" dirty="0"/>
              <a:t>“3GPP working procedures are designed around the concept of periodic physical meetings. This is not always possible. This annex implements modifications to the working procedures intended to allow 3GPP to function in the absence of physical meetings. The PCG has the responsibility of activating and deactivating this annex.</a:t>
            </a:r>
            <a:br>
              <a:rPr lang="en-US" altLang="en-US" sz="1000" dirty="0"/>
            </a:br>
            <a:br>
              <a:rPr lang="en-US" altLang="en-US" sz="1000" dirty="0"/>
            </a:br>
            <a:r>
              <a:rPr lang="en-US" altLang="en-US" sz="1000" dirty="0"/>
              <a:t>Currently, the rules for accrual of voting rights (Article35 and Annex I).</a:t>
            </a:r>
            <a:br>
              <a:rPr lang="en-US" altLang="en-US" sz="1000" dirty="0"/>
            </a:br>
            <a:r>
              <a:rPr lang="en-US" altLang="en-US" sz="1000" dirty="0"/>
              <a:t>The following changes in the working procedures are in effect when this annex is activated:</a:t>
            </a:r>
            <a:br>
              <a:rPr lang="en-US" altLang="en-US" sz="1000" dirty="0"/>
            </a:br>
            <a:br>
              <a:rPr lang="en-US" altLang="en-US" sz="1000" dirty="0"/>
            </a:br>
            <a:r>
              <a:rPr lang="en-US" altLang="en-US" sz="1000" b="1" dirty="0"/>
              <a:t>Article 26: TSG and WG voting during a meeting</a:t>
            </a:r>
            <a:br>
              <a:rPr lang="en-US" altLang="en-US" sz="1000" dirty="0"/>
            </a:br>
            <a:r>
              <a:rPr lang="en-US" altLang="en-US" sz="1000" dirty="0"/>
              <a:t>The following additions to article 26 are in effect:</a:t>
            </a:r>
            <a:br>
              <a:rPr lang="en-US" altLang="en-US" sz="1000" dirty="0"/>
            </a:br>
            <a:br>
              <a:rPr lang="en-US" altLang="en-US" sz="1000" dirty="0"/>
            </a:br>
            <a:r>
              <a:rPr lang="en-US" altLang="en-US" sz="1000" dirty="0"/>
              <a:t>If voting occurs in the context of an Electronic Meeting (see F.4.2), then:</a:t>
            </a:r>
            <a:br>
              <a:rPr lang="en-US" altLang="en-US" sz="1000" dirty="0"/>
            </a:br>
            <a:r>
              <a:rPr lang="en-US" altLang="en-US" sz="1000" dirty="0"/>
              <a:t>-Proxies are not allowed.</a:t>
            </a:r>
            <a:endParaRPr lang="en-US" altLang="en-US" sz="1000" dirty="0"/>
          </a:p>
          <a:p>
            <a:pPr marL="0" indent="0">
              <a:buNone/>
            </a:pPr>
            <a:r>
              <a:rPr lang="en-US" altLang="en-US" sz="1000" dirty="0"/>
              <a:t>-Quorum does not apply.</a:t>
            </a:r>
            <a:endParaRPr lang="en-US" altLang="en-US" sz="1000" dirty="0"/>
          </a:p>
          <a:p>
            <a:pPr marL="0" indent="0">
              <a:buNone/>
            </a:pPr>
            <a:r>
              <a:rPr lang="en-US" altLang="en-US" sz="1000" dirty="0"/>
              <a:t>-The voting period shall be a minimum of 18 consecutive hours excluding the period 12:00 UTC Friday to 11:59 UTC Monday which excludes Saturday and Sunday in every time zone. The use of 18:00 UTC to 12:00 UTC the next day is recommended for the voting period.</a:t>
            </a:r>
            <a:endParaRPr lang="en-US" altLang="en-US" sz="1000" dirty="0"/>
          </a:p>
          <a:p>
            <a:pPr marL="0" indent="0">
              <a:buNone/>
            </a:pPr>
            <a:r>
              <a:rPr lang="en-US" altLang="en-US" sz="1000" dirty="0"/>
              <a:t>-The voting period shall commence no earlier than the start of the Electronic meeting and complete before the closure of the meeting. Voting for elections may exceptionally extend past the scheduled end of the meeting if additional rounds are required to complete the election of all open positions.  Such elections are considered to be part of the meeting in which the elections started.</a:t>
            </a:r>
            <a:endParaRPr lang="en-US" altLang="en-US" sz="1000" dirty="0"/>
          </a:p>
          <a:p>
            <a:pPr marL="0" indent="0">
              <a:buNone/>
            </a:pPr>
            <a:r>
              <a:rPr lang="en-US" altLang="en-US" sz="1000" dirty="0"/>
              <a:t>-The starting and closing times of the vote shall be clearly announced and disseminated to all on the principal TSG or WG membership mail exploder lists.</a:t>
            </a:r>
            <a:endParaRPr lang="en-US" altLang="en-US" sz="1000" dirty="0"/>
          </a:p>
          <a:p>
            <a:pPr marL="0" indent="0">
              <a:buNone/>
            </a:pPr>
            <a:r>
              <a:rPr lang="en-US" altLang="en-US" sz="1000" dirty="0"/>
              <a:t>-The list of Voting Members (IMs that are eligible to vote) is as defined in article 35.  Delegates vote on behalf of the IM under which they have registered, and only delegates checked in to the meeting may vote. </a:t>
            </a:r>
            <a:endParaRPr lang="en-US" altLang="en-US" sz="1000" dirty="0"/>
          </a:p>
          <a:p>
            <a:pPr marL="0" indent="0">
              <a:buNone/>
            </a:pPr>
            <a:r>
              <a:rPr lang="en-US" altLang="en-US" sz="1000" dirty="0"/>
              <a:t>-If, in accordance with Article 25, the TSG or WG decides that a secret ballot is required, voting shall preserve the secrecy of the votes cast.</a:t>
            </a:r>
            <a:endParaRPr lang="en-US" altLang="en-US" sz="1000" dirty="0"/>
          </a:p>
          <a:p>
            <a:pPr marL="0" indent="0">
              <a:buNone/>
            </a:pPr>
            <a:r>
              <a:rPr lang="en-US" altLang="en-US" sz="1000" dirty="0"/>
              <a:t>-A secure voting tool provided by the MCC shall be used for elections, and is also encouraged for other matters where voting is required.</a:t>
            </a:r>
            <a:br>
              <a:rPr lang="en-US" altLang="en-US" sz="1000" dirty="0"/>
            </a:br>
            <a:br>
              <a:rPr lang="en-US" altLang="en-US" sz="1000" dirty="0"/>
            </a:br>
            <a:r>
              <a:rPr lang="en-US" altLang="en-US" sz="1000" b="1" dirty="0"/>
              <a:t>35.5 Meetings other than ordinary meetings</a:t>
            </a:r>
            <a:br>
              <a:rPr lang="en-US" altLang="en-US" sz="1000" b="1" dirty="0"/>
            </a:br>
            <a:br>
              <a:rPr lang="en-US" altLang="en-US" sz="1000" dirty="0"/>
            </a:br>
            <a:r>
              <a:rPr lang="en-US" altLang="en-US" sz="1000" dirty="0"/>
              <a:t>Any group that wants to call an electronic meeting (audio, video, document distribution by posting or e-mail, etc) may do so, although this works best with smaller groups. Therefore, all electronic meetings are allowed but only ordinary meetings (see annex F) count towards attendance. However, if a meeting is designated as face-to-face, provision of bridge and speakerphone capabilities for those requesting it would be at the discretion of the host. Those participating by speakerphone are not to be counted toward quorum or attendance, and are not allowed to vote.</a:t>
            </a:r>
            <a:endParaRPr lang="en-US" altLang="en-US" sz="1000" dirty="0"/>
          </a:p>
          <a:p>
            <a:pPr marL="0" indent="0">
              <a:buNone/>
            </a:pPr>
            <a:r>
              <a:rPr lang="en-US" altLang="en-US" sz="1000" dirty="0"/>
              <a:t>For the determination of the quorum, see annex H.</a:t>
            </a:r>
            <a:br>
              <a:rPr lang="en-US" altLang="en-US" sz="1000" dirty="0"/>
            </a:br>
            <a:endParaRPr lang="en-US" altLang="en-US" sz="1000" dirty="0"/>
          </a:p>
          <a:p>
            <a:pPr marL="0" indent="0">
              <a:buNone/>
            </a:pPr>
            <a:r>
              <a:rPr lang="en-US" altLang="en-US" sz="1000" dirty="0"/>
              <a:t>[3GPP Working Procedures Annex I]</a:t>
            </a:r>
            <a:endParaRPr lang="en-US" altLang="en-US" sz="1000" dirty="0"/>
          </a:p>
        </p:txBody>
      </p:sp>
      <p:sp>
        <p:nvSpPr>
          <p:cNvPr id="11266" name="Title 2"/>
          <p:cNvSpPr>
            <a:spLocks noGrp="1"/>
          </p:cNvSpPr>
          <p:nvPr>
            <p:ph type="title"/>
          </p:nvPr>
        </p:nvSpPr>
        <p:spPr/>
        <p:txBody>
          <a:bodyPr vert="horz" wrap="square" lIns="91440" tIns="45720" rIns="91440" bIns="45720" anchor="ctr" anchorCtr="0"/>
          <a:p>
            <a:r>
              <a:rPr lang="en-US" altLang="en-US" dirty="0"/>
              <a:t>Background (3)</a:t>
            </a:r>
            <a:endParaRPr lang="en-US" altLang="en-US" dirty="0"/>
          </a:p>
        </p:txBody>
      </p:sp>
      <p:sp>
        <p:nvSpPr>
          <p:cNvPr id="11267"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2" name="Content Placeholder 1"/>
          <p:cNvSpPr>
            <a:spLocks noGrp="1" noChangeArrowheads="1"/>
          </p:cNvSpPr>
          <p:nvPr>
            <p:ph idx="1"/>
          </p:nvPr>
        </p:nvSpPr>
        <p:spPr bwMode="auto">
          <a:effectLst/>
          <a:scene3d>
            <a:camera prst="orthographicFront"/>
            <a:lightRig rig="balanced" dir="t"/>
          </a:scene3d>
          <a:sp3d prstMaterial="plastic"/>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2800" b="0" i="0" u="none" strike="noStrike" kern="0" cap="none" spc="0" normalizeH="0" baseline="0" noProof="0" dirty="0">
                <a:ln>
                  <a:noFill/>
                </a:ln>
                <a:solidFill>
                  <a:srgbClr val="FF0000"/>
                </a:solidFill>
                <a:effectLst/>
                <a:highlight>
                  <a:srgbClr val="FFFF00"/>
                </a:highlight>
                <a:uLnTx/>
                <a:uFillTx/>
                <a:latin typeface="+mn-lt"/>
                <a:ea typeface="+mn-ea"/>
                <a:cs typeface="+mn-cs"/>
              </a:rPr>
              <a:t>RAN3 #120</a:t>
            </a:r>
            <a:r>
              <a:rPr kumimoji="0" lang="en-US" altLang="en-US" sz="2800" b="0" i="0" u="none" strike="noStrike" kern="0" cap="none" spc="0" normalizeH="0" baseline="0" noProof="0" dirty="0">
                <a:ln>
                  <a:noFill/>
                </a:ln>
                <a:solidFill>
                  <a:srgbClr val="FF0000"/>
                </a:solidFill>
                <a:effectLst/>
                <a:uLnTx/>
                <a:uFillTx/>
                <a:latin typeface="+mn-lt"/>
                <a:ea typeface="+mn-ea"/>
                <a:cs typeface="+mn-cs"/>
              </a:rPr>
              <a:t> shall have full decision power</a:t>
            </a:r>
            <a:endParaRPr kumimoji="0" lang="en-US" altLang="en-US" sz="2800" b="0" i="0" u="none" strike="noStrike" kern="0" cap="none" spc="0" normalizeH="0" baseline="0" noProof="0" dirty="0">
              <a:ln>
                <a:noFill/>
              </a:ln>
              <a:solidFill>
                <a:srgbClr val="FF0000"/>
              </a:solidFill>
              <a:effectLst/>
              <a:uLnTx/>
              <a:uFillTx/>
              <a:latin typeface="+mn-lt"/>
              <a:ea typeface="+mn-ea"/>
              <a:cs typeface="+mn-cs"/>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uLnTx/>
                <a:uFillTx/>
                <a:latin typeface="+mn-lt"/>
              </a:rPr>
              <a:t>Formal agreements are made in the “online” part</a:t>
            </a:r>
            <a:endParaRPr kumimoji="0" lang="en-US" altLang="en-US" sz="2400" b="0" i="0" u="none" strike="noStrike" kern="0" cap="none" spc="0" normalizeH="0" baseline="0" noProof="0" dirty="0">
              <a:ln>
                <a:noFill/>
              </a:ln>
              <a:solidFill>
                <a:schemeClr val="tx1"/>
              </a:solidFill>
              <a:effectLst/>
              <a:uLnTx/>
              <a:uFillTx/>
              <a:latin typeface="+mn-lt"/>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uLnTx/>
                <a:uFillTx/>
                <a:latin typeface="+mn-lt"/>
              </a:rPr>
              <a:t>“Offline” discussions can propose agreements, working assumptions, etc., to be adopted in an “online” session</a:t>
            </a:r>
            <a:endParaRPr kumimoji="0" lang="en-US" altLang="en-US" sz="2400" b="0" i="0" u="none" strike="noStrike" kern="0" cap="none" spc="0" normalizeH="0" baseline="0" noProof="0" dirty="0">
              <a:ln>
                <a:noFill/>
              </a:ln>
              <a:solidFill>
                <a:schemeClr val="tx1"/>
              </a:solidFill>
              <a:effectLst/>
              <a:uLnTx/>
              <a:uFillTx/>
              <a:latin typeface="+mn-lt"/>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2800" b="0" i="0" u="none" strike="noStrike" kern="0" cap="none" spc="0" normalizeH="0" baseline="0" noProof="0" dirty="0">
                <a:ln>
                  <a:noFill/>
                </a:ln>
                <a:solidFill>
                  <a:srgbClr val="FF0000"/>
                </a:solidFill>
                <a:effectLst/>
                <a:highlight>
                  <a:srgbClr val="FFFF00"/>
                </a:highlight>
                <a:uLnTx/>
                <a:uFillTx/>
                <a:latin typeface="+mn-lt"/>
                <a:ea typeface="+mn-ea"/>
                <a:cs typeface="+mn-cs"/>
              </a:rPr>
              <a:t>RAN3 #120 takes place on  22 -26 May</a:t>
            </a:r>
            <a:endParaRPr kumimoji="0" lang="en-US" altLang="en-US" sz="2800" b="0" i="0" u="none" strike="noStrike" kern="0" cap="none" spc="0" normalizeH="0" baseline="0" noProof="0" dirty="0">
              <a:ln>
                <a:noFill/>
              </a:ln>
              <a:solidFill>
                <a:srgbClr val="FF0000"/>
              </a:solidFill>
              <a:effectLst/>
              <a:highlight>
                <a:srgbClr val="FFFF00"/>
              </a:highlight>
              <a:uLnTx/>
              <a:uFillTx/>
              <a:latin typeface="+mn-lt"/>
              <a:ea typeface="+mn-ea"/>
              <a:cs typeface="+mn-cs"/>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highlight>
                  <a:srgbClr val="FFFF00"/>
                </a:highlight>
                <a:uLnTx/>
                <a:uFillTx/>
                <a:latin typeface="+mn-lt"/>
                <a:cs typeface="+mn-ea"/>
              </a:rPr>
              <a:t>Daily conference calls will take place 22 -26 May (“online” part for remote participants)</a:t>
            </a:r>
            <a:endParaRPr kumimoji="0" lang="en-US" altLang="en-US" sz="2400" b="0" i="0" u="none" strike="noStrike" kern="0" cap="none" spc="0" normalizeH="0" baseline="0" noProof="0" dirty="0">
              <a:ln>
                <a:noFill/>
              </a:ln>
              <a:solidFill>
                <a:schemeClr val="tx1"/>
              </a:solidFill>
              <a:effectLst/>
              <a:uLnTx/>
              <a:uFillTx/>
              <a:latin typeface="+mn-lt"/>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highlight>
                  <a:srgbClr val="FFFF00"/>
                </a:highlight>
                <a:uLnTx/>
                <a:uFillTx/>
                <a:latin typeface="+mn-lt"/>
                <a:cs typeface="+mn-ea"/>
              </a:rPr>
              <a:t>“Offline” discussions by e-mail</a:t>
            </a:r>
            <a:endParaRPr kumimoji="0" lang="en-US" altLang="en-US" sz="2400" b="0" i="0" u="none" strike="noStrike" kern="0" cap="none" spc="0" normalizeH="0" baseline="0" noProof="0" dirty="0">
              <a:ln>
                <a:noFill/>
              </a:ln>
              <a:solidFill>
                <a:schemeClr val="tx1"/>
              </a:solidFill>
              <a:effectLst/>
              <a:highlight>
                <a:srgbClr val="FFFF00"/>
              </a:highlight>
              <a:uLnTx/>
              <a:uFillTx/>
              <a:latin typeface="+mn-lt"/>
              <a:cs typeface="+mn-ea"/>
            </a:endParaRPr>
          </a:p>
          <a:p>
            <a:pPr marL="1143000" marR="0" lvl="2" indent="-228600" algn="l" defTabSz="914400" rtl="0" eaLnBrk="0" fontAlgn="base" latinLnBrk="0" hangingPunct="0">
              <a:lnSpc>
                <a:spcPct val="100000"/>
              </a:lnSpc>
              <a:spcBef>
                <a:spcPct val="20000"/>
              </a:spcBef>
              <a:spcAft>
                <a:spcPct val="0"/>
              </a:spcAft>
              <a:buClrTx/>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highlight>
                  <a:srgbClr val="FFFF00"/>
                </a:highlight>
                <a:uLnTx/>
                <a:uFillTx/>
                <a:latin typeface="+mn-lt"/>
                <a:cs typeface="+mn-ea"/>
              </a:rPr>
              <a:t>E-mail discussions set up during the meeting by Chair, Vice-Chairs</a:t>
            </a:r>
            <a:endParaRPr kumimoji="0" lang="en-US" altLang="en-US" sz="2000" b="0" i="0" u="none" strike="noStrike" kern="0" cap="none" spc="0" normalizeH="0" baseline="0" noProof="0" dirty="0">
              <a:ln>
                <a:noFill/>
              </a:ln>
              <a:solidFill>
                <a:schemeClr val="tx1"/>
              </a:solidFill>
              <a:effectLst/>
              <a:uLnTx/>
              <a:uFillTx/>
              <a:latin typeface="+mn-lt"/>
            </a:endParaRPr>
          </a:p>
          <a:p>
            <a:pPr marL="685800" marR="0" lvl="1" indent="-228600" algn="l" defTabSz="914400" rtl="0" eaLnBrk="0" fontAlgn="base" latinLnBrk="0" hangingPunct="0">
              <a:lnSpc>
                <a:spcPct val="100000"/>
              </a:lnSpc>
              <a:spcBef>
                <a:spcPct val="20000"/>
              </a:spcBef>
              <a:spcAft>
                <a:spcPct val="0"/>
              </a:spcAft>
              <a:buClrTx/>
              <a:buSzTx/>
              <a:buFont typeface="Arial" panose="020B0604020202020204" pitchFamily="34" charset="0"/>
              <a:buChar char="•"/>
              <a:defRPr/>
            </a:pPr>
            <a:endParaRPr kumimoji="0" lang="en-US" altLang="en-US" sz="2400" b="0" i="0" u="none" strike="noStrike" kern="0" cap="none" spc="0" normalizeH="0" baseline="0" noProof="0" dirty="0">
              <a:ln>
                <a:noFill/>
              </a:ln>
              <a:solidFill>
                <a:schemeClr val="tx1"/>
              </a:solidFill>
              <a:effectLst/>
              <a:uLnTx/>
              <a:uFillTx/>
              <a:latin typeface="+mn-lt"/>
              <a:cs typeface="+mn-ea"/>
            </a:endParaRPr>
          </a:p>
        </p:txBody>
      </p:sp>
      <p:sp>
        <p:nvSpPr>
          <p:cNvPr id="12290" name="Title 2"/>
          <p:cNvSpPr>
            <a:spLocks noGrp="1"/>
          </p:cNvSpPr>
          <p:nvPr>
            <p:ph type="title"/>
          </p:nvPr>
        </p:nvSpPr>
        <p:spPr/>
        <p:txBody>
          <a:bodyPr vert="horz" wrap="square" lIns="91440" tIns="45720" rIns="91440" bIns="45720" anchor="ctr" anchorCtr="0"/>
          <a:p>
            <a:r>
              <a:rPr lang="en-US" altLang="en-US" dirty="0"/>
              <a:t>Guidelines (1)</a:t>
            </a:r>
            <a:endParaRPr lang="en-US" altLang="en-US" dirty="0"/>
          </a:p>
        </p:txBody>
      </p:sp>
      <p:sp>
        <p:nvSpPr>
          <p:cNvPr id="12291"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3" name="Content Placeholder 1"/>
          <p:cNvSpPr>
            <a:spLocks noGrp="1"/>
          </p:cNvSpPr>
          <p:nvPr>
            <p:ph idx="1"/>
          </p:nvPr>
        </p:nvSpPr>
        <p:spPr/>
        <p:txBody>
          <a:bodyPr vert="horz" wrap="square" lIns="91440" tIns="45720" rIns="91440" bIns="45720" anchor="t" anchorCtr="0"/>
          <a:p>
            <a:r>
              <a:rPr lang="en-US" altLang="en-US" dirty="0"/>
              <a:t>Critical LSs may be handled</a:t>
            </a:r>
            <a:endParaRPr lang="en-US" altLang="en-US" dirty="0"/>
          </a:p>
          <a:p>
            <a:pPr lvl="1"/>
            <a:r>
              <a:rPr lang="en-US" altLang="en-US" dirty="0"/>
              <a:t>Identified during preparation phase</a:t>
            </a:r>
            <a:endParaRPr lang="en-US" altLang="en-US" dirty="0"/>
          </a:p>
          <a:p>
            <a:r>
              <a:rPr lang="en-US" altLang="en-US" dirty="0"/>
              <a:t>Sections of the Agenda which are greyed-out are not expected to be treated</a:t>
            </a:r>
            <a:endParaRPr lang="en-US" altLang="en-US" dirty="0"/>
          </a:p>
        </p:txBody>
      </p:sp>
      <p:sp>
        <p:nvSpPr>
          <p:cNvPr id="13314" name="Title 2"/>
          <p:cNvSpPr>
            <a:spLocks noGrp="1"/>
          </p:cNvSpPr>
          <p:nvPr>
            <p:ph type="title"/>
          </p:nvPr>
        </p:nvSpPr>
        <p:spPr/>
        <p:txBody>
          <a:bodyPr vert="horz" wrap="square" lIns="91440" tIns="45720" rIns="91440" bIns="45720" anchor="ctr" anchorCtr="0"/>
          <a:p>
            <a:r>
              <a:rPr lang="en-US" altLang="en-US" dirty="0"/>
              <a:t>Guidelines (2)</a:t>
            </a:r>
            <a:endParaRPr lang="en-US" altLang="en-US" dirty="0"/>
          </a:p>
        </p:txBody>
      </p:sp>
      <p:sp>
        <p:nvSpPr>
          <p:cNvPr id="13315"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7" name="Content Placeholder 1"/>
          <p:cNvSpPr>
            <a:spLocks noGrp="1"/>
          </p:cNvSpPr>
          <p:nvPr>
            <p:ph idx="1"/>
          </p:nvPr>
        </p:nvSpPr>
        <p:spPr>
          <a:xfrm>
            <a:off x="609600" y="1342390"/>
            <a:ext cx="10972800" cy="5067935"/>
          </a:xfrm>
        </p:spPr>
        <p:txBody>
          <a:bodyPr vert="horz" wrap="square" lIns="91440" tIns="45720" rIns="91440" bIns="45720" anchor="t" anchorCtr="0"/>
          <a:p>
            <a:pPr fontAlgn="base"/>
            <a:r>
              <a:rPr lang="en-US" altLang="en-US" sz="2400" strike="noStrike" dirty="0"/>
              <a:t>Invitations to join the conference calls will be sent to those who registered for the meeting before meeting starts, timely receipt of meeting related information is not guaranteed for late registrants. </a:t>
            </a:r>
            <a:endParaRPr lang="en-US" altLang="en-US" sz="2400" strike="noStrike" noProof="0" dirty="0">
              <a:ln>
                <a:noFill/>
              </a:ln>
              <a:solidFill>
                <a:srgbClr val="FF0000"/>
              </a:solidFill>
              <a:effectLst/>
              <a:highlight>
                <a:srgbClr val="FFFF00"/>
              </a:highlight>
              <a:uLnTx/>
              <a:uFillTx/>
            </a:endParaRPr>
          </a:p>
          <a:p>
            <a:pPr lvl="1" fontAlgn="base"/>
            <a:r>
              <a:rPr lang="en-US" altLang="en-US" sz="1800" strike="noStrike" dirty="0">
                <a:cs typeface="+mn-ea"/>
              </a:rPr>
              <a:t>Details in Article33: </a:t>
            </a:r>
            <a:r>
              <a:rPr lang="en-US" altLang="en-US" sz="1800" strike="noStrike" dirty="0">
                <a:cs typeface="+mn-ea"/>
                <a:hlinkClick r:id="rId1" action="ppaction://hlinkfile"/>
              </a:rPr>
              <a:t>https://www.3gpp.org/specifications-groups/working-procedures</a:t>
            </a:r>
            <a:endParaRPr lang="en-US" altLang="en-US" sz="2055" strike="noStrike" noProof="0" dirty="0">
              <a:ln>
                <a:noFill/>
              </a:ln>
              <a:solidFill>
                <a:srgbClr val="FF0000"/>
              </a:solidFill>
              <a:effectLst/>
              <a:highlight>
                <a:srgbClr val="FFFF00"/>
              </a:highlight>
              <a:uLnTx/>
              <a:uFillTx/>
            </a:endParaRPr>
          </a:p>
          <a:p>
            <a:pPr lvl="1" fontAlgn="base"/>
            <a:r>
              <a:rPr lang="en-US" altLang="en-US" sz="1800" strike="noStrike" dirty="0">
                <a:cs typeface="+mn-ea"/>
              </a:rPr>
              <a:t>Attendance at ordinary e-meetings now counts towards accrual and maintenance of voting rights. For more details about how the voting rights are acquired/lost, please refer to the working procedures webpage.</a:t>
            </a:r>
            <a:endParaRPr lang="en-US" altLang="en-US" sz="1800" strike="noStrike" dirty="0">
              <a:cs typeface="+mn-ea"/>
            </a:endParaRPr>
          </a:p>
          <a:p>
            <a:pPr lvl="1" fontAlgn="base"/>
            <a:r>
              <a:rPr lang="en-US" altLang="en-US" sz="1800" strike="noStrike" dirty="0">
                <a:cs typeface="+mn-ea"/>
              </a:rPr>
              <a:t>You can confirm your attendance at the meeting using the following URL: </a:t>
            </a:r>
            <a:r>
              <a:rPr lang="en-US" altLang="en-US" sz="1800" strike="noStrike" dirty="0">
                <a:cs typeface="+mn-ea"/>
                <a:hlinkClick r:id="rId2" action="ppaction://hlinkfile"/>
              </a:rPr>
              <a:t>https://portal.3gpp.org/MtgPresence/registerPresence.aspx</a:t>
            </a:r>
            <a:r>
              <a:rPr lang="en-US" altLang="en-US" sz="1800" strike="noStrike" dirty="0">
                <a:cs typeface="+mn-ea"/>
              </a:rPr>
              <a:t>, using the token received in the registration confirmation email.</a:t>
            </a:r>
            <a:endParaRPr lang="en-US" altLang="en-US" strike="noStrike" noProof="1" dirty="0"/>
          </a:p>
          <a:p>
            <a:pPr fontAlgn="base"/>
            <a:r>
              <a:rPr lang="en-US" altLang="en-US" sz="2400" strike="noStrike" noProof="1" dirty="0"/>
              <a:t>E-mail discussions run on the RAN3 e-mail reflector</a:t>
            </a:r>
            <a:endParaRPr lang="en-US" altLang="en-US" strike="noStrike" noProof="1" dirty="0"/>
          </a:p>
          <a:p>
            <a:pPr lvl="1" fontAlgn="base"/>
            <a:r>
              <a:rPr lang="en-US" altLang="en-US" sz="1800" strike="noStrike" noProof="1" dirty="0"/>
              <a:t>Hence, participation in the e-mail discussions is not tied to being registered to the meeting</a:t>
            </a:r>
            <a:endParaRPr lang="en-US" altLang="en-US" sz="1800" strike="noStrike" noProof="1" dirty="0"/>
          </a:p>
          <a:p>
            <a:pPr lvl="2" fontAlgn="base"/>
            <a:r>
              <a:rPr lang="en-US" altLang="en-US" sz="1800" strike="noStrike" noProof="1" dirty="0"/>
              <a:t>Similar to a f2f meeting</a:t>
            </a:r>
            <a:endParaRPr lang="en-US" altLang="en-US" sz="1800" strike="noStrike" noProof="1" dirty="0"/>
          </a:p>
          <a:p>
            <a:pPr lvl="1" fontAlgn="base"/>
            <a:r>
              <a:rPr lang="en-US" altLang="en-US" sz="1800" strike="noStrike" noProof="1" dirty="0">
                <a:solidFill>
                  <a:srgbClr val="FF0000"/>
                </a:solidFill>
              </a:rPr>
              <a:t>No attachments shall be sent via e-mail on the reflector</a:t>
            </a:r>
            <a:endParaRPr lang="en-US" altLang="en-US" sz="1800" strike="noStrike" noProof="1" dirty="0">
              <a:solidFill>
                <a:srgbClr val="FF0000"/>
              </a:solidFill>
            </a:endParaRPr>
          </a:p>
          <a:p>
            <a:pPr lvl="2" fontAlgn="base"/>
            <a:r>
              <a:rPr lang="en-US" altLang="en-US" sz="1800" strike="noStrike" noProof="1" dirty="0"/>
              <a:t>Please use the appropriate area in </a:t>
            </a:r>
            <a:r>
              <a:rPr lang="en-US" altLang="en-US" sz="1800" strike="noStrike" noProof="1" dirty="0">
                <a:hlinkClick r:id="rId3"/>
              </a:rPr>
              <a:t>ftp.3gpp.org</a:t>
            </a:r>
            <a:endParaRPr lang="en-US" altLang="en-US" sz="1800" strike="noStrike" noProof="1" dirty="0"/>
          </a:p>
          <a:p>
            <a:pPr lvl="2" fontAlgn="base"/>
            <a:r>
              <a:rPr lang="en-US" altLang="en-US" sz="1800" strike="noStrike" noProof="1" dirty="0"/>
              <a:t>When uploading drafts, always use your credentials to log in!</a:t>
            </a:r>
            <a:endParaRPr lang="en-US" altLang="en-US" sz="1800" strike="noStrike" noProof="1" dirty="0"/>
          </a:p>
        </p:txBody>
      </p:sp>
      <p:sp>
        <p:nvSpPr>
          <p:cNvPr id="14338" name="Title 2"/>
          <p:cNvSpPr>
            <a:spLocks noGrp="1"/>
          </p:cNvSpPr>
          <p:nvPr>
            <p:ph type="title"/>
          </p:nvPr>
        </p:nvSpPr>
        <p:spPr/>
        <p:txBody>
          <a:bodyPr vert="horz" wrap="square" lIns="91440" tIns="45720" rIns="91440" bIns="45720" anchor="ctr" anchorCtr="0"/>
          <a:p>
            <a:r>
              <a:rPr lang="en-US" altLang="en-US" dirty="0"/>
              <a:t>Guidelines (3)</a:t>
            </a:r>
            <a:endParaRPr lang="en-US" altLang="en-US" dirty="0"/>
          </a:p>
        </p:txBody>
      </p:sp>
      <p:sp>
        <p:nvSpPr>
          <p:cNvPr id="14339"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Content Placeholder 1"/>
          <p:cNvSpPr>
            <a:spLocks noGrp="1"/>
          </p:cNvSpPr>
          <p:nvPr>
            <p:ph idx="1"/>
          </p:nvPr>
        </p:nvSpPr>
        <p:spPr bwMode="auto">
          <a:xfrm>
            <a:off x="609600" y="1088390"/>
            <a:ext cx="10972800" cy="5349875"/>
          </a:xfrm>
          <a:effectLst/>
          <a:scene3d>
            <a:camera prst="orthographicFront"/>
            <a:lightRig rig="balanced" dir="t"/>
          </a:scene3d>
          <a:sp3d prstMaterial="plastic"/>
          <a:extLst>
            <a:ext uri="{909E8E84-426E-40DD-AFC4-6F175D3DCCD1}">
              <a14:hiddenFill xmlns:a14="http://schemas.microsoft.com/office/drawing/2010/main">
                <a:solidFill>
                  <a:srgbClr val="FFFF00"/>
                </a:solidFill>
              </a14:hiddenFill>
            </a:ext>
          </a:extLst>
        </p:spPr>
        <p:txBody>
          <a:bodyPr vert="horz" wrap="square" lIns="91440" tIns="45720" rIns="91440" bIns="45720" numCol="1" anchor="t" anchorCtr="0" compatLnSpc="1">
            <a:normAutofit fontScale="90000" lnSpcReduction="10000"/>
          </a:bodyPr>
          <a:lstStyle/>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800" b="0" i="0" u="none" strike="noStrike" kern="0" cap="none" spc="0" normalizeH="0" baseline="0" dirty="0">
                <a:ea typeface="Arial" panose="020B0604020202020204" pitchFamily="34" charset="0"/>
                <a:cs typeface="+mn-ea"/>
              </a:rPr>
              <a:t>All online and officially organized offline discussion allocated during main session will be made avaliable for remote participants for entire meeting duration</a:t>
            </a:r>
            <a:endParaRPr kumimoji="0" lang="en-US" altLang="en-US" sz="1800" b="0" i="0" u="none" strike="noStrike" kern="0" cap="none" spc="0" normalizeH="0" baseline="0" dirty="0">
              <a:ea typeface="Arial" panose="020B0604020202020204" pitchFamily="34" charset="0"/>
              <a:cs typeface="+mn-ea"/>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800" b="0" i="0" u="none" strike="noStrike" kern="0" cap="none" spc="0" normalizeH="0" baseline="0" dirty="0">
                <a:ea typeface="Arial" panose="020B0604020202020204" pitchFamily="34" charset="0"/>
                <a:cs typeface="+mn-ea"/>
              </a:rPr>
              <a:t>2-way remote access: MCC will provide USB device to transfer the audio from those connected to GTW session to the meeting room</a:t>
            </a:r>
            <a:endParaRPr kumimoji="0" lang="en-US" altLang="en-US" sz="1800" b="0" i="0" u="none" strike="noStrike" kern="0" cap="none" spc="0" normalizeH="0" baseline="0" dirty="0">
              <a:ea typeface="Arial" panose="020B0604020202020204" pitchFamily="34" charset="0"/>
              <a:cs typeface="+mn-ea"/>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800" b="0" i="0" u="none" strike="noStrike" kern="0" cap="none" spc="0" normalizeH="0" baseline="0" dirty="0">
                <a:ea typeface="Arial" panose="020B0604020202020204" pitchFamily="34" charset="0"/>
                <a:cs typeface="+mn-ea"/>
              </a:rPr>
              <a:t>For RAN3 F2F meeting with 2-way remote access: </a:t>
            </a:r>
            <a:endParaRPr kumimoji="0" lang="en-US" altLang="en-US" sz="1800" b="0" i="0" u="none" strike="noStrike" kern="0" cap="none" spc="0" normalizeH="0" baseline="0" dirty="0">
              <a:ea typeface="Arial" panose="020B0604020202020204" pitchFamily="34" charset="0"/>
              <a:cs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800" b="0" i="0" u="none" strike="noStrike" kern="0" cap="none" spc="0" normalizeH="0" baseline="0" dirty="0">
                <a:cs typeface="+mn-ea"/>
              </a:rPr>
              <a:t>Two meeting rooms: one for main session, the other one for offline discussion </a:t>
            </a:r>
            <a:r>
              <a:rPr kumimoji="0" lang="en-GB" altLang="fr-FR" sz="1800" b="0" i="0" u="none" strike="noStrike" kern="0" cap="none" spc="0" normalizeH="0" baseline="0" noProof="0" dirty="0">
                <a:ln>
                  <a:noFill/>
                </a:ln>
                <a:effectLst/>
                <a:highlight>
                  <a:srgbClr val="FFFF00"/>
                </a:highlight>
                <a:uLnTx/>
                <a:uFillTx/>
                <a:ea typeface="+mn-ea"/>
                <a:cs typeface="+mn-cs"/>
              </a:rPr>
              <a:t>(seperate room </a:t>
            </a:r>
            <a:r>
              <a:rPr kumimoji="0" lang="en-US" altLang="en-GB" sz="1800" b="0" i="0" u="none" strike="noStrike" kern="0" cap="none" spc="0" normalizeH="0" baseline="0" noProof="0" dirty="0">
                <a:ln>
                  <a:noFill/>
                </a:ln>
                <a:effectLst/>
                <a:highlight>
                  <a:srgbClr val="FFFF00"/>
                </a:highlight>
                <a:uLnTx/>
                <a:uFillTx/>
                <a:ea typeface="+mn-ea"/>
                <a:cs typeface="+mn-cs"/>
              </a:rPr>
              <a:t>for offline discussion which needs to be confirmed later</a:t>
            </a:r>
            <a:r>
              <a:rPr kumimoji="0" lang="en-GB" altLang="fr-FR" sz="1800" b="0" i="0" u="none" strike="noStrike" kern="0" cap="none" spc="0" normalizeH="0" baseline="0" noProof="0" dirty="0">
                <a:ln>
                  <a:noFill/>
                </a:ln>
                <a:effectLst/>
                <a:highlight>
                  <a:srgbClr val="FFFF00"/>
                </a:highlight>
                <a:uLnTx/>
                <a:uFillTx/>
                <a:ea typeface="+mn-ea"/>
                <a:cs typeface="+mn-cs"/>
              </a:rPr>
              <a:t>)</a:t>
            </a:r>
            <a:endParaRPr kumimoji="0" lang="en-US" altLang="en-US" sz="1800" b="0" i="0" u="none" strike="noStrike" kern="0" cap="none" spc="0" normalizeH="0" baseline="0" dirty="0">
              <a:cs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800" b="0" i="0" u="none" strike="noStrike" kern="0" cap="none" spc="0" normalizeH="0" baseline="0" dirty="0">
                <a:cs typeface="+mn-ea"/>
              </a:rPr>
              <a:t>Booking two parallel GTW sessions for two meeting rooms for entire meeting duration, </a:t>
            </a:r>
            <a:r>
              <a:rPr kumimoji="0" lang="en-GB" altLang="fr-FR" sz="1800" b="0" i="0" u="none" strike="noStrike" kern="0" cap="none" spc="0" normalizeH="0" baseline="0" noProof="0" dirty="0">
                <a:ln>
                  <a:noFill/>
                </a:ln>
                <a:effectLst/>
                <a:highlight>
                  <a:srgbClr val="FFFF00"/>
                </a:highlight>
                <a:uLnTx/>
                <a:uFillTx/>
                <a:ea typeface="+mn-ea"/>
                <a:cs typeface="+mn-cs"/>
              </a:rPr>
              <a:t>while for offline discussion, MS teams is also encouraged to use.</a:t>
            </a:r>
            <a:endParaRPr kumimoji="0" lang="en-GB" altLang="fr-FR" sz="1800" b="0" i="0" u="none" strike="noStrike" kern="0" cap="none" spc="0" normalizeH="0" baseline="0" noProof="0" dirty="0">
              <a:ln>
                <a:noFill/>
              </a:ln>
              <a:effectLst/>
              <a:highlight>
                <a:srgbClr val="FFFF00"/>
              </a:highlight>
              <a:uLnTx/>
              <a:uFillTx/>
              <a:ea typeface="+mn-ea"/>
              <a:cs typeface="+mn-cs"/>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800" b="0" i="0" u="none" strike="noStrike" kern="0" cap="none" spc="0" normalizeH="0" baseline="0" dirty="0">
                <a:cs typeface="+mn-ea"/>
              </a:rPr>
              <a:t>TOHRU is planned to be used in order to manage the hand raising sequence including remote participants. </a:t>
            </a:r>
            <a:r>
              <a:rPr kumimoji="0" lang="en-GB" altLang="fr-FR" sz="1800" b="0" i="0" u="none" strike="noStrike" kern="0" cap="none" spc="0" normalizeH="0" baseline="0" noProof="0" dirty="0">
                <a:ln>
                  <a:noFill/>
                </a:ln>
                <a:effectLst/>
                <a:highlight>
                  <a:srgbClr val="FFFF00"/>
                </a:highlight>
                <a:uLnTx/>
                <a:uFillTx/>
                <a:ea typeface="+mn-ea"/>
                <a:cs typeface="+mn-cs"/>
              </a:rPr>
              <a:t>All delegates should use TOHRU when you want to speak.</a:t>
            </a:r>
            <a:endParaRPr kumimoji="0" lang="en-US" altLang="en-US" sz="1800" b="0" i="0" u="none" strike="noStrike" kern="0" cap="none" spc="0" normalizeH="0" baseline="0" dirty="0">
              <a:cs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800" b="0" i="0" u="none" strike="noStrike" kern="0" cap="none" spc="0" normalizeH="0" baseline="0" dirty="0">
                <a:cs typeface="+mn-ea"/>
              </a:rPr>
              <a:t>The moderator of the officially organized offline discussion should book the breakout room and announce the offline discussion time slot and the call bridge infor over RAN3 email reflector.</a:t>
            </a:r>
            <a:endParaRPr kumimoji="0" lang="en-US" altLang="en-US" sz="1800" b="0" i="0" u="none" strike="noStrike" kern="0" cap="none" spc="0" normalizeH="0" baseline="0" dirty="0">
              <a:cs typeface="+mn-ea"/>
            </a:endParaRPr>
          </a:p>
          <a:p>
            <a:pPr marL="457200" marR="0" lvl="1" indent="0" algn="l" defTabSz="914400" rtl="0" eaLnBrk="0" fontAlgn="base" latinLnBrk="0" hangingPunct="0">
              <a:lnSpc>
                <a:spcPct val="100000"/>
              </a:lnSpc>
              <a:spcBef>
                <a:spcPct val="20000"/>
              </a:spcBef>
              <a:spcAft>
                <a:spcPct val="0"/>
              </a:spcAft>
              <a:buClrTx/>
              <a:buSzTx/>
              <a:buFontTx/>
              <a:buNone/>
              <a:defRPr/>
            </a:pPr>
            <a:r>
              <a:rPr kumimoji="0" lang="en-US" altLang="en-US" sz="1800" b="0" i="0" u="none" strike="noStrike" kern="0" cap="none" spc="0" normalizeH="0" baseline="0" dirty="0">
                <a:cs typeface="+mn-ea"/>
              </a:rPr>
              <a:t>      </a:t>
            </a:r>
            <a:r>
              <a:rPr kumimoji="0" lang="en-US" altLang="en-US" sz="1600" b="0" i="0" u="none" strike="noStrike" kern="0" cap="none" spc="0" normalizeH="0" baseline="0" dirty="0">
                <a:cs typeface="+mn-ea"/>
              </a:rPr>
              <a:t> Note: The officially organized offline discussion means those offline discussion officially allocated during main session, which also needs to book the breakout room to invite all the involved companies to jointly draw the conclusion, determine the WF..., usually for some tough, controversial issues. The remote participants can join the discussion via GTW.</a:t>
            </a:r>
            <a:endParaRPr kumimoji="0" lang="en-US" altLang="en-US" sz="1800" b="0" i="0" u="none" strike="noStrike" kern="0" cap="none" spc="0" normalizeH="0" baseline="0" dirty="0">
              <a:cs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800" b="0" i="0" u="none" strike="noStrike" kern="0" cap="none" spc="0" normalizeH="0" baseline="0" dirty="0">
                <a:cs typeface="+mn-ea"/>
              </a:rPr>
              <a:t>The moderator of all offline discussion should provide the brief summary of offline discussion over RAN3 email reflector.</a:t>
            </a:r>
            <a:endParaRPr kumimoji="0" lang="en-US" altLang="en-US" sz="1800" b="0" i="0" u="none" strike="noStrike" kern="0" cap="none" spc="0" normalizeH="0" baseline="0" dirty="0">
              <a:cs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lang="en-GB" altLang="fr-FR" sz="1800" noProof="0" dirty="0">
                <a:ln>
                  <a:noFill/>
                </a:ln>
                <a:effectLst/>
                <a:highlight>
                  <a:srgbClr val="FFFF00"/>
                </a:highlight>
                <a:uLnTx/>
                <a:uFillTx/>
                <a:ea typeface="+mn-ea"/>
                <a:cs typeface="+mn-cs"/>
                <a:sym typeface="+mn-ea"/>
              </a:rPr>
              <a:t>All delegates shall access to the local server for uploading contributions during the meeting in order to avoid out of synch issue</a:t>
            </a:r>
            <a:r>
              <a:rPr lang="en-US" altLang="en-GB" sz="1800" noProof="0" dirty="0">
                <a:ln>
                  <a:noFill/>
                </a:ln>
                <a:effectLst/>
                <a:highlight>
                  <a:srgbClr val="FFFF00"/>
                </a:highlight>
                <a:uLnTx/>
                <a:uFillTx/>
                <a:ea typeface="+mn-ea"/>
                <a:cs typeface="+mn-cs"/>
                <a:sym typeface="+mn-ea"/>
              </a:rPr>
              <a:t>.</a:t>
            </a:r>
            <a:endParaRPr lang="en-US" altLang="en-GB" sz="1800" noProof="0" dirty="0">
              <a:ln>
                <a:noFill/>
              </a:ln>
              <a:effectLst/>
              <a:highlight>
                <a:srgbClr val="FFFF00"/>
              </a:highlight>
              <a:uLnTx/>
              <a:uFillTx/>
              <a:ea typeface="+mn-ea"/>
              <a:cs typeface="+mn-cs"/>
              <a:sym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lang="en-GB" altLang="fr-FR" sz="1800" noProof="0" dirty="0">
                <a:ln>
                  <a:noFill/>
                </a:ln>
                <a:effectLst/>
                <a:highlight>
                  <a:srgbClr val="FFFF00"/>
                </a:highlight>
                <a:uLnTx/>
                <a:uFillTx/>
                <a:ea typeface="+mn-ea"/>
                <a:cs typeface="+mn-cs"/>
                <a:sym typeface="+mn-ea"/>
              </a:rPr>
              <a:t>Draft folder which was used to collect offline company views is switched to read-only from 20:00pm to 07:30am (next day) to ensure sufficient rest for delegates.</a:t>
            </a:r>
            <a:endParaRPr lang="en-US" sz="2000" dirty="0" smtClean="0">
              <a:sym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endParaRPr kumimoji="0" lang="en-US" altLang="en-US" sz="2000" b="0" i="0" u="none" strike="noStrike" kern="0" cap="none" spc="0" normalizeH="0" baseline="0" noProof="0" dirty="0">
              <a:ln>
                <a:noFill/>
              </a:ln>
              <a:effectLst/>
              <a:uLnTx/>
              <a:uFillTx/>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endParaRPr kumimoji="0" lang="en-US" alt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20482" name="Title 2"/>
          <p:cNvSpPr>
            <a:spLocks noGrp="1"/>
          </p:cNvSpPr>
          <p:nvPr>
            <p:ph type="title"/>
          </p:nvPr>
        </p:nvSpPr>
        <p:spPr>
          <a:xfrm>
            <a:off x="609600" y="141605"/>
            <a:ext cx="9112250" cy="1276350"/>
          </a:xfrm>
        </p:spPr>
        <p:txBody>
          <a:bodyPr vert="horz" wrap="square" lIns="91440" tIns="45720" rIns="91440" bIns="45720" anchor="ctr" anchorCtr="0"/>
          <a:p>
            <a:r>
              <a:rPr lang="en-US" altLang="en-US" dirty="0"/>
              <a:t>   F2F Meeting with 2-way Remote Access</a:t>
            </a:r>
            <a:endParaRPr lang="en-US" altLang="en-US" dirty="0"/>
          </a:p>
        </p:txBody>
      </p:sp>
      <p:sp>
        <p:nvSpPr>
          <p:cNvPr id="20483"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latin typeface="Arial" panose="020B0604020202020204" pitchFamily="34" charset="0"/>
              </a:rPr>
            </a:fld>
            <a:endParaRPr lang="en-GB" altLang="fr-FR" sz="1100" dirty="0">
              <a:solidFill>
                <a:schemeClr val="bg1"/>
              </a:solidFill>
              <a:latin typeface="Arial" panose="020B0604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Content Placeholder 1"/>
          <p:cNvSpPr>
            <a:spLocks noGrp="1"/>
          </p:cNvSpPr>
          <p:nvPr>
            <p:ph idx="1"/>
          </p:nvPr>
        </p:nvSpPr>
        <p:spPr bwMode="auto">
          <a:xfrm>
            <a:off x="609600" y="1107440"/>
            <a:ext cx="10972800" cy="5330825"/>
          </a:xfrm>
          <a:effectLst/>
          <a:scene3d>
            <a:camera prst="orthographicFront"/>
            <a:lightRig rig="balanced" dir="t"/>
          </a:scene3d>
          <a:sp3d prstMaterial="plastic"/>
          <a:extLst>
            <a:ext uri="{909E8E84-426E-40DD-AFC4-6F175D3DCCD1}">
              <a14:hiddenFill xmlns:a14="http://schemas.microsoft.com/office/drawing/2010/main">
                <a:solidFill>
                  <a:srgbClr val="FFFF00"/>
                </a:solidFill>
              </a14:hiddenFill>
            </a:ext>
          </a:extLst>
        </p:spPr>
        <p:txBody>
          <a:bodyPr vert="horz" wrap="square" lIns="91440" tIns="45720" rIns="91440" bIns="45720" numCol="1" anchor="t" anchorCtr="0" compatLnSpc="1">
            <a:normAutofit/>
          </a:body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altLang="en-US" sz="1320" b="0" i="0" u="none" strike="noStrike" kern="0" cap="none" spc="0" normalizeH="0" baseline="0" dirty="0">
              <a:ea typeface="Arial" panose="020B0604020202020204" pitchFamily="34" charset="0"/>
              <a:cs typeface="+mn-ea"/>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800" b="0" i="0" u="none" strike="noStrike" kern="0" cap="none" spc="0" normalizeH="0" baseline="0" noProof="0" dirty="0">
                <a:ln>
                  <a:noFill/>
                </a:ln>
                <a:effectLst/>
                <a:uLnTx/>
                <a:uFillTx/>
              </a:rPr>
              <a:t>Highlights to F2F delegates:</a:t>
            </a:r>
            <a:endParaRPr kumimoji="0" lang="en-US" altLang="en-US" sz="2000" b="0" i="0" u="none" strike="noStrike" kern="0" cap="none" spc="0" normalizeH="0" baseline="0" noProof="0" dirty="0">
              <a:ln>
                <a:noFill/>
              </a:ln>
              <a:effectLst/>
              <a:uLnTx/>
              <a:uFillTx/>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600" b="0" i="0" u="none" strike="noStrike" kern="0" cap="none" spc="0" normalizeH="0" baseline="0" dirty="0">
                <a:solidFill>
                  <a:schemeClr val="tx1"/>
                </a:solidFill>
                <a:latin typeface="+mn-lt"/>
                <a:cs typeface="+mn-ea"/>
              </a:rPr>
              <a:t>All f2f delegates will be provided with:</a:t>
            </a:r>
            <a:endParaRPr kumimoji="0" lang="en-GB" altLang="fr-FR" sz="1540" b="0" i="0" u="none" strike="noStrike" kern="0" cap="none" spc="0" normalizeH="0" baseline="0" noProof="0" dirty="0">
              <a:ln>
                <a:noFill/>
              </a:ln>
              <a:solidFill>
                <a:schemeClr val="tx1"/>
              </a:solidFill>
              <a:effectLst/>
              <a:highlight>
                <a:srgbClr val="FFFF00"/>
              </a:highlight>
              <a:uLnTx/>
              <a:uFillTx/>
              <a:latin typeface="+mn-lt"/>
              <a:ea typeface="+mn-ea"/>
              <a:cs typeface="+mn-cs"/>
            </a:endParaRPr>
          </a:p>
          <a:p>
            <a:pPr marL="1257300" marR="0" lvl="2"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600" b="0" i="0" u="none" strike="noStrike" kern="0" cap="none" spc="0" normalizeH="0" baseline="0" dirty="0">
                <a:solidFill>
                  <a:schemeClr val="tx1"/>
                </a:solidFill>
                <a:latin typeface="+mn-lt"/>
                <a:cs typeface="+mn-ea"/>
              </a:rPr>
              <a:t>An I/R receiver (same type of devices used for audio guides in museums), and</a:t>
            </a:r>
            <a:endParaRPr kumimoji="0" lang="en-US" altLang="en-US" sz="1600" b="0" i="0" u="none" strike="noStrike" kern="0" cap="none" spc="0" normalizeH="0" baseline="0" dirty="0">
              <a:solidFill>
                <a:schemeClr val="tx1"/>
              </a:solidFill>
              <a:latin typeface="+mn-lt"/>
              <a:cs typeface="+mn-ea"/>
            </a:endParaRPr>
          </a:p>
          <a:p>
            <a:pPr marL="1257300" marR="0" lvl="2"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600" b="0" i="0" u="none" strike="noStrike" kern="0" cap="none" spc="0" normalizeH="0" baseline="0" dirty="0">
                <a:solidFill>
                  <a:schemeClr val="tx1"/>
                </a:solidFill>
                <a:latin typeface="+mn-lt"/>
                <a:cs typeface="+mn-ea"/>
              </a:rPr>
              <a:t>A pair of earbuds that can be kept as a souvenir (only one pair per person, please!). Note: delegates can also use their own headphones or earbuds using a jack 3.5mm connector (Bluetooth not supported).</a:t>
            </a:r>
            <a:endParaRPr kumimoji="0" lang="en-GB" altLang="fr-FR" sz="1280" b="0" i="0" u="none" strike="noStrike" kern="0" cap="none" spc="0" normalizeH="0" baseline="0" noProof="0" dirty="0">
              <a:ln>
                <a:noFill/>
              </a:ln>
              <a:solidFill>
                <a:schemeClr val="tx1"/>
              </a:solidFill>
              <a:effectLst/>
              <a:highlight>
                <a:srgbClr val="FFFF00"/>
              </a:highlight>
              <a:uLnTx/>
              <a:uFillTx/>
              <a:latin typeface="+mn-lt"/>
              <a:ea typeface="+mn-ea"/>
              <a:cs typeface="+mn-cs"/>
            </a:endParaRPr>
          </a:p>
          <a:p>
            <a:pPr marL="1257300" marR="0" lvl="2"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600" b="0" i="0" u="none" strike="noStrike" kern="0" cap="none" spc="0" normalizeH="0" baseline="0" dirty="0">
                <a:solidFill>
                  <a:srgbClr val="FF0000"/>
                </a:solidFill>
                <a:latin typeface="+mn-lt"/>
                <a:cs typeface="+mn-ea"/>
              </a:rPr>
              <a:t>IMPORTANT:receivers shall be returned at the end of the meeting week!!</a:t>
            </a:r>
            <a:endParaRPr kumimoji="0" lang="en-GB" altLang="fr-FR" sz="1280" b="0" i="0" u="none" strike="noStrike" kern="0" cap="none" spc="0" normalizeH="0" baseline="0" noProof="0" dirty="0">
              <a:ln>
                <a:noFill/>
              </a:ln>
              <a:solidFill>
                <a:srgbClr val="FF0000"/>
              </a:solidFill>
              <a:effectLst/>
              <a:highlight>
                <a:srgbClr val="FFFF00"/>
              </a:highlight>
              <a:uLnTx/>
              <a:uFillTx/>
              <a:latin typeface="+mn-lt"/>
              <a:ea typeface="+mn-ea"/>
              <a:cs typeface="+mn-cs"/>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600" b="0" i="0" u="none" strike="noStrike" kern="0" cap="none" spc="0" normalizeH="0" baseline="0" dirty="0">
                <a:latin typeface="+mn-lt"/>
                <a:cs typeface="+mn-ea"/>
              </a:rPr>
              <a:t>3GPP Wireless LAN in meeting room:</a:t>
            </a:r>
            <a:endParaRPr kumimoji="0" lang="en-GB" altLang="fr-FR" sz="1540" b="0" i="0" u="none" strike="noStrike" kern="0" cap="none" spc="0" normalizeH="0" baseline="0" noProof="0" dirty="0">
              <a:ln>
                <a:noFill/>
              </a:ln>
              <a:effectLst/>
              <a:highlight>
                <a:srgbClr val="FFFF00"/>
              </a:highlight>
              <a:uLnTx/>
              <a:uFillTx/>
              <a:latin typeface="+mn-lt"/>
              <a:ea typeface="+mn-ea"/>
              <a:cs typeface="+mn-cs"/>
            </a:endParaRPr>
          </a:p>
          <a:p>
            <a:pPr marL="1257300" marR="0" lvl="2"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600" b="0" i="0" u="none" strike="noStrike" kern="0" cap="none" spc="0" normalizeH="0" baseline="0" dirty="0">
                <a:latin typeface="+mn-lt"/>
                <a:cs typeface="+mn-ea"/>
              </a:rPr>
              <a:t>Wireless LAN: SSID: 3GPPWIFI</a:t>
            </a:r>
            <a:endParaRPr kumimoji="0" lang="en-US" altLang="en-US" sz="1600" b="0" i="0" u="none" strike="noStrike" kern="0" cap="none" spc="0" normalizeH="0" baseline="0" dirty="0">
              <a:latin typeface="+mn-lt"/>
              <a:cs typeface="+mn-ea"/>
            </a:endParaRPr>
          </a:p>
          <a:p>
            <a:pPr marL="1257300" marR="0" lvl="2"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600" b="0" i="0" u="none" strike="noStrike" kern="0" cap="none" spc="0" normalizeH="0" baseline="0" dirty="0">
                <a:latin typeface="+mn-lt"/>
                <a:cs typeface="+mn-ea"/>
              </a:rPr>
              <a:t>Password: 3GPP3GPPM (CAPITAL LETTERS!)</a:t>
            </a:r>
            <a:endParaRPr kumimoji="0" lang="en-US" altLang="en-US" sz="1600" b="0" i="0" u="none" strike="noStrike" kern="0" cap="none" spc="0" normalizeH="0" baseline="0" dirty="0">
              <a:latin typeface="+mn-lt"/>
              <a:cs typeface="+mn-ea"/>
            </a:endParaRPr>
          </a:p>
          <a:p>
            <a:pPr marL="1257300" marR="0" lvl="2"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600" b="0" i="0" u="none" strike="noStrike" kern="0" cap="none" spc="0" normalizeH="0" baseline="0" dirty="0">
                <a:latin typeface="+mn-lt"/>
                <a:cs typeface="+mn-ea"/>
              </a:rPr>
              <a:t>IP address: 10.10.10.10</a:t>
            </a:r>
            <a:endParaRPr kumimoji="0" lang="en-GB" altLang="fr-FR" sz="1280" b="0" i="0" u="none" strike="noStrike" kern="0" cap="none" spc="0" normalizeH="0" baseline="0" noProof="0" dirty="0">
              <a:ln>
                <a:noFill/>
              </a:ln>
              <a:effectLst/>
              <a:highlight>
                <a:srgbClr val="FFFF00"/>
              </a:highlight>
              <a:uLnTx/>
              <a:uFillTx/>
              <a:latin typeface="+mn-lt"/>
              <a:ea typeface="+mn-ea"/>
              <a:cs typeface="+mn-cs"/>
            </a:endParaRPr>
          </a:p>
          <a:p>
            <a:pPr marL="914400" marR="0" lvl="3"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sz="1600" dirty="0">
                <a:cs typeface="+mn-ea"/>
                <a:sym typeface="+mn-ea"/>
              </a:rPr>
              <a:t>f2f moderator shall use either GTW or MS teams to organize the offline discussion, MCC support for offline discussion is best effort.</a:t>
            </a:r>
            <a:endParaRPr lang="en-US" sz="1345" dirty="0">
              <a:sym typeface="+mn-ea"/>
            </a:endParaRPr>
          </a:p>
          <a:p>
            <a:pPr marL="0" marR="0" lvl="1"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sz="1800" noProof="0" dirty="0">
                <a:ln>
                  <a:noFill/>
                </a:ln>
                <a:effectLst/>
                <a:uLnTx/>
                <a:uFillTx/>
                <a:ea typeface="+mn-ea"/>
                <a:cs typeface="+mn-cs"/>
                <a:sym typeface="+mn-ea"/>
              </a:rPr>
              <a:t>Highlights to remote delegates:</a:t>
            </a:r>
            <a:endParaRPr kumimoji="0" lang="en-US" altLang="en-US" sz="1795" b="0" i="0" u="none" strike="noStrike" kern="0" cap="none" spc="0" normalizeH="0" baseline="0" noProof="0" dirty="0">
              <a:ln>
                <a:noFill/>
              </a:ln>
              <a:effectLst/>
              <a:uLnTx/>
              <a:uFillTx/>
            </a:endParaRPr>
          </a:p>
          <a:p>
            <a:pPr marL="914400" marR="0" lvl="3"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sz="1600" dirty="0">
                <a:cs typeface="+mn-ea"/>
                <a:sym typeface="+mn-ea"/>
              </a:rPr>
              <a:t>Remote delegate using a quality headset and having a stable internet connection is highly recommended.</a:t>
            </a:r>
            <a:endParaRPr lang="en-US" altLang="en-US" sz="1600" dirty="0">
              <a:cs typeface="+mn-ea"/>
              <a:sym typeface="+mn-ea"/>
            </a:endParaRPr>
          </a:p>
          <a:p>
            <a:pPr marL="914400" marR="0" lvl="3"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sz="1600" dirty="0">
                <a:cs typeface="+mn-ea"/>
                <a:sym typeface="+mn-ea"/>
              </a:rPr>
              <a:t>Remote moderator shall use either GTW or MS teams to organize the offline discussion remotely.</a:t>
            </a:r>
            <a:endParaRPr lang="en-US" altLang="en-GB" sz="1535" noProof="0" dirty="0">
              <a:ln>
                <a:noFill/>
              </a:ln>
              <a:effectLst/>
              <a:highlight>
                <a:srgbClr val="FFFF00"/>
              </a:highlight>
              <a:uLnTx/>
              <a:uFillTx/>
              <a:ea typeface="+mn-ea"/>
              <a:cs typeface="+mn-cs"/>
              <a:sym typeface="+mn-ea"/>
            </a:endParaRPr>
          </a:p>
          <a:p>
            <a:pPr marL="457200" marR="0" lvl="2"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sz="1800" noProof="0" dirty="0">
                <a:ln>
                  <a:noFill/>
                </a:ln>
                <a:effectLst/>
                <a:uLnTx/>
                <a:uFillTx/>
                <a:ea typeface="+mn-ea"/>
                <a:cs typeface="+mn-cs"/>
                <a:sym typeface="+mn-ea"/>
              </a:rPr>
              <a:t>The instruction of the GTW and Tohru for offline discussion moderators:</a:t>
            </a:r>
            <a:endParaRPr lang="en-US" altLang="en-GB" sz="1710" noProof="0" dirty="0">
              <a:ln>
                <a:noFill/>
              </a:ln>
              <a:effectLst/>
              <a:highlight>
                <a:srgbClr val="FFFF00"/>
              </a:highlight>
              <a:uLnTx/>
              <a:uFillTx/>
              <a:ea typeface="+mn-ea"/>
              <a:cs typeface="+mn-cs"/>
              <a:sym typeface="+mn-ea"/>
            </a:endParaRPr>
          </a:p>
          <a:p>
            <a:pPr marL="914400" marR="0" lvl="3" indent="-342900" algn="l" defTabSz="914400" rtl="0" eaLnBrk="0" fontAlgn="base" latinLnBrk="0" hangingPunct="0">
              <a:lnSpc>
                <a:spcPct val="100000"/>
              </a:lnSpc>
              <a:spcBef>
                <a:spcPct val="20000"/>
              </a:spcBef>
              <a:spcAft>
                <a:spcPct val="0"/>
              </a:spcAft>
              <a:buClrTx/>
              <a:buSzTx/>
              <a:buFontTx/>
              <a:buBlip>
                <a:blip r:embed="rId1"/>
              </a:buBlip>
              <a:defRPr/>
            </a:pPr>
            <a:endParaRPr lang="en-US" sz="1345" dirty="0"/>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endParaRPr kumimoji="0" lang="en-GB" altLang="fr-FR" sz="1795" b="0" i="0" u="none" strike="noStrike" kern="0" cap="none" spc="0" normalizeH="0" baseline="0" noProof="0" dirty="0">
              <a:ln>
                <a:noFill/>
              </a:ln>
              <a:effectLst/>
              <a:highlight>
                <a:srgbClr val="FFFF00"/>
              </a:highlight>
              <a:uLnTx/>
              <a:uFillTx/>
              <a:latin typeface="+mn-lt"/>
              <a:ea typeface="+mn-ea"/>
              <a:cs typeface="+mn-cs"/>
            </a:endParaRPr>
          </a:p>
        </p:txBody>
      </p:sp>
      <p:sp>
        <p:nvSpPr>
          <p:cNvPr id="20482" name="Title 2"/>
          <p:cNvSpPr>
            <a:spLocks noGrp="1"/>
          </p:cNvSpPr>
          <p:nvPr>
            <p:ph type="title"/>
          </p:nvPr>
        </p:nvSpPr>
        <p:spPr/>
        <p:txBody>
          <a:bodyPr vert="horz" wrap="square" lIns="91440" tIns="45720" rIns="91440" bIns="45720" anchor="ctr" anchorCtr="0"/>
          <a:p>
            <a:r>
              <a:rPr lang="en-US" altLang="en-US" dirty="0"/>
              <a:t>   F2F Meeting with 2-way Remote Access</a:t>
            </a:r>
            <a:endParaRPr lang="en-US" altLang="en-US" dirty="0"/>
          </a:p>
        </p:txBody>
      </p:sp>
      <p:sp>
        <p:nvSpPr>
          <p:cNvPr id="20483"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latin typeface="Arial" panose="020B0604020202020204" pitchFamily="34" charset="0"/>
              </a:rPr>
            </a:fld>
            <a:endParaRPr lang="en-GB" altLang="fr-FR" sz="1100" dirty="0">
              <a:solidFill>
                <a:schemeClr val="bg1"/>
              </a:solidFill>
              <a:latin typeface="Arial" panose="020B0604020202020204" pitchFamily="34" charset="0"/>
            </a:endParaRPr>
          </a:p>
        </p:txBody>
      </p:sp>
      <p:graphicFrame>
        <p:nvGraphicFramePr>
          <p:cNvPr id="3" name="对象 2">
            <a:hlinkClick r:id="" action="ppaction://ole?verb="/>
          </p:cNvPr>
          <p:cNvGraphicFramePr>
            <a:graphicFrameLocks noChangeAspect="1"/>
          </p:cNvGraphicFramePr>
          <p:nvPr/>
        </p:nvGraphicFramePr>
        <p:xfrm>
          <a:off x="7752080" y="5661025"/>
          <a:ext cx="971550" cy="952500"/>
        </p:xfrm>
        <a:graphic>
          <a:graphicData uri="http://schemas.openxmlformats.org/presentationml/2006/ole">
            <mc:AlternateContent xmlns:mc="http://schemas.openxmlformats.org/markup-compatibility/2006">
              <mc:Choice xmlns:v="urn:schemas-microsoft-com:vml" Requires="v">
                <p:oleObj spid="_x0000_s1025" name="" showAsIcon="1" r:id="rId2" imgW="971550" imgH="952500" progId="Package">
                  <p:embed/>
                </p:oleObj>
              </mc:Choice>
              <mc:Fallback>
                <p:oleObj name="" showAsIcon="1" r:id="rId2" imgW="971550" imgH="952500" progId="Package">
                  <p:embed/>
                  <p:pic>
                    <p:nvPicPr>
                      <p:cNvPr id="0" name="图片 1024"/>
                      <p:cNvPicPr/>
                      <p:nvPr/>
                    </p:nvPicPr>
                    <p:blipFill>
                      <a:blip r:embed="rId3"/>
                      <a:stretch>
                        <a:fillRect/>
                      </a:stretch>
                    </p:blipFill>
                    <p:spPr>
                      <a:xfrm>
                        <a:off x="7752080" y="5661025"/>
                        <a:ext cx="971550" cy="952500"/>
                      </a:xfrm>
                      <a:prstGeom prst="rect">
                        <a:avLst/>
                      </a:prstGeom>
                    </p:spPr>
                  </p:pic>
                </p:oleObj>
              </mc:Fallback>
            </mc:AlternateContent>
          </a:graphicData>
        </a:graphic>
      </p:graphicFrame>
    </p:spTree>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Them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Them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Office Theme">
  <a:themeElements>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Them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9554</Words>
  <Application>WPS 演示</Application>
  <PresentationFormat/>
  <Paragraphs>144</Paragraphs>
  <Slides>11</Slides>
  <Notes>3</Notes>
  <HiddenSlides>0</HiddenSlides>
  <MMClips>0</MMClips>
  <ScaleCrop>false</ScaleCrop>
  <HeadingPairs>
    <vt:vector size="8" baseType="variant">
      <vt:variant>
        <vt:lpstr>已用的字体</vt:lpstr>
      </vt:variant>
      <vt:variant>
        <vt:i4>9</vt:i4>
      </vt:variant>
      <vt:variant>
        <vt:lpstr>主题</vt:lpstr>
      </vt:variant>
      <vt:variant>
        <vt:i4>3</vt:i4>
      </vt:variant>
      <vt:variant>
        <vt:lpstr>嵌入 OLE 服务器</vt:lpstr>
      </vt:variant>
      <vt:variant>
        <vt:i4>1</vt:i4>
      </vt:variant>
      <vt:variant>
        <vt:lpstr>幻灯片标题</vt:lpstr>
      </vt:variant>
      <vt:variant>
        <vt:i4>11</vt:i4>
      </vt:variant>
    </vt:vector>
  </HeadingPairs>
  <TitlesOfParts>
    <vt:vector size="24" baseType="lpstr">
      <vt:lpstr>Arial</vt:lpstr>
      <vt:lpstr>宋体</vt:lpstr>
      <vt:lpstr>Wingdings</vt:lpstr>
      <vt:lpstr>MS PGothic</vt:lpstr>
      <vt:lpstr>Calibri</vt:lpstr>
      <vt:lpstr>MS PMincho</vt:lpstr>
      <vt:lpstr>Yu Gothic</vt:lpstr>
      <vt:lpstr>微软雅黑</vt:lpstr>
      <vt:lpstr>Arial Unicode MS</vt:lpstr>
      <vt:lpstr>Office Theme</vt:lpstr>
      <vt:lpstr>2_Office Theme</vt:lpstr>
      <vt:lpstr>1_Office Theme</vt:lpstr>
      <vt:lpstr>Package</vt:lpstr>
      <vt:lpstr>Guidelines for RAN3 f2f Meetings with Remote Access</vt:lpstr>
      <vt:lpstr>Background (1)</vt:lpstr>
      <vt:lpstr>Background (2)</vt:lpstr>
      <vt:lpstr>Background (3)</vt:lpstr>
      <vt:lpstr>Guidelines (1)</vt:lpstr>
      <vt:lpstr>Guidelines (2)</vt:lpstr>
      <vt:lpstr>Guidelines (3)</vt:lpstr>
      <vt:lpstr>   F2F Meeting with 2-way Remote Access</vt:lpstr>
      <vt:lpstr>   F2F Meeting with 2-way Remote Access</vt:lpstr>
      <vt:lpstr>   F2F Meeting with 2-way Remote Access</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Status Report RAN WG3</dc:title>
  <dc:creator>gino.masini@ericsson.com</dc:creator>
  <cp:keywords>CTPClassification=CTP_NT</cp:keywords>
  <cp:lastModifiedBy>RAN3 Chair</cp:lastModifiedBy>
  <cp:revision>7518</cp:revision>
  <dcterms:created xsi:type="dcterms:W3CDTF">2009-06-02T04:11:00Z</dcterms:created>
  <dcterms:modified xsi:type="dcterms:W3CDTF">2023-04-28T07:07:13Z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s_pID_725343">
    <vt:lpwstr>(6)cWjpsCKWTsPaPc2KY3olHRzcTIo1lGrP42AVK3KThi2edPzBx7f2a7QADC0u4hBfZoDde5SM
rgMvErRfjgRxDvJpxUg1WdRfiNLg6z+i1r/1c+ITsDM85+iWjWETfY5JeHw80RuX9A6T/WRV
xnVy7UCuW+gpHyW9Em2NsD6Ozf5243kZsO3PKAAK2KJ2Nt9dYhfWvAj3MaoL+/JfyDIZDGsw
AYthnpLHAQC8lJ+glJ</vt:lpwstr>
  </property>
  <property fmtid="{D5CDD505-2E9C-101B-9397-08002B2CF9AE}" pid="3" name="_ms_pID_725343_00">
    <vt:lpwstr>_ms_pID_725343</vt:lpwstr>
  </property>
  <property fmtid="{D5CDD505-2E9C-101B-9397-08002B2CF9AE}" pid="4" name="_ms_pID_7253431">
    <vt:lpwstr>G3ZJjV+Wc9CV2aTBtfUUen/CYw3VF5be95fQglR8/NJ1QY9XmH0pzS
5JqGcxaRzlYV/wAwz9NIjSqdI/u/2x1487np8pYCpLSfxvBizr7Qg/Fo7x3rIGB7eVI3DITx
sIoPeL3Hp7FxkQ0kR0dpmmytJT4hDOS7Q9M1Cg7jEmv4osYCZP6HuBg4AuaiKqV41eDl+2hS
EIJ7DA+a0ufvxMZ9IbVYNcEQZw/AfdOJugV9</vt:lpwstr>
  </property>
  <property fmtid="{D5CDD505-2E9C-101B-9397-08002B2CF9AE}" pid="5" name="_ms_pID_7253431_00">
    <vt:lpwstr>_ms_pID_7253431</vt:lpwstr>
  </property>
  <property fmtid="{D5CDD505-2E9C-101B-9397-08002B2CF9AE}" pid="6" name="_ms_pID_7253432">
    <vt:lpwstr>iSZ8b7z81jUeMzF4lvxfm0QMePHNiIWoOLKW
kdvQQFsBRxM3ij1YROKAUjaTR/hq1XhA+yKpDDiIsSQNy+z2o03nYFGIxteLT+wmVAOAsZ+x
gTDE5WILXM39J3S7m1LXdJEeeXtfLCpQrShNUj4edvz2IOUQli2dq5IlRxTfuuMsNSGU1uz0
qmk/geh2yINTciZA0X2lVyHn56+dubBoA7K5gcNrK9cHexCZ6GpqOz</vt:lpwstr>
  </property>
  <property fmtid="{D5CDD505-2E9C-101B-9397-08002B2CF9AE}" pid="7" name="_ms_pID_7253432_00">
    <vt:lpwstr>_ms_pID_7253432</vt:lpwstr>
  </property>
  <property fmtid="{D5CDD505-2E9C-101B-9397-08002B2CF9AE}" pid="8" name="_ms_pID_7253433">
    <vt:lpwstr>JvGiEMaLzp55T0zRr/
wYwVg5664c+di9HGpDfg/LpsF8GA3s2nJOaf9pObLt4WT1awble9yifq+/7Za4OFO3I0CMpo
fcA2oNuxQ8c3nKiMVnIZ0THInLwmhPdHd2AeDIV9zjXYU+WCF7eECkvDGjLdnfcXS/x+RIYx
cZAPWMnWPJztlSI38tPk1EfLToXSh9kSM++OsfAfmeb0upySp+gb2kfLA86cTx5HzbCtLmHz</vt:lpwstr>
  </property>
  <property fmtid="{D5CDD505-2E9C-101B-9397-08002B2CF9AE}" pid="9" name="_ms_pID_7253433_00">
    <vt:lpwstr>_ms_pID_7253433</vt:lpwstr>
  </property>
  <property fmtid="{D5CDD505-2E9C-101B-9397-08002B2CF9AE}" pid="10" name="_ms_pID_7253434">
    <vt:lpwstr>
jpJS0ayjmrpgRxwMCSMe0m+nBCJCGR1Mu/gZbSFGkGHFCH4R1Bu5E9ffEyTsCMBsdhU+kJng
PqbfQ0L1pVC954pBNyeb3hNJfdNA0jn9ZgH7sJC2Wv/FYyg9XBJo8F5khfoPTH6207OtfE1k
KjbrOCtdAojK2OF8ei/gAkOBDh2ZaxA+JQnQQR1P7XafmcrQg41nYkJoKuxufT3N0RjGg+Ug
clCZ43ohfqs/MHm5</vt:lpwstr>
  </property>
  <property fmtid="{D5CDD505-2E9C-101B-9397-08002B2CF9AE}" pid="11" name="_ms_pID_7253434_00">
    <vt:lpwstr>_ms_pID_7253434</vt:lpwstr>
  </property>
  <property fmtid="{D5CDD505-2E9C-101B-9397-08002B2CF9AE}" pid="12" name="_ms_pID_7253435">
    <vt:lpwstr>1XQ1c5FOl8ri5QkhiFEX25+iSgkU5N05GxlreuhG/wmzb7GXM/IiopIO
E2utQBGQx77WjUNPwVdgFtaJwuK6ByLpxZNFzSCrWg4khowC4+9KWpOAc8LBQ2qY9ja/LpNt
+/wWC5KykACWan0WQk+xfVi8m9WsKodsMadaBSvcUmN+WhfO</vt:lpwstr>
  </property>
  <property fmtid="{D5CDD505-2E9C-101B-9397-08002B2CF9AE}" pid="13" name="_ms_pID_7253435_00">
    <vt:lpwstr>_ms_pID_7253435</vt:lpwstr>
  </property>
  <property fmtid="{D5CDD505-2E9C-101B-9397-08002B2CF9AE}" pid="14" name="_new_ms_pID_72543">
    <vt:lpwstr>(3)Y4l2gfgX4pWi8iNsf9mAjotfDTtaJeHpg0ZH0Qro7B+mpKBOFdjCv1PMPHnsGzPX++Acylj9
sj1g1hOjavFFJuTs+nkRZhRQRFkKATbeQlPUGwHQTyeDvvnUbkyJCOJXVnSRfIWtRqLRNaM4
aQblkF8nQs3awjnryNYuJ5Z3tBdKXdHFcaoJnPA3bDS84b09iOPQNvs9g4xYi00Bslwe2Fb2
A+RZdy67m2SO1kPPVM</vt:lpwstr>
  </property>
  <property fmtid="{D5CDD505-2E9C-101B-9397-08002B2CF9AE}" pid="15" name="_new_ms_pID_72543_00">
    <vt:lpwstr>_new_ms_pID_72543</vt:lpwstr>
  </property>
  <property fmtid="{D5CDD505-2E9C-101B-9397-08002B2CF9AE}" pid="16" name="_new_ms_pID_725431">
    <vt:lpwstr>SHXGHMQBnoPBJbnDfV1k1DT4+Qqce7FwvHkFTW3OpJ8jxYZ/rVbFjQ
H6Gf1NrttADC/rd1V0CSggD8qgMHa8A4yRD7XwQq7MfvwqCR0pu3pCKzRu3q/PXVjC3VGvfr
xehhrNRz+Lya1i5OSbcqAuHVLoErK3wT43q41j2Ps8gY9zgXro331wulyLjqCcz50VNCmOaz
V8RGethOUMY7MV2+e1W8IU9jyYuXA/3OWBBv</vt:lpwstr>
  </property>
  <property fmtid="{D5CDD505-2E9C-101B-9397-08002B2CF9AE}" pid="17" name="_new_ms_pID_725431_00">
    <vt:lpwstr>_new_ms_pID_725431</vt:lpwstr>
  </property>
  <property fmtid="{D5CDD505-2E9C-101B-9397-08002B2CF9AE}" pid="18" name="_new_ms_pID_725432">
    <vt:lpwstr>RSBwutQjUbsrQpM2fffwkaljmOJagfqca9z+
11K3Z8kDoReHL4kNQNJrmHi3rlJS0hQDhb/EV/AEGwE9A/yUP38TT0isBjb9cIke7FisG6/b
5CQnF23J1Qk+a/e+zLgs8oOBF2VpUCzMpE3e/w125Z/qfceO7XL8+h4SYOdWsPfS8MF9JKhU
oV/bkNA0cM35mg==</vt:lpwstr>
  </property>
  <property fmtid="{D5CDD505-2E9C-101B-9397-08002B2CF9AE}" pid="19" name="_new_ms_pID_725432_00">
    <vt:lpwstr>_new_ms_pID_725432</vt:lpwstr>
  </property>
  <property fmtid="{D5CDD505-2E9C-101B-9397-08002B2CF9AE}" pid="20" name="_readonly">
    <vt:lpwstr/>
  </property>
  <property fmtid="{D5CDD505-2E9C-101B-9397-08002B2CF9AE}" pid="21" name="_change">
    <vt:lpwstr/>
  </property>
  <property fmtid="{D5CDD505-2E9C-101B-9397-08002B2CF9AE}" pid="22" name="_full-control">
    <vt:lpwstr/>
  </property>
  <property fmtid="{D5CDD505-2E9C-101B-9397-08002B2CF9AE}" pid="23" name="sflag">
    <vt:lpwstr>1473739617</vt:lpwstr>
  </property>
  <property fmtid="{D5CDD505-2E9C-101B-9397-08002B2CF9AE}" pid="24" name="UpdateProcess">
    <vt:lpwstr>End</vt:lpwstr>
  </property>
  <property fmtid="{D5CDD505-2E9C-101B-9397-08002B2CF9AE}" pid="25" name="KSOProductBuildVer">
    <vt:lpwstr>2052-11.8.2.9022</vt:lpwstr>
  </property>
  <property fmtid="{D5CDD505-2E9C-101B-9397-08002B2CF9AE}" pid="26" name="TitusGUID">
    <vt:lpwstr>c8420a12-261e-411a-ac44-e9fb1c55a748</vt:lpwstr>
  </property>
  <property fmtid="{D5CDD505-2E9C-101B-9397-08002B2CF9AE}" pid="27" name="CTP_TimeStamp">
    <vt:lpwstr>2019-09-04 07:22:37Z</vt:lpwstr>
  </property>
  <property fmtid="{D5CDD505-2E9C-101B-9397-08002B2CF9AE}" pid="28" name="CTP_BU">
    <vt:lpwstr>NA</vt:lpwstr>
  </property>
  <property fmtid="{D5CDD505-2E9C-101B-9397-08002B2CF9AE}" pid="29" name="CTP_IDSID">
    <vt:lpwstr>NA</vt:lpwstr>
  </property>
  <property fmtid="{D5CDD505-2E9C-101B-9397-08002B2CF9AE}" pid="30" name="CTP_WWID">
    <vt:lpwstr>NA</vt:lpwstr>
  </property>
  <property fmtid="{D5CDD505-2E9C-101B-9397-08002B2CF9AE}" pid="31" name="CTPClassification">
    <vt:lpwstr>CTP_NT</vt:lpwstr>
  </property>
</Properties>
</file>