
<file path=[Content_Types].xml><?xml version="1.0" encoding="utf-8"?>
<Types xmlns="http://schemas.openxmlformats.org/package/2006/content-types">
  <Default Extension="vml" ContentType="application/vnd.openxmlformats-officedocument.vmlDrawing"/>
  <Default Extension="bin" ContentType="application/vnd.openxmlformats-officedocument.oleObject"/>
  <Default Extension="jpeg" ContentType="image/jpeg"/>
  <Default Extension="JPG" ContentType="image/.jp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2" r:id="rId4"/>
  </p:sldMasterIdLst>
  <p:notesMasterIdLst>
    <p:notesMasterId r:id="rId6"/>
  </p:notesMasterIdLst>
  <p:handoutMasterIdLst>
    <p:handoutMasterId r:id="rId20"/>
  </p:handoutMasterIdLst>
  <p:sldIdLst>
    <p:sldId id="754" r:id="rId5"/>
    <p:sldId id="666" r:id="rId7"/>
    <p:sldId id="948" r:id="rId8"/>
    <p:sldId id="957" r:id="rId9"/>
    <p:sldId id="944" r:id="rId10"/>
    <p:sldId id="952" r:id="rId11"/>
    <p:sldId id="953" r:id="rId12"/>
    <p:sldId id="945" r:id="rId13"/>
    <p:sldId id="954" r:id="rId14"/>
    <p:sldId id="973" r:id="rId15"/>
    <p:sldId id="955" r:id="rId16"/>
    <p:sldId id="956" r:id="rId17"/>
    <p:sldId id="971" r:id="rId18"/>
    <p:sldId id="906" r:id="rId19"/>
  </p:sldIdLst>
  <p:sldSz cx="12192000" cy="6858000"/>
  <p:notesSz cx="6858000" cy="9144000"/>
  <p:defaultTextStyle>
    <a:defPPr>
      <a:defRPr lang="ja-JP"/>
    </a:defPPr>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vl6pPr marL="2286000" lvl="5"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6pPr>
    <a:lvl7pPr marL="2743200" lvl="6"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7pPr>
    <a:lvl8pPr marL="3200400" lvl="7"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8pPr>
    <a:lvl9pPr marL="3657600" lvl="8"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2FDB2607-1784-4EEB-B798-7EB5836EED8A}">
        <p14:showMediaCtrls xmlns:p14="http://schemas.microsoft.com/office/powerpoint/2010/main" val="1"/>
      </p:ext>
    </p:extLst>
  </p:showPr>
  <p:clrMru>
    <a:srgbClr val="800080"/>
    <a:srgbClr val="CC0099"/>
    <a:srgbClr val="FF33CC"/>
    <a:srgbClr val="FF0000"/>
    <a:srgbClr val="FF0066"/>
    <a:srgbClr val="0000CC"/>
    <a:srgbClr val="0080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9037"/>
    <p:restoredTop sz="93248"/>
  </p:normalViewPr>
  <p:slideViewPr>
    <p:cSldViewPr showGuides="1">
      <p:cViewPr varScale="1">
        <p:scale>
          <a:sx n="81" d="100"/>
          <a:sy n="81" d="100"/>
        </p:scale>
        <p:origin x="346" y="58"/>
      </p:cViewPr>
      <p:guideLst>
        <p:guide orient="horz" pos="2160"/>
        <p:guide pos="3840"/>
      </p:guideLst>
    </p:cSldViewPr>
  </p:slideViewPr>
  <p:outlineViewPr>
    <p:cViewPr>
      <p:scale>
        <a:sx n="33" d="100"/>
        <a:sy n="33" d="100"/>
      </p:scale>
      <p:origin x="0" y="-3930"/>
    </p:cViewPr>
  </p:outlineViewPr>
  <p:notesTextViewPr>
    <p:cViewPr>
      <p:scale>
        <a:sx n="100" d="100"/>
        <a:sy n="100" d="100"/>
      </p:scale>
      <p:origin x="0" y="0"/>
    </p:cViewPr>
  </p:notesTextViewPr>
  <p:sorterViewPr showFormatting="0">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8" Type="http://schemas.openxmlformats.org/officeDocument/2006/relationships/slide" Target="slides/slide3.xml"/><Relationship Id="rId7" Type="http://schemas.openxmlformats.org/officeDocument/2006/relationships/slide" Target="slides/slide2.xml"/><Relationship Id="rId6" Type="http://schemas.openxmlformats.org/officeDocument/2006/relationships/notesMaster" Target="notesMasters/notesMaster1.xml"/><Relationship Id="rId5" Type="http://schemas.openxmlformats.org/officeDocument/2006/relationships/slide" Target="slides/slide1.xml"/><Relationship Id="rId4" Type="http://schemas.openxmlformats.org/officeDocument/2006/relationships/slideMaster" Target="slideMasters/slideMaster3.xml"/><Relationship Id="rId3" Type="http://schemas.openxmlformats.org/officeDocument/2006/relationships/slideMaster" Target="slideMasters/slideMaster2.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handoutMaster" Target="handoutMasters/handoutMaster1.xml"/><Relationship Id="rId2" Type="http://schemas.openxmlformats.org/officeDocument/2006/relationships/theme" Target="theme/theme1.xml"/><Relationship Id="rId19" Type="http://schemas.openxmlformats.org/officeDocument/2006/relationships/slide" Target="slides/slide14.xml"/><Relationship Id="rId18" Type="http://schemas.openxmlformats.org/officeDocument/2006/relationships/slide" Target="slides/slide13.xml"/><Relationship Id="rId17" Type="http://schemas.openxmlformats.org/officeDocument/2006/relationships/slide" Target="slides/slide12.xml"/><Relationship Id="rId16" Type="http://schemas.openxmlformats.org/officeDocument/2006/relationships/slide" Target="slides/slide11.xml"/><Relationship Id="rId15" Type="http://schemas.openxmlformats.org/officeDocument/2006/relationships/slide" Target="slides/slide10.xml"/><Relationship Id="rId14" Type="http://schemas.openxmlformats.org/officeDocument/2006/relationships/slide" Target="slides/slide9.xml"/><Relationship Id="rId13" Type="http://schemas.openxmlformats.org/officeDocument/2006/relationships/slide" Target="slides/slide8.xml"/><Relationship Id="rId12" Type="http://schemas.openxmlformats.org/officeDocument/2006/relationships/slide" Target="slides/slide7.xml"/><Relationship Id="rId11" Type="http://schemas.openxmlformats.org/officeDocument/2006/relationships/slide" Target="slides/slide6.xml"/><Relationship Id="rId10" Type="http://schemas.openxmlformats.org/officeDocument/2006/relationships/slide" Target="slides/slide5.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Espace réservé de l'en-tête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
            <a:pPr lvl="0"/>
            <a:endParaRPr lang="en-US" altLang="x-none" sz="1200" dirty="0">
              <a:ea typeface="Arial" panose="020B0604020202020204" pitchFamily="34" charset="0"/>
            </a:endParaRP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
            <a:pPr lvl="0" algn="r"/>
            <a:fld id="{BB962C8B-B14F-4D97-AF65-F5344CB8AC3E}" type="datetimeFigureOut">
              <a:rPr lang="en-US" altLang="zh-CN" sz="1200" dirty="0"/>
            </a:fld>
            <a:endParaRPr lang="en-US" altLang="zh-CN" sz="1200" dirty="0">
              <a:ea typeface="Arial" panose="020B0604020202020204" pitchFamily="34" charset="0"/>
            </a:endParaRPr>
          </a:p>
        </p:txBody>
      </p:sp>
      <p:sp>
        <p:nvSpPr>
          <p:cNvPr id="4" name="Espace réservé du pied de page 3"/>
          <p:cNvSpPr>
            <a:spLocks noGrp="1"/>
          </p:cNvSpPr>
          <p:nvPr>
            <p:ph type="ftr" sz="quarter" idx="2"/>
          </p:nvPr>
        </p:nvSpPr>
        <p:spPr>
          <a:xfrm>
            <a:off x="0" y="8685213"/>
            <a:ext cx="2971800" cy="458788"/>
          </a:xfrm>
          <a:prstGeom prst="rect">
            <a:avLst/>
          </a:prstGeom>
        </p:spPr>
        <p:txBody>
          <a:bodyPr vert="horz" wrap="square" lIns="91440" tIns="45720" rIns="91440" bIns="45720" numCol="1" anchor="b" anchorCtr="0" compatLnSpc="1"/>
          <a:p>
            <a:pPr lvl="0"/>
            <a:endParaRPr lang="en-US" altLang="x-none" sz="1200" dirty="0">
              <a:ea typeface="Arial" panose="020B0604020202020204" pitchFamily="34" charset="0"/>
            </a:endParaRPr>
          </a:p>
        </p:txBody>
      </p:sp>
      <p:sp>
        <p:nvSpPr>
          <p:cNvPr id="5" name="Espace réservé du numéro de diapositive 4"/>
          <p:cNvSpPr>
            <a:spLocks noGrp="1"/>
          </p:cNvSpPr>
          <p:nvPr>
            <p:ph type="sldNum" sz="quarter" idx="3"/>
          </p:nvPr>
        </p:nvSpPr>
        <p:spPr>
          <a:xfrm>
            <a:off x="3884613" y="8685213"/>
            <a:ext cx="2971800" cy="458788"/>
          </a:xfrm>
          <a:prstGeom prst="rect">
            <a:avLst/>
          </a:prstGeom>
        </p:spPr>
        <p:txBody>
          <a:bodyPr vert="horz" wrap="square" lIns="91440" tIns="45720" rIns="91440" bIns="45720" numCol="1" anchor="b" anchorCtr="0" compatLnSpc="1"/>
          <a:p>
            <a:pPr lvl="0" algn="r" fontAlgn="base">
              <a:buNone/>
            </a:pPr>
            <a:fld id="{9A0DB2DC-4C9A-4742-B13C-FB6460FD3503}" type="slidenum">
              <a:rPr lang="en-GB" altLang="en-US" sz="1200" strike="noStrike" noProof="1" dirty="0">
                <a:latin typeface="Arial" panose="020B0604020202020204" pitchFamily="34" charset="0"/>
                <a:ea typeface="MS PGothic" panose="020B0600070205080204" pitchFamily="34" charset="-128"/>
                <a:cs typeface="+mn-cs"/>
              </a:rPr>
            </a:fld>
            <a:endParaRPr lang="en-GB" altLang="en-US" sz="1200" strike="noStrike" noProof="1"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p>
            <a:pPr lvl="0"/>
            <a:endParaRPr lang="en-US" altLang="ja-JP" sz="1200" dirty="0">
              <a:ea typeface="Arial" panose="020B0604020202020204" pitchFamily="34" charset="0"/>
            </a:endParaRPr>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p>
            <a:pPr lvl="0" algn="r"/>
            <a:endParaRPr lang="en-US" altLang="ja-JP" sz="1200" dirty="0">
              <a:ea typeface="Arial" panose="020B0604020202020204" pitchFamily="34" charset="0"/>
            </a:endParaRPr>
          </a:p>
        </p:txBody>
      </p:sp>
      <p:sp>
        <p:nvSpPr>
          <p:cNvPr id="5124" name="Rectangle 4"/>
          <p:cNvSpPr>
            <a:spLocks noGrp="1" noRot="1" noChangeAspect="1" noTextEdit="1"/>
          </p:cNvSpPr>
          <p:nvPr>
            <p:ph type="sldImg"/>
          </p:nvPr>
        </p:nvSpPr>
        <p:spPr>
          <a:xfrm>
            <a:off x="381000" y="685800"/>
            <a:ext cx="6096000" cy="3429000"/>
          </a:xfrm>
          <a:prstGeom prst="rect">
            <a:avLst/>
          </a:prstGeom>
          <a:noFill/>
          <a:ln w="9525" cap="flat" cmpd="sng">
            <a:solidFill>
              <a:srgbClr val="000000"/>
            </a:solidFill>
            <a:prstDash val="solid"/>
            <a:miter/>
            <a:headEnd type="none" w="med" len="med"/>
            <a:tailEnd type="none" w="med" len="med"/>
          </a:ln>
        </p:spPr>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7169" name="Espace réservé de l'image des diapositives 1"/>
          <p:cNvSpPr>
            <a:spLocks noGrp="1" noRot="1" noChangeAspect="1" noTextEdit="1"/>
          </p:cNvSpPr>
          <p:nvPr>
            <p:ph type="sldImg"/>
          </p:nvPr>
        </p:nvSpPr>
        <p:spPr/>
      </p:sp>
      <p:sp>
        <p:nvSpPr>
          <p:cNvPr id="7170" name="Espace réservé des commentaires 2"/>
          <p:cNvSpPr>
            <a:spLocks noGrp="1"/>
          </p:cNvSpPr>
          <p:nvPr>
            <p:ph type="body"/>
          </p:nvPr>
        </p:nvSpPr>
        <p:spPr>
          <a:xfrm>
            <a:off x="685800" y="4400550"/>
            <a:ext cx="5486400" cy="3600450"/>
          </a:xfrm>
          <a:prstGeom prst="rect">
            <a:avLst/>
          </a:prstGeom>
          <a:noFill/>
          <a:ln w="9525">
            <a:noFill/>
          </a:ln>
        </p:spPr>
        <p:txBody>
          <a:bodyPr anchor="t" anchorCtr="0"/>
          <a:p>
            <a:pPr lvl="0"/>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9217" name="Slide Image Placeholder 1"/>
          <p:cNvSpPr>
            <a:spLocks noGrp="1" noRot="1" noChangeAspect="1" noTextEdit="1"/>
          </p:cNvSpPr>
          <p:nvPr>
            <p:ph type="sldImg"/>
          </p:nvPr>
        </p:nvSpPr>
        <p:spPr/>
      </p:sp>
      <p:sp>
        <p:nvSpPr>
          <p:cNvPr id="9218" name="Notes Placeholder 2"/>
          <p:cNvSpPr>
            <a:spLocks noGrp="1"/>
          </p:cNvSpPr>
          <p:nvPr>
            <p:ph type="body"/>
          </p:nvPr>
        </p:nvSpPr>
        <p:spPr>
          <a:xfrm>
            <a:off x="685800" y="4343400"/>
            <a:ext cx="5486400" cy="4114800"/>
          </a:xfrm>
          <a:prstGeom prst="rect">
            <a:avLst/>
          </a:prstGeom>
          <a:noFill/>
          <a:ln w="9525">
            <a:noFill/>
          </a:ln>
        </p:spPr>
        <p:txBody>
          <a:bodyPr anchor="t" anchorCtr="0"/>
          <a:p>
            <a:pPr lvl="0"/>
            <a:endParaRPr lang="en-US" altLang="fr-F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2529" name="Slide Image Placeholder 1"/>
          <p:cNvSpPr>
            <a:spLocks noGrp="1" noRot="1" noChangeAspect="1" noTextEdit="1"/>
          </p:cNvSpPr>
          <p:nvPr>
            <p:ph type="sldImg"/>
          </p:nvPr>
        </p:nvSpPr>
        <p:spPr/>
      </p:sp>
      <p:sp>
        <p:nvSpPr>
          <p:cNvPr id="22530" name="Notes Placeholder 2"/>
          <p:cNvSpPr>
            <a:spLocks noGrp="1"/>
          </p:cNvSpPr>
          <p:nvPr>
            <p:ph type="body"/>
          </p:nvPr>
        </p:nvSpPr>
        <p:spPr>
          <a:xfrm>
            <a:off x="685800" y="4343400"/>
            <a:ext cx="5486400" cy="4114800"/>
          </a:xfrm>
          <a:prstGeom prst="rect">
            <a:avLst/>
          </a:prstGeom>
          <a:noFill/>
          <a:ln w="9525">
            <a:noFill/>
          </a:ln>
        </p:spPr>
        <p:txBody>
          <a:bodyPr anchor="t" anchorCtr="0"/>
          <a:p>
            <a:pPr lvl="0"/>
            <a:endParaRPr lang="en-US" alt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en-US" strike="noStrike" noProof="1"/>
          </a:p>
        </p:txBody>
      </p:sp>
      <p:sp>
        <p:nvSpPr>
          <p:cNvPr id="7" name="Title 6"/>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en-US" strike="noStrike" noProof="1"/>
          </a:p>
        </p:txBody>
      </p:sp>
      <p:sp>
        <p:nvSpPr>
          <p:cNvPr id="7" name="Title 6"/>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itle 4"/>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7" name="灯片编号占位符 6"/>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灯片编号占位符 2"/>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itle 4"/>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en-US" strike="noStrike" noProof="1"/>
          </a:p>
        </p:txBody>
      </p:sp>
      <p:sp>
        <p:nvSpPr>
          <p:cNvPr id="7" name="Title 6"/>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itle 4"/>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7" name="灯片编号占位符 6"/>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灯片编号占位符 2"/>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7" name="灯片编号占位符 6"/>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灯片编号占位符 2"/>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6" Type="http://schemas.openxmlformats.org/officeDocument/2006/relationships/theme" Target="../theme/theme1.xml"/><Relationship Id="rId15" Type="http://schemas.openxmlformats.org/officeDocument/2006/relationships/image" Target="../media/image4.jpeg"/><Relationship Id="rId14" Type="http://schemas.openxmlformats.org/officeDocument/2006/relationships/image" Target="../media/image3.jpeg"/><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6" Type="http://schemas.openxmlformats.org/officeDocument/2006/relationships/theme" Target="../theme/theme2.xml"/><Relationship Id="rId15" Type="http://schemas.openxmlformats.org/officeDocument/2006/relationships/image" Target="../media/image4.jpeg"/><Relationship Id="rId14" Type="http://schemas.openxmlformats.org/officeDocument/2006/relationships/image" Target="../media/image3.jpeg"/><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1.xml"/><Relationship Id="rId8" Type="http://schemas.openxmlformats.org/officeDocument/2006/relationships/slideLayout" Target="../slideLayouts/slideLayout30.xml"/><Relationship Id="rId7" Type="http://schemas.openxmlformats.org/officeDocument/2006/relationships/slideLayout" Target="../slideLayouts/slideLayout29.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3" Type="http://schemas.openxmlformats.org/officeDocument/2006/relationships/slideLayout" Target="../slideLayouts/slideLayout25.xml"/><Relationship Id="rId2" Type="http://schemas.openxmlformats.org/officeDocument/2006/relationships/slideLayout" Target="../slideLayouts/slideLayout24.xml"/><Relationship Id="rId16" Type="http://schemas.openxmlformats.org/officeDocument/2006/relationships/theme" Target="../theme/theme3.xml"/><Relationship Id="rId15" Type="http://schemas.openxmlformats.org/officeDocument/2006/relationships/image" Target="../media/image4.jpeg"/><Relationship Id="rId14" Type="http://schemas.openxmlformats.org/officeDocument/2006/relationships/image" Target="../media/image3.jpeg"/><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33.xml"/><Relationship Id="rId10" Type="http://schemas.openxmlformats.org/officeDocument/2006/relationships/slideLayout" Target="../slideLayouts/slideLayout32.xml"/><Relationship Id="rId1"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7"/>
          <p:cNvPicPr>
            <a:picLocks noChangeAspect="1"/>
          </p:cNvPicPr>
          <p:nvPr/>
        </p:nvPicPr>
        <p:blipFill>
          <a:blip r:embed="rId12"/>
          <a:stretch>
            <a:fillRect/>
          </a:stretch>
        </p:blipFill>
        <p:spPr>
          <a:xfrm>
            <a:off x="11417300" y="6475413"/>
            <a:ext cx="487363" cy="239712"/>
          </a:xfrm>
          <a:prstGeom prst="rect">
            <a:avLst/>
          </a:prstGeom>
          <a:noFill/>
          <a:ln w="9525">
            <a:noFill/>
          </a:ln>
        </p:spPr>
      </p:pic>
      <p:pic>
        <p:nvPicPr>
          <p:cNvPr id="1027" name="Picture 8"/>
          <p:cNvPicPr>
            <a:picLocks noChangeAspect="1"/>
          </p:cNvPicPr>
          <p:nvPr/>
        </p:nvPicPr>
        <p:blipFill>
          <a:blip r:embed="rId13"/>
          <a:stretch>
            <a:fillRect/>
          </a:stretch>
        </p:blipFill>
        <p:spPr>
          <a:xfrm>
            <a:off x="584200" y="6456363"/>
            <a:ext cx="6189663" cy="273050"/>
          </a:xfrm>
          <a:prstGeom prst="rect">
            <a:avLst/>
          </a:prstGeom>
          <a:noFill/>
          <a:ln w="9525">
            <a:noFill/>
          </a:ln>
        </p:spPr>
      </p:pic>
      <p:sp>
        <p:nvSpPr>
          <p:cNvPr id="1028" name="Title Placeholder 1"/>
          <p:cNvSpPr>
            <a:spLocks noGrp="1"/>
          </p:cNvSpPr>
          <p:nvPr>
            <p:ph type="title"/>
          </p:nvPr>
        </p:nvSpPr>
        <p:spPr>
          <a:xfrm>
            <a:off x="609600" y="274638"/>
            <a:ext cx="9112250" cy="1143000"/>
          </a:xfrm>
          <a:prstGeom prst="rect">
            <a:avLst/>
          </a:prstGeom>
          <a:noFill/>
          <a:ln w="9525">
            <a:noFill/>
          </a:ln>
        </p:spPr>
        <p:txBody>
          <a:bodyPr anchor="ctr" anchorCtr="0"/>
          <a:p>
            <a:pPr lvl="0"/>
            <a:r>
              <a:rPr lang="en-US" altLang="fr-FR" dirty="0"/>
              <a:t>Click to edit Master title style</a:t>
            </a:r>
            <a:endParaRPr lang="en-GB" altLang="fr-FR" dirty="0"/>
          </a:p>
        </p:txBody>
      </p:sp>
      <p:sp>
        <p:nvSpPr>
          <p:cNvPr id="1029" name="Text Placeholder 2"/>
          <p:cNvSpPr>
            <a:spLocks noGrp="1"/>
          </p:cNvSpPr>
          <p:nvPr>
            <p:ph type="body"/>
          </p:nvPr>
        </p:nvSpPr>
        <p:spPr>
          <a:xfrm>
            <a:off x="609600" y="1600200"/>
            <a:ext cx="10972800" cy="4525963"/>
          </a:xfrm>
          <a:prstGeom prst="rect">
            <a:avLst/>
          </a:prstGeom>
          <a:noFill/>
          <a:ln w="9525">
            <a:noFill/>
          </a:ln>
        </p:spPr>
        <p:txBody>
          <a:bodyPr anchor="t" anchorCtr="0"/>
          <a:p>
            <a:pPr lvl="0"/>
            <a:r>
              <a:rPr lang="en-US" altLang="fr-FR" dirty="0"/>
              <a:t> Click to edit Master text styles</a:t>
            </a:r>
            <a:endParaRPr lang="en-US" altLang="fr-FR" dirty="0"/>
          </a:p>
          <a:p>
            <a:pPr lvl="1"/>
            <a:r>
              <a:rPr lang="en-US" altLang="fr-FR" dirty="0"/>
              <a:t>Second level</a:t>
            </a:r>
            <a:endParaRPr lang="en-US" altLang="fr-FR" dirty="0"/>
          </a:p>
          <a:p>
            <a:pPr lvl="2"/>
            <a:r>
              <a:rPr lang="en-US" altLang="fr-FR" dirty="0"/>
              <a:t>Third level</a:t>
            </a:r>
            <a:endParaRPr lang="en-US" altLang="fr-FR" dirty="0"/>
          </a:p>
          <a:p>
            <a:pPr lvl="3"/>
            <a:r>
              <a:rPr lang="en-US" altLang="fr-FR" dirty="0"/>
              <a:t>Fourth level</a:t>
            </a:r>
            <a:endParaRPr lang="en-US" altLang="fr-FR" dirty="0"/>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endPar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endParaRPr>
          </a:p>
        </p:txBody>
      </p:sp>
      <p:sp>
        <p:nvSpPr>
          <p:cNvPr id="1032" name="Slide Number Placeholder 4"/>
          <p:cNvSpPr txBox="1">
            <a:spLocks noGrp="1"/>
          </p:cNvSpPr>
          <p:nvPr/>
        </p:nvSpPr>
        <p:spPr>
          <a:xfrm>
            <a:off x="9906000" y="6215063"/>
            <a:ext cx="527050" cy="222250"/>
          </a:xfrm>
          <a:prstGeom prst="rect">
            <a:avLst/>
          </a:prstGeom>
          <a:noFill/>
          <a:ln w="9525">
            <a:noFill/>
          </a:ln>
        </p:spPr>
        <p:txBody>
          <a:bodyPr anchor="t" anchorCtr="0"/>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1033" name="Picture 6"/>
          <p:cNvPicPr>
            <a:picLocks noChangeAspect="1"/>
          </p:cNvPicPr>
          <p:nvPr userDrawn="1"/>
        </p:nvPicPr>
        <p:blipFill>
          <a:blip r:embed="rId14"/>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3074" name="Picture 7"/>
          <p:cNvPicPr>
            <a:picLocks noChangeAspect="1"/>
          </p:cNvPicPr>
          <p:nvPr/>
        </p:nvPicPr>
        <p:blipFill>
          <a:blip r:embed="rId12"/>
          <a:stretch>
            <a:fillRect/>
          </a:stretch>
        </p:blipFill>
        <p:spPr>
          <a:xfrm>
            <a:off x="11417300" y="6475413"/>
            <a:ext cx="487363" cy="239712"/>
          </a:xfrm>
          <a:prstGeom prst="rect">
            <a:avLst/>
          </a:prstGeom>
          <a:noFill/>
          <a:ln w="9525">
            <a:noFill/>
          </a:ln>
        </p:spPr>
      </p:pic>
      <p:pic>
        <p:nvPicPr>
          <p:cNvPr id="3075" name="Picture 8"/>
          <p:cNvPicPr>
            <a:picLocks noChangeAspect="1"/>
          </p:cNvPicPr>
          <p:nvPr/>
        </p:nvPicPr>
        <p:blipFill>
          <a:blip r:embed="rId13"/>
          <a:stretch>
            <a:fillRect/>
          </a:stretch>
        </p:blipFill>
        <p:spPr>
          <a:xfrm>
            <a:off x="584200" y="6456363"/>
            <a:ext cx="6189663" cy="273050"/>
          </a:xfrm>
          <a:prstGeom prst="rect">
            <a:avLst/>
          </a:prstGeom>
          <a:noFill/>
          <a:ln w="9525">
            <a:noFill/>
          </a:ln>
        </p:spPr>
      </p:pic>
      <p:sp>
        <p:nvSpPr>
          <p:cNvPr id="3076" name="Title Placeholder 1"/>
          <p:cNvSpPr>
            <a:spLocks noGrp="1"/>
          </p:cNvSpPr>
          <p:nvPr>
            <p:ph type="title"/>
          </p:nvPr>
        </p:nvSpPr>
        <p:spPr>
          <a:xfrm>
            <a:off x="609600" y="274638"/>
            <a:ext cx="9112250" cy="1143000"/>
          </a:xfrm>
          <a:prstGeom prst="rect">
            <a:avLst/>
          </a:prstGeom>
          <a:noFill/>
          <a:ln w="9525">
            <a:noFill/>
          </a:ln>
        </p:spPr>
        <p:txBody>
          <a:bodyPr anchor="ctr" anchorCtr="0"/>
          <a:p>
            <a:pPr lvl="0"/>
            <a:r>
              <a:rPr lang="en-US" altLang="fr-FR" dirty="0"/>
              <a:t>Click to edit Master title style</a:t>
            </a:r>
            <a:endParaRPr lang="en-GB" altLang="fr-FR" dirty="0"/>
          </a:p>
        </p:txBody>
      </p:sp>
      <p:sp>
        <p:nvSpPr>
          <p:cNvPr id="3077" name="Text Placeholder 2"/>
          <p:cNvSpPr>
            <a:spLocks noGrp="1"/>
          </p:cNvSpPr>
          <p:nvPr>
            <p:ph type="body"/>
          </p:nvPr>
        </p:nvSpPr>
        <p:spPr>
          <a:xfrm>
            <a:off x="609600" y="1600200"/>
            <a:ext cx="10972800" cy="4525963"/>
          </a:xfrm>
          <a:prstGeom prst="rect">
            <a:avLst/>
          </a:prstGeom>
          <a:noFill/>
          <a:ln w="9525">
            <a:noFill/>
          </a:ln>
        </p:spPr>
        <p:txBody>
          <a:bodyPr anchor="t" anchorCtr="0"/>
          <a:p>
            <a:pPr lvl="0"/>
            <a:r>
              <a:rPr lang="en-US" altLang="fr-FR" dirty="0"/>
              <a:t> Click to edit Master text styles</a:t>
            </a:r>
            <a:endParaRPr lang="en-US" altLang="fr-FR" dirty="0"/>
          </a:p>
          <a:p>
            <a:pPr lvl="1"/>
            <a:r>
              <a:rPr lang="en-US" altLang="fr-FR" dirty="0"/>
              <a:t>Second level</a:t>
            </a:r>
            <a:endParaRPr lang="en-US" altLang="fr-FR" dirty="0"/>
          </a:p>
          <a:p>
            <a:pPr lvl="2"/>
            <a:r>
              <a:rPr lang="en-US" altLang="fr-FR" dirty="0"/>
              <a:t>Third level</a:t>
            </a:r>
            <a:endParaRPr lang="en-US" altLang="fr-FR" dirty="0"/>
          </a:p>
          <a:p>
            <a:pPr lvl="3"/>
            <a:r>
              <a:rPr lang="en-US" altLang="fr-FR" dirty="0"/>
              <a:t>Fourth level</a:t>
            </a:r>
            <a:endParaRPr lang="en-US" altLang="fr-FR" dirty="0"/>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endPar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endParaRPr>
          </a:p>
        </p:txBody>
      </p:sp>
      <p:sp>
        <p:nvSpPr>
          <p:cNvPr id="3080" name="Slide Number Placeholder 4"/>
          <p:cNvSpPr txBox="1">
            <a:spLocks noGrp="1"/>
          </p:cNvSpPr>
          <p:nvPr/>
        </p:nvSpPr>
        <p:spPr>
          <a:xfrm>
            <a:off x="9906000" y="6215063"/>
            <a:ext cx="527050" cy="222250"/>
          </a:xfrm>
          <a:prstGeom prst="rect">
            <a:avLst/>
          </a:prstGeom>
          <a:noFill/>
          <a:ln w="9525">
            <a:noFill/>
          </a:ln>
        </p:spPr>
        <p:txBody>
          <a:bodyPr anchor="t" anchorCtr="0"/>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3081" name="Picture 6"/>
          <p:cNvPicPr>
            <a:picLocks noChangeAspect="1"/>
          </p:cNvPicPr>
          <p:nvPr userDrawn="1"/>
        </p:nvPicPr>
        <p:blipFill>
          <a:blip r:embed="rId14"/>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7"/>
          <p:cNvPicPr>
            <a:picLocks noChangeAspect="1"/>
          </p:cNvPicPr>
          <p:nvPr/>
        </p:nvPicPr>
        <p:blipFill>
          <a:blip r:embed="rId12"/>
          <a:stretch>
            <a:fillRect/>
          </a:stretch>
        </p:blipFill>
        <p:spPr>
          <a:xfrm>
            <a:off x="11417300" y="6475413"/>
            <a:ext cx="487363" cy="239712"/>
          </a:xfrm>
          <a:prstGeom prst="rect">
            <a:avLst/>
          </a:prstGeom>
          <a:noFill/>
          <a:ln w="9525">
            <a:noFill/>
          </a:ln>
        </p:spPr>
      </p:pic>
      <p:pic>
        <p:nvPicPr>
          <p:cNvPr id="1027" name="Picture 8"/>
          <p:cNvPicPr>
            <a:picLocks noChangeAspect="1"/>
          </p:cNvPicPr>
          <p:nvPr/>
        </p:nvPicPr>
        <p:blipFill>
          <a:blip r:embed="rId13"/>
          <a:stretch>
            <a:fillRect/>
          </a:stretch>
        </p:blipFill>
        <p:spPr>
          <a:xfrm>
            <a:off x="584200" y="6456363"/>
            <a:ext cx="6189663" cy="273050"/>
          </a:xfrm>
          <a:prstGeom prst="rect">
            <a:avLst/>
          </a:prstGeom>
          <a:noFill/>
          <a:ln w="9525">
            <a:noFill/>
          </a:ln>
        </p:spPr>
      </p:pic>
      <p:sp>
        <p:nvSpPr>
          <p:cNvPr id="1028" name="Title Placeholder 1"/>
          <p:cNvSpPr>
            <a:spLocks noGrp="1"/>
          </p:cNvSpPr>
          <p:nvPr>
            <p:ph type="title"/>
          </p:nvPr>
        </p:nvSpPr>
        <p:spPr>
          <a:xfrm>
            <a:off x="609600" y="274638"/>
            <a:ext cx="9112250" cy="1143000"/>
          </a:xfrm>
          <a:prstGeom prst="rect">
            <a:avLst/>
          </a:prstGeom>
          <a:noFill/>
          <a:ln w="9525">
            <a:noFill/>
          </a:ln>
        </p:spPr>
        <p:txBody>
          <a:bodyPr anchor="ctr" anchorCtr="0"/>
          <a:p>
            <a:pPr lvl="0"/>
            <a:r>
              <a:rPr lang="en-US" altLang="fr-FR" dirty="0"/>
              <a:t>Click to edit Master title style</a:t>
            </a:r>
            <a:endParaRPr lang="en-GB" altLang="fr-FR" dirty="0"/>
          </a:p>
        </p:txBody>
      </p:sp>
      <p:sp>
        <p:nvSpPr>
          <p:cNvPr id="1029" name="Text Placeholder 2"/>
          <p:cNvSpPr>
            <a:spLocks noGrp="1"/>
          </p:cNvSpPr>
          <p:nvPr>
            <p:ph type="body"/>
          </p:nvPr>
        </p:nvSpPr>
        <p:spPr>
          <a:xfrm>
            <a:off x="609600" y="1600200"/>
            <a:ext cx="10972800" cy="4525963"/>
          </a:xfrm>
          <a:prstGeom prst="rect">
            <a:avLst/>
          </a:prstGeom>
          <a:noFill/>
          <a:ln w="9525">
            <a:noFill/>
          </a:ln>
        </p:spPr>
        <p:txBody>
          <a:bodyPr anchor="t" anchorCtr="0"/>
          <a:p>
            <a:pPr lvl="0"/>
            <a:r>
              <a:rPr lang="en-US" altLang="fr-FR" dirty="0"/>
              <a:t> Click to edit Master text styles</a:t>
            </a:r>
            <a:endParaRPr lang="en-US" altLang="fr-FR" dirty="0"/>
          </a:p>
          <a:p>
            <a:pPr lvl="1"/>
            <a:r>
              <a:rPr lang="en-US" altLang="fr-FR" dirty="0"/>
              <a:t>Second level</a:t>
            </a:r>
            <a:endParaRPr lang="en-US" altLang="fr-FR" dirty="0"/>
          </a:p>
          <a:p>
            <a:pPr lvl="2"/>
            <a:r>
              <a:rPr lang="en-US" altLang="fr-FR" dirty="0"/>
              <a:t>Third level</a:t>
            </a:r>
            <a:endParaRPr lang="en-US" altLang="fr-FR" dirty="0"/>
          </a:p>
          <a:p>
            <a:pPr lvl="3"/>
            <a:r>
              <a:rPr lang="en-US" altLang="fr-FR" dirty="0"/>
              <a:t>Fourth level</a:t>
            </a:r>
            <a:endParaRPr lang="en-US" altLang="fr-FR" dirty="0"/>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endPar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endParaRPr>
          </a:p>
        </p:txBody>
      </p:sp>
      <p:sp>
        <p:nvSpPr>
          <p:cNvPr id="1032" name="Slide Number Placeholder 4"/>
          <p:cNvSpPr txBox="1">
            <a:spLocks noGrp="1"/>
          </p:cNvSpPr>
          <p:nvPr/>
        </p:nvSpPr>
        <p:spPr>
          <a:xfrm>
            <a:off x="9906000" y="6215063"/>
            <a:ext cx="527050" cy="222250"/>
          </a:xfrm>
          <a:prstGeom prst="rect">
            <a:avLst/>
          </a:prstGeom>
          <a:noFill/>
          <a:ln w="9525">
            <a:noFill/>
          </a:ln>
        </p:spPr>
        <p:txBody>
          <a:bodyPr anchor="t" anchorCtr="0"/>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1033" name="Picture 6"/>
          <p:cNvPicPr>
            <a:picLocks noChangeAspect="1"/>
          </p:cNvPicPr>
          <p:nvPr userDrawn="1"/>
        </p:nvPicPr>
        <p:blipFill>
          <a:blip r:embed="rId14"/>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7" Type="http://schemas.openxmlformats.org/officeDocument/2006/relationships/vmlDrawing" Target="../drawings/vmlDrawing1.vml"/><Relationship Id="rId6" Type="http://schemas.openxmlformats.org/officeDocument/2006/relationships/slideLayout" Target="../slideLayouts/slideLayout24.xml"/><Relationship Id="rId5" Type="http://schemas.openxmlformats.org/officeDocument/2006/relationships/image" Target="../media/image6.wmf"/><Relationship Id="rId4" Type="http://schemas.openxmlformats.org/officeDocument/2006/relationships/oleObject" Target="../embeddings/oleObject2.bin"/><Relationship Id="rId3" Type="http://schemas.openxmlformats.org/officeDocument/2006/relationships/image" Target="../media/image5.wmf"/><Relationship Id="rId2" Type="http://schemas.openxmlformats.org/officeDocument/2006/relationships/oleObject" Target="../embeddings/oleObject1.bin"/><Relationship Id="rId1" Type="http://schemas.openxmlformats.org/officeDocument/2006/relationships/image" Target="../media/image4.jpe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12.xml.rels><?xml version="1.0" encoding="UTF-8" standalone="yes"?>
<Relationships xmlns="http://schemas.openxmlformats.org/package/2006/relationships"><Relationship Id="rId4" Type="http://schemas.openxmlformats.org/officeDocument/2006/relationships/vmlDrawing" Target="../drawings/vmlDrawing2.vml"/><Relationship Id="rId3" Type="http://schemas.openxmlformats.org/officeDocument/2006/relationships/slideLayout" Target="../slideLayouts/slideLayout2.xml"/><Relationship Id="rId2" Type="http://schemas.openxmlformats.org/officeDocument/2006/relationships/image" Target="../media/image7.wmf"/><Relationship Id="rId1" Type="http://schemas.openxmlformats.org/officeDocument/2006/relationships/oleObject" Target="../embeddings/oleObject3.bin"/></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4.jpe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hyperlink" Target="ftp://ftp.3gpp.org/" TargetMode="External"/><Relationship Id="rId1" Type="http://schemas.openxmlformats.org/officeDocument/2006/relationships/hyperlink" Target="https://portal.3gpp.org/MtgPresence/registerPresence.aspx" TargetMode="Externa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hyperlink" Target="https://www.timeanddate.com/worldclock/converter.html" TargetMode="External"/><Relationship Id="rId1" Type="http://schemas.openxmlformats.org/officeDocument/2006/relationships/image" Target="../media/image4.jpe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6146" name="Titre 1"/>
          <p:cNvSpPr>
            <a:spLocks noGrp="1"/>
          </p:cNvSpPr>
          <p:nvPr>
            <p:ph type="title"/>
          </p:nvPr>
        </p:nvSpPr>
        <p:spPr>
          <a:xfrm>
            <a:off x="2297113" y="2109788"/>
            <a:ext cx="7597775" cy="1470025"/>
          </a:xfrm>
        </p:spPr>
        <p:txBody>
          <a:bodyPr vert="horz" wrap="square" lIns="91440" tIns="45720" rIns="91440" bIns="45720" anchor="ctr" anchorCtr="0"/>
          <a:p>
            <a:r>
              <a:rPr lang="en-US" altLang="fr-FR" sz="4800" dirty="0"/>
              <a:t>Guidelines for RAN3 Electronic Meetings</a:t>
            </a:r>
            <a:endParaRPr lang="en-GB" altLang="fr-FR" sz="4800" dirty="0"/>
          </a:p>
        </p:txBody>
      </p:sp>
      <p:sp>
        <p:nvSpPr>
          <p:cNvPr id="4099" name="Sous-titre 2"/>
          <p:cNvSpPr>
            <a:spLocks noGrp="1" noChangeArrowheads="1"/>
          </p:cNvSpPr>
          <p:nvPr>
            <p:ph type="subTitle" idx="1"/>
          </p:nvPr>
        </p:nvSpPr>
        <p:spPr bwMode="auto">
          <a:xfrm>
            <a:off x="1803400" y="3860800"/>
            <a:ext cx="8929996" cy="2160270"/>
          </a:xfrm>
          <a:effectLst/>
          <a:scene3d>
            <a:camera prst="orthographicFront"/>
            <a:lightRig rig="balanced" dir="t"/>
          </a:scene3d>
          <a:sp3d prstMaterial="plastic"/>
        </p:spPr>
        <p:txBody>
          <a:bodyPr vert="horz" wrap="square" lIns="91440" tIns="45720" rIns="91440" bIns="45720" numCol="1" anchor="t" anchorCtr="0" compatLnSpc="1"/>
          <a:lstStyle/>
          <a:p>
            <a:pPr marL="0" marR="0" lvl="0" indent="0" algn="ctr" defTabSz="914400" rtl="0" eaLnBrk="0" fontAlgn="base" latinLnBrk="0" hangingPunct="0">
              <a:lnSpc>
                <a:spcPct val="100000"/>
              </a:lnSpc>
              <a:spcBef>
                <a:spcPct val="20000"/>
              </a:spcBef>
              <a:spcAft>
                <a:spcPct val="0"/>
              </a:spcAft>
              <a:buClrTx/>
              <a:buSzTx/>
              <a:buFontTx/>
              <a:buNone/>
              <a:defRPr/>
            </a:pPr>
            <a:r>
              <a:rPr kumimoji="0" lang="en-US"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RAN WG3 </a:t>
            </a:r>
            <a:r>
              <a:rPr kumimoji="0" lang="fr-FR"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Chair: </a:t>
            </a:r>
            <a:r>
              <a:rPr kumimoji="0" lang="en-US"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Yin Gao</a:t>
            </a:r>
            <a:endParaRPr kumimoji="0" lang="en-US"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r>
              <a:rPr kumimoji="0" lang="en-GB" altLang="fr-FR" sz="1800" b="0" i="0" u="none" strike="noStrike" kern="0" cap="none" spc="0" normalizeH="0" baseline="0" noProof="0" dirty="0">
                <a:ln>
                  <a:noFill/>
                </a:ln>
                <a:solidFill>
                  <a:schemeClr val="tx1"/>
                </a:solidFill>
                <a:effectLst/>
                <a:uLnTx/>
                <a:uFillTx/>
                <a:latin typeface="+mn-lt"/>
                <a:ea typeface="+mn-ea"/>
                <a:cs typeface="+mn-cs"/>
              </a:rPr>
              <a:t>RAN WG3 Vice-Ch</a:t>
            </a:r>
            <a:r>
              <a:rPr kumimoji="0" lang="fr-FR"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air: </a:t>
            </a:r>
            <a:r>
              <a:rPr lang="fr-FR" altLang="ja-JP" sz="1800" strike="noStrike" noProof="0" dirty="0">
                <a:ln>
                  <a:noFill/>
                </a:ln>
                <a:effectLst/>
                <a:uLnTx/>
                <a:uFillTx/>
                <a:ea typeface="MS PGothic" panose="020B0600070205080204" pitchFamily="34" charset="-128"/>
                <a:sym typeface="+mn-ea"/>
              </a:rPr>
              <a:t>Angelo Centonza</a:t>
            </a:r>
            <a:r>
              <a:rPr lang="en-US" altLang="fr-FR" sz="1800" strike="noStrike" noProof="0" dirty="0">
                <a:ln>
                  <a:noFill/>
                </a:ln>
                <a:effectLst/>
                <a:uLnTx/>
                <a:uFillTx/>
                <a:ea typeface="MS PGothic" panose="020B0600070205080204" pitchFamily="34" charset="-128"/>
                <a:sym typeface="+mn-ea"/>
              </a:rPr>
              <a:t>, Gen Cao</a:t>
            </a: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r>
              <a:rPr kumimoji="0" lang="en-GB" altLang="fr-FR" sz="1800" b="0" i="0" u="none" strike="noStrike" kern="0" cap="none" spc="0" normalizeH="0" baseline="0" noProof="0" dirty="0">
                <a:ln>
                  <a:noFill/>
                </a:ln>
                <a:solidFill>
                  <a:schemeClr val="tx1"/>
                </a:solidFill>
                <a:effectLst/>
                <a:highlight>
                  <a:srgbClr val="FFFF00"/>
                </a:highlight>
                <a:uLnTx/>
                <a:uFillTx/>
                <a:latin typeface="+mn-lt"/>
                <a:ea typeface="+mn-ea"/>
                <a:cs typeface="+mn-cs"/>
              </a:rPr>
              <a:t>Yellow highlight </a:t>
            </a:r>
            <a:r>
              <a:rPr kumimoji="0" lang="en-GB" altLang="fr-FR" sz="1800" b="0" i="0" u="none" strike="noStrike" kern="0" cap="none" spc="0" normalizeH="0" baseline="0" noProof="0" dirty="0">
                <a:ln>
                  <a:noFill/>
                </a:ln>
                <a:solidFill>
                  <a:schemeClr val="tx1"/>
                </a:solidFill>
                <a:effectLst/>
                <a:uLnTx/>
                <a:uFillTx/>
                <a:latin typeface="+mn-lt"/>
                <a:ea typeface="+mn-ea"/>
                <a:cs typeface="+mn-cs"/>
              </a:rPr>
              <a:t>= changes with respect to R3-2</a:t>
            </a:r>
            <a:r>
              <a:rPr kumimoji="0" lang="en-US" altLang="en-GB" sz="1800" b="0" i="0" u="none" strike="noStrike" kern="0" cap="none" spc="0" normalizeH="0" baseline="0" noProof="0" dirty="0">
                <a:ln>
                  <a:noFill/>
                </a:ln>
                <a:solidFill>
                  <a:schemeClr val="tx1"/>
                </a:solidFill>
                <a:effectLst/>
                <a:uLnTx/>
                <a:uFillTx/>
                <a:latin typeface="+mn-lt"/>
                <a:ea typeface="+mn-ea"/>
                <a:cs typeface="+mn-cs"/>
              </a:rPr>
              <a:t>23060</a:t>
            </a:r>
            <a:r>
              <a:rPr kumimoji="0" lang="en-GB" altLang="fr-FR" sz="1800" b="0" i="0" u="none" strike="noStrike" kern="0" cap="none" spc="0" normalizeH="0" baseline="0" noProof="0" dirty="0">
                <a:ln>
                  <a:noFill/>
                </a:ln>
                <a:solidFill>
                  <a:schemeClr val="tx1"/>
                </a:solidFill>
                <a:effectLst/>
                <a:uLnTx/>
                <a:uFillTx/>
                <a:latin typeface="+mn-lt"/>
                <a:ea typeface="+mn-ea"/>
                <a:cs typeface="+mn-cs"/>
              </a:rPr>
              <a:t>, endorsed at RAN3 #11</a:t>
            </a:r>
            <a:r>
              <a:rPr kumimoji="0" lang="en-US" altLang="en-GB" sz="1800" b="0" i="0" u="none" strike="noStrike" kern="0" cap="none" spc="0" normalizeH="0" baseline="0" noProof="0" dirty="0">
                <a:ln>
                  <a:noFill/>
                </a:ln>
                <a:solidFill>
                  <a:schemeClr val="tx1"/>
                </a:solidFill>
                <a:effectLst/>
                <a:uLnTx/>
                <a:uFillTx/>
                <a:latin typeface="+mn-lt"/>
                <a:ea typeface="+mn-ea"/>
                <a:cs typeface="+mn-cs"/>
              </a:rPr>
              <a:t>6</a:t>
            </a:r>
            <a:r>
              <a:rPr kumimoji="0" lang="en-GB" altLang="fr-FR" sz="1800" b="0" i="0" u="none" strike="noStrike" kern="0" cap="none" spc="0" normalizeH="0" baseline="0" noProof="0" dirty="0">
                <a:ln>
                  <a:noFill/>
                </a:ln>
                <a:solidFill>
                  <a:schemeClr val="tx1"/>
                </a:solidFill>
                <a:effectLst/>
                <a:uLnTx/>
                <a:uFillTx/>
                <a:latin typeface="+mn-lt"/>
                <a:ea typeface="+mn-ea"/>
                <a:cs typeface="+mn-cs"/>
              </a:rPr>
              <a:t>-e</a:t>
            </a: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p:txBody>
      </p:sp>
      <p:sp>
        <p:nvSpPr>
          <p:cNvPr id="6148"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
        <p:nvSpPr>
          <p:cNvPr id="6149" name="Rectangle 11"/>
          <p:cNvSpPr/>
          <p:nvPr/>
        </p:nvSpPr>
        <p:spPr>
          <a:xfrm>
            <a:off x="149225" y="317500"/>
            <a:ext cx="3786188" cy="977900"/>
          </a:xfrm>
          <a:prstGeom prst="rect">
            <a:avLst/>
          </a:prstGeom>
          <a:noFill/>
          <a:ln w="9525">
            <a:noFill/>
          </a:ln>
        </p:spPr>
        <p:txBody>
          <a:bodyPr anchor="ctr" anchorCtr="0"/>
          <a:p>
            <a:pPr eaLnBrk="0" hangingPunct="0"/>
            <a:r>
              <a:rPr lang="en-GB" altLang="fr-FR" sz="2000" dirty="0">
                <a:latin typeface="Calibri" panose="020F0502020204030204" pitchFamily="34" charset="0"/>
                <a:ea typeface="MS PGothic" panose="020B0600070205080204" pitchFamily="34" charset="-128"/>
              </a:rPr>
              <a:t>3GPP RAN3 #11</a:t>
            </a:r>
            <a:r>
              <a:rPr lang="en-US" altLang="en-GB" sz="2000" dirty="0">
                <a:latin typeface="Calibri" panose="020F0502020204030204" pitchFamily="34" charset="0"/>
                <a:ea typeface="MS PGothic" panose="020B0600070205080204" pitchFamily="34" charset="-128"/>
              </a:rPr>
              <a:t>7</a:t>
            </a:r>
            <a:r>
              <a:rPr lang="en-GB" altLang="fr-FR" sz="2000" dirty="0">
                <a:latin typeface="Calibri" panose="020F0502020204030204" pitchFamily="34" charset="0"/>
                <a:ea typeface="MS PGothic" panose="020B0600070205080204" pitchFamily="34" charset="-128"/>
              </a:rPr>
              <a:t>-e</a:t>
            </a:r>
            <a:br>
              <a:rPr lang="ja-JP" altLang="en-GB" sz="2000" dirty="0">
                <a:latin typeface="Calibri" panose="020F0502020204030204" pitchFamily="34" charset="0"/>
                <a:ea typeface="MS PGothic" panose="020B0600070205080204" pitchFamily="34" charset="-128"/>
              </a:rPr>
            </a:br>
            <a:r>
              <a:rPr lang="ja-JP" altLang="en-GB" sz="2000" dirty="0">
                <a:latin typeface="Calibri" panose="020F0502020204030204" pitchFamily="34" charset="0"/>
                <a:ea typeface="MS PGothic" panose="020B0600070205080204" pitchFamily="34" charset="-128"/>
              </a:rPr>
              <a:t>1</a:t>
            </a:r>
            <a:r>
              <a:rPr lang="en-US" altLang="ja-JP" sz="2000" dirty="0">
                <a:latin typeface="Calibri" panose="020F0502020204030204" pitchFamily="34" charset="0"/>
                <a:ea typeface="MS PGothic" panose="020B0600070205080204" pitchFamily="34" charset="-128"/>
              </a:rPr>
              <a:t>5 -24 Aug 2022</a:t>
            </a:r>
            <a:endParaRPr lang="en-US" altLang="ja-JP" sz="2000" dirty="0">
              <a:latin typeface="Calibri" panose="020F0502020204030204" pitchFamily="34" charset="0"/>
              <a:ea typeface="MS PGothic" panose="020B0600070205080204" pitchFamily="34" charset="-128"/>
            </a:endParaRPr>
          </a:p>
          <a:p>
            <a:pPr eaLnBrk="0" hangingPunct="0"/>
            <a:r>
              <a:rPr lang="en-US" altLang="ja-JP" sz="2000" dirty="0">
                <a:latin typeface="Calibri" panose="020F0502020204030204" pitchFamily="34" charset="0"/>
                <a:ea typeface="MS PGothic" panose="020B0600070205080204" pitchFamily="34" charset="-128"/>
              </a:rPr>
              <a:t>Online</a:t>
            </a:r>
            <a:endParaRPr lang="en-US" altLang="ja-JP" sz="2000" dirty="0">
              <a:latin typeface="Calibri" panose="020F0502020204030204" pitchFamily="34" charset="0"/>
              <a:ea typeface="MS PGothic" panose="020B0600070205080204" pitchFamily="34" charset="-128"/>
            </a:endParaRPr>
          </a:p>
        </p:txBody>
      </p:sp>
      <p:sp>
        <p:nvSpPr>
          <p:cNvPr id="6150" name="Rectangle 11"/>
          <p:cNvSpPr/>
          <p:nvPr/>
        </p:nvSpPr>
        <p:spPr>
          <a:xfrm>
            <a:off x="10128250" y="1295400"/>
            <a:ext cx="1917700" cy="431800"/>
          </a:xfrm>
          <a:prstGeom prst="rect">
            <a:avLst/>
          </a:prstGeom>
          <a:noFill/>
          <a:ln w="9525">
            <a:noFill/>
          </a:ln>
        </p:spPr>
        <p:txBody>
          <a:bodyPr anchor="ctr" anchorCtr="0"/>
          <a:p>
            <a:pPr algn="r" eaLnBrk="0" hangingPunct="0"/>
            <a:r>
              <a:rPr lang="sv-SE" altLang="fr-FR" sz="2000" b="1" dirty="0">
                <a:latin typeface="Calibri" panose="020F0502020204030204" pitchFamily="34" charset="0"/>
                <a:ea typeface="MS PGothic" panose="020B0600070205080204" pitchFamily="34" charset="-128"/>
              </a:rPr>
              <a:t>R3-2</a:t>
            </a:r>
            <a:r>
              <a:rPr lang="en-US" altLang="zh-CN" sz="2000" b="1" dirty="0">
                <a:latin typeface="Calibri" panose="020F0502020204030204" pitchFamily="34" charset="0"/>
                <a:ea typeface="MS PGothic" panose="020B0600070205080204" pitchFamily="34" charset="-128"/>
              </a:rPr>
              <a:t>2</a:t>
            </a:r>
            <a:endParaRPr lang="en-US" altLang="zh-CN" sz="2000" b="1" dirty="0">
              <a:latin typeface="Calibri" panose="020F0502020204030204" pitchFamily="34" charset="0"/>
              <a:ea typeface="MS PGothic" panose="020B0600070205080204"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6" name="Title 2"/>
          <p:cNvSpPr>
            <a:spLocks noGrp="1"/>
          </p:cNvSpPr>
          <p:nvPr>
            <p:ph type="title"/>
          </p:nvPr>
        </p:nvSpPr>
        <p:spPr/>
        <p:txBody>
          <a:bodyPr vert="horz" wrap="square" lIns="91440" tIns="45720" rIns="91440" bIns="45720" anchor="ctr" anchorCtr="0"/>
          <a:p>
            <a:r>
              <a:rPr lang="en-US" altLang="en-US" dirty="0"/>
              <a:t>Meeting Practicalities (3)</a:t>
            </a:r>
            <a:endParaRPr lang="en-US" altLang="en-US" dirty="0"/>
          </a:p>
        </p:txBody>
      </p:sp>
      <p:sp>
        <p:nvSpPr>
          <p:cNvPr id="16387"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
        <p:nvSpPr>
          <p:cNvPr id="5" name="Content Placeholder 1"/>
          <p:cNvSpPr>
            <a:spLocks noGrp="1"/>
          </p:cNvSpPr>
          <p:nvPr>
            <p:ph idx="1"/>
          </p:nvPr>
        </p:nvSpPr>
        <p:spPr bwMode="auto">
          <a:xfrm>
            <a:off x="609600" y="1341755"/>
            <a:ext cx="10972800" cy="4718685"/>
          </a:xfrm>
          <a:effectLst/>
          <a:scene3d>
            <a:camera prst="orthographicFront"/>
            <a:lightRig rig="balanced" dir="t"/>
          </a:scene3d>
          <a:sp3d prstMaterial="plastic"/>
          <a:extLst>
            <a:ext uri="{909E8E84-426E-40DD-AFC4-6F175D3DCCD1}">
              <a14:hiddenFill xmlns:a14="http://schemas.microsoft.com/office/drawing/2010/main">
                <a:solidFill>
                  <a:srgbClr val="FFFF00"/>
                </a:solidFill>
              </a14:hiddenFill>
            </a:ext>
          </a:extLst>
        </p:spPr>
        <p:txBody>
          <a:bodyPr vert="horz" wrap="square" lIns="91440" tIns="45720" rIns="91440" bIns="45720" numCol="1" anchor="t" anchorCtr="0" compatLnSpc="1">
            <a:normAutofit/>
          </a:bodyPr>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000" b="0" i="0" u="none" strike="noStrike" kern="0" cap="none" spc="0" normalizeH="0" baseline="0" noProof="0" dirty="0">
                <a:ln>
                  <a:noFill/>
                </a:ln>
                <a:solidFill>
                  <a:schemeClr val="tx1"/>
                </a:solidFill>
                <a:effectLst/>
                <a:uLnTx/>
                <a:uFillTx/>
                <a:latin typeface="+mn-lt"/>
                <a:ea typeface="+mn-ea"/>
                <a:cs typeface="+mn-cs"/>
              </a:rPr>
              <a:t>The rapporteurs of each TS is responsible to filter TEI corrections/enhancements with priority level from an objective point of view and report to Chair </a:t>
            </a:r>
            <a:r>
              <a:rPr lang="en-US" altLang="en-US" sz="2000" strike="noStrike" noProof="0" dirty="0">
                <a:ln>
                  <a:noFill/>
                </a:ln>
                <a:effectLst/>
                <a:uLnTx/>
                <a:uFillTx/>
                <a:sym typeface="+mn-ea"/>
              </a:rPr>
              <a:t>on the week before the meeting (Note: only essential corrections allowed for frozen releases)</a:t>
            </a:r>
            <a:endParaRPr lang="en-US" altLang="en-US" sz="2000" strike="noStrike" noProof="0" dirty="0">
              <a:ln>
                <a:noFill/>
              </a:ln>
              <a:effectLst/>
              <a:uLnTx/>
              <a:uFillTx/>
              <a:sym typeface="+mn-ea"/>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lang="en-US" sz="2000" strike="noStrike" noProof="0" dirty="0">
                <a:ln>
                  <a:noFill/>
                </a:ln>
                <a:effectLst/>
                <a:uLnTx/>
                <a:uFillTx/>
                <a:sym typeface="+mn-ea"/>
              </a:rPr>
              <a:t>The moderator of each CB shall take the TU allocated for this SI/WI into account when pick up the objectives for each email discussion. It is recommended to focus on the most important aspects to progress the discussion, e.g., no more than 8 questions per CB</a:t>
            </a:r>
            <a:endParaRPr lang="en-US" sz="2000" strike="noStrike" noProof="0" dirty="0">
              <a:ln>
                <a:noFill/>
              </a:ln>
              <a:effectLst/>
              <a:uLnTx/>
              <a:uFillTx/>
              <a:sym typeface="+mn-ea"/>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000" b="0" i="0" u="none" strike="noStrike" kern="0" cap="none" spc="0" normalizeH="0" baseline="0" noProof="0" dirty="0">
                <a:ln>
                  <a:noFill/>
                </a:ln>
                <a:solidFill>
                  <a:schemeClr val="tx1"/>
                </a:solidFill>
                <a:effectLst/>
                <a:uLnTx/>
                <a:uFillTx/>
                <a:latin typeface="+mn-lt"/>
                <a:ea typeface="+mn-ea"/>
                <a:cs typeface="+mn-cs"/>
              </a:rPr>
              <a:t>For those sessions chaired by </a:t>
            </a:r>
            <a:r>
              <a:rPr kumimoji="0" lang="en-US" altLang="en-US" sz="2000" b="0" i="0" u="none" strike="noStrike" kern="0" cap="none" spc="0" normalizeH="0" baseline="0" noProof="0" dirty="0">
                <a:ln>
                  <a:noFill/>
                </a:ln>
                <a:solidFill>
                  <a:schemeClr val="tx1"/>
                </a:solidFill>
                <a:effectLst/>
                <a:uLnTx/>
                <a:uFillTx/>
                <a:latin typeface="+mn-lt"/>
              </a:rPr>
              <a:t>Vice chairs</a:t>
            </a:r>
            <a:r>
              <a:rPr kumimoji="0" lang="en-US" altLang="en-US" sz="2000" b="0" i="0" u="none" strike="noStrike" kern="0" cap="none" spc="0" normalizeH="0" baseline="0" noProof="0" dirty="0">
                <a:ln>
                  <a:noFill/>
                </a:ln>
                <a:solidFill>
                  <a:schemeClr val="tx1"/>
                </a:solidFill>
                <a:effectLst/>
                <a:uLnTx/>
                <a:uFillTx/>
                <a:latin typeface="+mn-lt"/>
                <a:ea typeface="+mn-ea"/>
                <a:cs typeface="+mn-cs"/>
              </a:rPr>
              <a:t>, the final conclusion on CBs will be made by </a:t>
            </a:r>
            <a:r>
              <a:rPr kumimoji="0" lang="en-US" altLang="en-US" sz="2000" b="0" i="0" u="none" strike="noStrike" kern="0" cap="none" spc="0" normalizeH="0" baseline="0" noProof="0" dirty="0">
                <a:ln>
                  <a:noFill/>
                </a:ln>
                <a:solidFill>
                  <a:schemeClr val="tx1"/>
                </a:solidFill>
                <a:effectLst/>
                <a:uLnTx/>
                <a:uFillTx/>
                <a:latin typeface="+mn-lt"/>
              </a:rPr>
              <a:t>Vice Chairs</a:t>
            </a:r>
            <a:r>
              <a:rPr kumimoji="0" lang="en-US" altLang="en-US" sz="2000" b="0" i="0" u="none" strike="noStrike" kern="0" cap="none" spc="0" normalizeH="0" baseline="0" noProof="0" dirty="0">
                <a:ln>
                  <a:noFill/>
                </a:ln>
                <a:solidFill>
                  <a:schemeClr val="tx1"/>
                </a:solidFill>
                <a:effectLst/>
                <a:uLnTx/>
                <a:uFillTx/>
                <a:latin typeface="+mn-lt"/>
                <a:ea typeface="+mn-ea"/>
                <a:cs typeface="+mn-cs"/>
              </a:rPr>
              <a:t> on the first final CB online session (on </a:t>
            </a:r>
            <a:r>
              <a:rPr kumimoji="0" lang="en-US" sz="2000" b="0" i="0" u="none" strike="noStrike" kern="0" cap="none" spc="0" normalizeH="0" baseline="0" noProof="0" dirty="0">
                <a:ln>
                  <a:noFill/>
                </a:ln>
                <a:solidFill>
                  <a:schemeClr val="tx1"/>
                </a:solidFill>
                <a:effectLst/>
                <a:highlight>
                  <a:srgbClr val="FFFF00"/>
                </a:highlight>
                <a:uLnTx/>
                <a:uFillTx/>
                <a:latin typeface="+mn-lt"/>
                <a:ea typeface="+mn-ea"/>
                <a:cs typeface="+mn-cs"/>
              </a:rPr>
              <a:t>Tuesday</a:t>
            </a:r>
            <a:r>
              <a:rPr kumimoji="0" lang="en-US" altLang="en-US" sz="2000" b="0" i="0" u="none" strike="noStrike" kern="0" cap="none" spc="0" normalizeH="0" baseline="0" noProof="0" dirty="0">
                <a:ln>
                  <a:noFill/>
                </a:ln>
                <a:solidFill>
                  <a:schemeClr val="tx1"/>
                </a:solidFill>
                <a:effectLst/>
                <a:uLnTx/>
                <a:uFillTx/>
                <a:latin typeface="+mn-lt"/>
                <a:ea typeface="+mn-ea"/>
                <a:cs typeface="+mn-cs"/>
              </a:rPr>
              <a:t> of the second week )</a:t>
            </a:r>
            <a:endParaRPr kumimoji="0" lang="en-US" altLang="en-US" sz="20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000" b="0" i="0" u="none" strike="noStrike" kern="0" cap="none" spc="0" normalizeH="0" baseline="0" noProof="0" dirty="0">
                <a:ln>
                  <a:noFill/>
                </a:ln>
                <a:solidFill>
                  <a:schemeClr val="tx1"/>
                </a:solidFill>
                <a:effectLst/>
                <a:uLnTx/>
                <a:uFillTx/>
                <a:latin typeface="+mn-lt"/>
                <a:ea typeface="+mn-ea"/>
                <a:cs typeface="+mn-cs"/>
              </a:rPr>
              <a:t>The moderator should announce whether the CB can be closed over RAN3 email reflector and also update the excel file “CB final status” in the draft box on </a:t>
            </a:r>
            <a:r>
              <a:rPr lang="en-US" altLang="en-US" sz="2000" strike="noStrike" noProof="0" dirty="0">
                <a:ln>
                  <a:noFill/>
                </a:ln>
                <a:effectLst/>
                <a:uLnTx/>
                <a:uFillTx/>
                <a:sym typeface="+mn-ea"/>
              </a:rPr>
              <a:t>the 3GPP FTP server</a:t>
            </a:r>
            <a:r>
              <a:rPr kumimoji="0" lang="en-US" altLang="en-US" sz="2000" b="0" i="0" u="none" strike="noStrike" kern="0" cap="none" spc="0" normalizeH="0" baseline="0" noProof="0" dirty="0">
                <a:ln>
                  <a:noFill/>
                </a:ln>
                <a:solidFill>
                  <a:schemeClr val="tx1"/>
                </a:solidFill>
                <a:effectLst/>
                <a:uLnTx/>
                <a:uFillTx/>
                <a:latin typeface="+mn-lt"/>
                <a:ea typeface="+mn-ea"/>
                <a:cs typeface="+mn-cs"/>
              </a:rPr>
              <a:t>, the flag on each CB can also be made by updat</a:t>
            </a:r>
            <a:r>
              <a:rPr kumimoji="0" lang="en-US" sz="2000" b="0" i="0" u="none" strike="noStrike" kern="0" cap="none" spc="0" normalizeH="0" baseline="0" noProof="0" dirty="0">
                <a:ln>
                  <a:noFill/>
                </a:ln>
                <a:solidFill>
                  <a:schemeClr val="tx1"/>
                </a:solidFill>
                <a:effectLst/>
                <a:uLnTx/>
                <a:uFillTx/>
                <a:latin typeface="+mn-lt"/>
                <a:ea typeface="+mn-ea"/>
                <a:cs typeface="+mn-cs"/>
              </a:rPr>
              <a:t>ing the excel file with the flag company name and flag reason duri</a:t>
            </a:r>
            <a:r>
              <a:rPr kumimoji="0" lang="en-US" altLang="en-US" sz="2000" b="0" i="0" u="none" strike="noStrike" kern="0" cap="none" spc="0" normalizeH="0" baseline="0" noProof="0" dirty="0">
                <a:ln>
                  <a:noFill/>
                </a:ln>
                <a:solidFill>
                  <a:schemeClr val="tx1"/>
                </a:solidFill>
                <a:effectLst/>
                <a:uLnTx/>
                <a:uFillTx/>
                <a:latin typeface="+mn-lt"/>
                <a:ea typeface="+mn-ea"/>
                <a:cs typeface="+mn-cs"/>
              </a:rPr>
              <a:t>ng the flag time period. </a:t>
            </a:r>
            <a:endParaRPr kumimoji="0" lang="en-US" altLang="en-US" sz="2000" b="0" i="0" u="none" strike="noStrike" kern="0" cap="none" spc="0" normalizeH="0" baseline="0" noProof="0" dirty="0">
              <a:ln>
                <a:noFill/>
              </a:ln>
              <a:solidFill>
                <a:schemeClr val="tx1"/>
              </a:solidFill>
              <a:effectLst/>
              <a:uLnTx/>
              <a:uFillTx/>
              <a:latin typeface="+mn-lt"/>
              <a:ea typeface="+mn-ea"/>
              <a:cs typeface="+mn-cs"/>
            </a:endParaRPr>
          </a:p>
          <a:p>
            <a:pPr marL="457200" marR="0" lvl="1" indent="0" algn="l" defTabSz="914400" rtl="0" eaLnBrk="0" fontAlgn="base" latinLnBrk="0" hangingPunct="0">
              <a:lnSpc>
                <a:spcPct val="100000"/>
              </a:lnSpc>
              <a:spcBef>
                <a:spcPct val="20000"/>
              </a:spcBef>
              <a:spcAft>
                <a:spcPct val="0"/>
              </a:spcAft>
              <a:buClrTx/>
              <a:buSzTx/>
              <a:buFontTx/>
              <a:buNone/>
              <a:defRPr/>
            </a:pPr>
            <a:r>
              <a:rPr kumimoji="0" lang="en-US" altLang="en-US" sz="2000" b="0" i="0" u="none" strike="noStrike" kern="0" cap="none" spc="0" normalizeH="0" baseline="0" noProof="0" dirty="0">
                <a:ln>
                  <a:noFill/>
                </a:ln>
                <a:solidFill>
                  <a:schemeClr val="tx1"/>
                </a:solidFill>
                <a:effectLst/>
                <a:uLnTx/>
                <a:uFillTx/>
                <a:latin typeface="+mn-lt"/>
                <a:ea typeface="+mn-ea"/>
                <a:cs typeface="+mn-cs"/>
              </a:rPr>
              <a:t>- CB final status.xlsx</a:t>
            </a:r>
            <a:endParaRPr kumimoji="0" lang="en-US" altLang="en-US" sz="2000" b="0" i="0" u="none" strike="noStrike" kern="0" cap="none" spc="0" normalizeH="0" baseline="0" noProof="0" dirty="0">
              <a:ln>
                <a:noFill/>
              </a:ln>
              <a:solidFill>
                <a:schemeClr val="tx1"/>
              </a:solidFill>
              <a:effectLst/>
              <a:uLnTx/>
              <a:uFillTx/>
              <a:latin typeface="+mn-lt"/>
              <a:ea typeface="+mn-ea"/>
              <a:cs typeface="+mn-cs"/>
            </a:endParaRPr>
          </a:p>
          <a:p>
            <a:pPr marL="457200" marR="0" lvl="1" indent="0" algn="l" defTabSz="914400" rtl="0" eaLnBrk="0" fontAlgn="base" latinLnBrk="0" hangingPunct="0">
              <a:lnSpc>
                <a:spcPct val="100000"/>
              </a:lnSpc>
              <a:spcBef>
                <a:spcPct val="20000"/>
              </a:spcBef>
              <a:spcAft>
                <a:spcPct val="0"/>
              </a:spcAft>
              <a:buClrTx/>
              <a:buSzTx/>
              <a:buFontTx/>
              <a:buNone/>
              <a:defRPr/>
            </a:pPr>
            <a:r>
              <a:rPr kumimoji="0" lang="en-US" altLang="en-US" sz="2000" b="0" i="0" u="none" strike="noStrike" kern="0" cap="none" spc="0" normalizeH="0" baseline="0" noProof="0" dirty="0">
                <a:ln>
                  <a:noFill/>
                </a:ln>
                <a:solidFill>
                  <a:schemeClr val="tx1"/>
                </a:solidFill>
                <a:effectLst/>
                <a:uLnTx/>
                <a:uFillTx/>
                <a:latin typeface="+mn-lt"/>
                <a:ea typeface="+mn-ea"/>
                <a:cs typeface="+mn-cs"/>
              </a:rPr>
              <a:t>- Guidelines for CB_Final_Status.docx </a:t>
            </a:r>
            <a:endParaRPr kumimoji="0" lang="en-US" altLang="en-US" sz="24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p:txBody>
      </p:sp>
      <p:graphicFrame>
        <p:nvGraphicFramePr>
          <p:cNvPr id="17411" name="对象 2">
            <a:hlinkClick r:id="" action="ppaction://ole?verb="/>
          </p:cNvPr>
          <p:cNvGraphicFramePr>
            <a:graphicFrameLocks noChangeAspect="1"/>
          </p:cNvGraphicFramePr>
          <p:nvPr/>
        </p:nvGraphicFramePr>
        <p:xfrm>
          <a:off x="6527483" y="4940935"/>
          <a:ext cx="971550" cy="952500"/>
        </p:xfrm>
        <a:graphic>
          <a:graphicData uri="http://schemas.openxmlformats.org/presentationml/2006/ole">
            <mc:AlternateContent xmlns:mc="http://schemas.openxmlformats.org/markup-compatibility/2006">
              <mc:Choice xmlns:v="urn:schemas-microsoft-com:vml" Requires="v">
                <p:oleObj spid="_x0000_s3076" name="" showAsIcon="1" r:id="rId2" imgW="971550" imgH="952500" progId="Excel.Sheet.12">
                  <p:embed/>
                </p:oleObj>
              </mc:Choice>
              <mc:Fallback>
                <p:oleObj name="" showAsIcon="1" r:id="rId2" imgW="971550" imgH="952500" progId="Excel.Sheet.12">
                  <p:embed/>
                  <p:pic>
                    <p:nvPicPr>
                      <p:cNvPr id="0" name="图片 3075"/>
                      <p:cNvPicPr/>
                      <p:nvPr/>
                    </p:nvPicPr>
                    <p:blipFill>
                      <a:blip r:embed="rId3"/>
                      <a:stretch>
                        <a:fillRect/>
                      </a:stretch>
                    </p:blipFill>
                    <p:spPr>
                      <a:xfrm>
                        <a:off x="6527483" y="4940935"/>
                        <a:ext cx="971550" cy="952500"/>
                      </a:xfrm>
                      <a:prstGeom prst="rect">
                        <a:avLst/>
                      </a:prstGeom>
                      <a:noFill/>
                      <a:ln w="38100">
                        <a:noFill/>
                        <a:miter/>
                      </a:ln>
                    </p:spPr>
                  </p:pic>
                </p:oleObj>
              </mc:Fallback>
            </mc:AlternateContent>
          </a:graphicData>
        </a:graphic>
      </p:graphicFrame>
      <p:graphicFrame>
        <p:nvGraphicFramePr>
          <p:cNvPr id="17412" name="对象 3">
            <a:hlinkClick r:id="" action="ppaction://ole?verb="/>
          </p:cNvPr>
          <p:cNvGraphicFramePr>
            <a:graphicFrameLocks noChangeAspect="1"/>
          </p:cNvGraphicFramePr>
          <p:nvPr/>
        </p:nvGraphicFramePr>
        <p:xfrm>
          <a:off x="7895908" y="4940935"/>
          <a:ext cx="971550" cy="952500"/>
        </p:xfrm>
        <a:graphic>
          <a:graphicData uri="http://schemas.openxmlformats.org/presentationml/2006/ole">
            <mc:AlternateContent xmlns:mc="http://schemas.openxmlformats.org/markup-compatibility/2006">
              <mc:Choice xmlns:v="urn:schemas-microsoft-com:vml" Requires="v">
                <p:oleObj spid="_x0000_s3077" name="" showAsIcon="1" r:id="rId4" imgW="971550" imgH="952500" progId="Word.Document.12">
                  <p:embed/>
                </p:oleObj>
              </mc:Choice>
              <mc:Fallback>
                <p:oleObj name="" showAsIcon="1" r:id="rId4" imgW="971550" imgH="952500" progId="Word.Document.12">
                  <p:embed/>
                  <p:pic>
                    <p:nvPicPr>
                      <p:cNvPr id="0" name="图片 3076"/>
                      <p:cNvPicPr/>
                      <p:nvPr/>
                    </p:nvPicPr>
                    <p:blipFill>
                      <a:blip r:embed="rId5"/>
                      <a:stretch>
                        <a:fillRect/>
                      </a:stretch>
                    </p:blipFill>
                    <p:spPr>
                      <a:xfrm>
                        <a:off x="7895908" y="4940935"/>
                        <a:ext cx="971550" cy="952500"/>
                      </a:xfrm>
                      <a:prstGeom prst="rect">
                        <a:avLst/>
                      </a:prstGeom>
                      <a:noFill/>
                      <a:ln w="38100">
                        <a:noFill/>
                        <a:miter/>
                      </a:ln>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a:xfrm>
            <a:off x="609600" y="1600200"/>
            <a:ext cx="10972800" cy="4852988"/>
          </a:xfrm>
        </p:spPr>
        <p:txBody>
          <a:bodyPr vert="horz" wrap="square" lIns="91440" tIns="45720" rIns="91440" bIns="45720" numCol="1" anchor="t" anchorCtr="0" compatLnSpc="1">
            <a:normAutofit fontScale="72500"/>
          </a:bodyPr>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rgbClr val="FF0000"/>
                </a:solidFill>
                <a:effectLst/>
                <a:uLnTx/>
                <a:uFillTx/>
                <a:latin typeface="+mn-lt"/>
                <a:ea typeface="+mn-ea"/>
                <a:cs typeface="+mn-cs"/>
              </a:rPr>
              <a:t>Please register for all teleconferences as follows:</a:t>
            </a:r>
            <a:endParaRPr kumimoji="0" lang="en-US" altLang="en-US" sz="2800" b="0" i="0" u="none" strike="noStrike" kern="0" cap="none" spc="0" normalizeH="0" baseline="0" noProof="0" dirty="0">
              <a:ln>
                <a:noFill/>
              </a:ln>
              <a:solidFill>
                <a:srgbClr val="FF0000"/>
              </a:solidFill>
              <a:effectLst/>
              <a:uLnTx/>
              <a:uFillTx/>
              <a:latin typeface="+mn-lt"/>
              <a:ea typeface="+mn-ea"/>
              <a:cs typeface="+mn-cs"/>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rgbClr val="FF0000"/>
                </a:solidFill>
                <a:effectLst/>
                <a:uLnTx/>
                <a:uFillTx/>
                <a:latin typeface="+mn-lt"/>
                <a:ea typeface="Arial" panose="020B0604020202020204" pitchFamily="34" charset="0"/>
                <a:cs typeface="+mn-ea"/>
              </a:rPr>
              <a:t>First name: “COMPANY – FirstName”</a:t>
            </a:r>
            <a:endParaRPr kumimoji="0" lang="en-US" altLang="en-US" sz="2400" b="0" i="0" u="none" strike="noStrike" kern="0" cap="none" spc="0" normalizeH="0" baseline="0" noProof="0" dirty="0">
              <a:ln>
                <a:noFill/>
              </a:ln>
              <a:solidFill>
                <a:srgbClr val="FF0000"/>
              </a:solidFill>
              <a:effectLst/>
              <a:uLnTx/>
              <a:uFillTx/>
              <a:latin typeface="+mn-lt"/>
              <a:ea typeface="Arial" panose="020B0604020202020204" pitchFamily="34" charset="0"/>
              <a:cs typeface="+mn-ea"/>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rgbClr val="FF0000"/>
                </a:solidFill>
                <a:effectLst/>
                <a:uLnTx/>
                <a:uFillTx/>
                <a:latin typeface="+mn-lt"/>
                <a:ea typeface="Arial" panose="020B0604020202020204" pitchFamily="34" charset="0"/>
                <a:cs typeface="+mn-ea"/>
              </a:rPr>
              <a:t>Last name: “</a:t>
            </a:r>
            <a:r>
              <a:rPr kumimoji="0" lang="en-US" altLang="en-US" sz="2400" b="0" i="0" u="none" strike="noStrike" kern="0" cap="none" spc="0" normalizeH="0" baseline="0" noProof="0" dirty="0" err="1">
                <a:ln>
                  <a:noFill/>
                </a:ln>
                <a:solidFill>
                  <a:srgbClr val="FF0000"/>
                </a:solidFill>
                <a:effectLst/>
                <a:uLnTx/>
                <a:uFillTx/>
                <a:latin typeface="+mn-lt"/>
                <a:ea typeface="Arial" panose="020B0604020202020204" pitchFamily="34" charset="0"/>
                <a:cs typeface="+mn-ea"/>
              </a:rPr>
              <a:t>LastName</a:t>
            </a:r>
            <a:r>
              <a:rPr kumimoji="0" lang="en-US" altLang="en-US" sz="2400" b="0" i="0" u="none" strike="noStrike" kern="0" cap="none" spc="0" normalizeH="0" baseline="0" noProof="0" dirty="0">
                <a:ln>
                  <a:noFill/>
                </a:ln>
                <a:solidFill>
                  <a:srgbClr val="FF0000"/>
                </a:solidFill>
                <a:effectLst/>
                <a:uLnTx/>
                <a:uFillTx/>
                <a:latin typeface="+mn-lt"/>
                <a:ea typeface="Arial" panose="020B0604020202020204" pitchFamily="34" charset="0"/>
                <a:cs typeface="+mn-ea"/>
              </a:rPr>
              <a:t>”</a:t>
            </a:r>
            <a:endParaRPr kumimoji="0" lang="en-US" altLang="en-US" sz="2400" b="0" i="0" u="none" strike="noStrike" kern="0" cap="none" spc="0" normalizeH="0" baseline="0" noProof="0" dirty="0">
              <a:ln>
                <a:noFill/>
              </a:ln>
              <a:solidFill>
                <a:srgbClr val="FF0000"/>
              </a:solidFill>
              <a:effectLst/>
              <a:uLnTx/>
              <a:uFillTx/>
              <a:latin typeface="+mn-lt"/>
              <a:ea typeface="Arial" panose="020B0604020202020204" pitchFamily="34" charset="0"/>
              <a:cs typeface="+mn-ea"/>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rPr>
              <a:t>(This makes it easier for everyone to see which company wants to talk)</a:t>
            </a:r>
            <a:endPar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rgbClr val="FF0000"/>
                </a:solidFill>
                <a:effectLst/>
                <a:uLnTx/>
                <a:uFillTx/>
                <a:latin typeface="+mn-lt"/>
                <a:ea typeface="+mn-ea"/>
                <a:cs typeface="+mn-cs"/>
              </a:rPr>
              <a:t>Delegates should always monitor the 3GPP FTP server and the RAN3 reflector</a:t>
            </a:r>
            <a:endParaRPr kumimoji="0" lang="en-US" altLang="en-US" sz="2800" b="0" i="0" u="none" strike="noStrike" kern="0" cap="none" spc="0" normalizeH="0" baseline="0" noProof="0" dirty="0">
              <a:ln>
                <a:noFill/>
              </a:ln>
              <a:solidFill>
                <a:srgbClr val="FF0000"/>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chemeClr val="tx1"/>
                </a:solidFill>
                <a:effectLst/>
                <a:uLnTx/>
                <a:uFillTx/>
                <a:latin typeface="+mn-lt"/>
                <a:ea typeface="+mn-ea"/>
                <a:cs typeface="+mn-cs"/>
              </a:rPr>
              <a:t>Workload control for delegates:</a:t>
            </a: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rPr>
              <a:t>Many more CBs and e-mails than a f2f meeting are expected</a:t>
            </a:r>
            <a:endPar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rPr>
              <a:t>Hard stops of GTW sessions for regular online technical discussions with a maximum of 30mins overrun</a:t>
            </a:r>
            <a:endPar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endParaRPr>
          </a:p>
          <a:p>
            <a:pPr marL="742950" marR="0" lvl="1" indent="-285750" algn="l" defTabSz="914400" rtl="0" eaLnBrk="0" fontAlgn="base" latinLnBrk="0" hangingPunct="0">
              <a:lnSpc>
                <a:spcPct val="130000"/>
              </a:lnSpc>
              <a:spcBef>
                <a:spcPts val="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rPr>
              <a:t>Obey the quota rules in </a:t>
            </a:r>
            <a:r>
              <a:rPr kumimoji="0" lang="en-US" altLang="en-US" sz="2400" b="0" i="0" u="none" strike="noStrike" kern="0" cap="none" spc="0" normalizeH="0" baseline="0" noProof="0" dirty="0">
                <a:ln>
                  <a:noFill/>
                </a:ln>
                <a:solidFill>
                  <a:srgbClr val="FF0000"/>
                </a:solidFill>
                <a:effectLst/>
                <a:uLnTx/>
                <a:uFillTx/>
                <a:latin typeface="+mn-lt"/>
                <a:ea typeface="Arial" panose="020B0604020202020204" pitchFamily="34" charset="0"/>
                <a:cs typeface="+mn-ea"/>
              </a:rPr>
              <a:t>R3-221096</a:t>
            </a:r>
            <a:r>
              <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rPr>
              <a:t> (noted in RAN3#114bis-e, noted but the contents of this document is agreeable and continues to be the basis for working with quotas in RAN3) </a:t>
            </a:r>
            <a:endPar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rPr>
              <a:t>Engaging in e-mail discussions over the week-end is </a:t>
            </a:r>
            <a:r>
              <a:rPr kumimoji="0" lang="en-US" altLang="en-US" sz="2400" b="0" i="0" u="none" strike="noStrike" kern="0" cap="none" spc="0" normalizeH="0" baseline="0" noProof="0" dirty="0">
                <a:ln>
                  <a:noFill/>
                </a:ln>
                <a:solidFill>
                  <a:srgbClr val="FF0000"/>
                </a:solidFill>
                <a:effectLst/>
                <a:uLnTx/>
                <a:uFillTx/>
                <a:latin typeface="+mn-lt"/>
                <a:ea typeface="Arial" panose="020B0604020202020204" pitchFamily="34" charset="0"/>
                <a:cs typeface="+mn-ea"/>
              </a:rPr>
              <a:t>discouraged</a:t>
            </a:r>
            <a:r>
              <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rPr>
              <a:t> – if you do:</a:t>
            </a:r>
            <a:endPar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endParaRPr>
          </a:p>
          <a:p>
            <a:pPr marL="1143000" marR="0" lvl="2" indent="-228600" algn="l" defTabSz="914400" rtl="0" eaLnBrk="0" fontAlgn="base" latinLnBrk="0" hangingPunct="0">
              <a:lnSpc>
                <a:spcPct val="100000"/>
              </a:lnSpc>
              <a:spcBef>
                <a:spcPct val="20000"/>
              </a:spcBef>
              <a:spcAft>
                <a:spcPct val="0"/>
              </a:spcAft>
              <a:buClrTx/>
              <a:buSzTx/>
              <a:buFont typeface="Arial" panose="020B0604020202020204" pitchFamily="34" charset="0"/>
              <a:buChar char="•"/>
              <a:defRPr/>
            </a:pPr>
            <a:r>
              <a:rPr kumimoji="0" lang="en-US" altLang="en-US" sz="2000" b="0" i="0" u="none" strike="noStrike" kern="0" cap="none" spc="0" normalizeH="0" baseline="0" noProof="0" dirty="0">
                <a:ln>
                  <a:noFill/>
                </a:ln>
                <a:solidFill>
                  <a:schemeClr val="tx1"/>
                </a:solidFill>
                <a:effectLst/>
                <a:uLnTx/>
                <a:uFillTx/>
                <a:latin typeface="+mn-lt"/>
                <a:ea typeface="Arial" panose="020B0604020202020204" pitchFamily="34" charset="0"/>
                <a:cs typeface="+mn-ea"/>
              </a:rPr>
              <a:t>You should not expect replies</a:t>
            </a:r>
            <a:endParaRPr kumimoji="0" lang="en-US" altLang="en-US" sz="2000" b="0" i="0" u="none" strike="noStrike" kern="0" cap="none" spc="0" normalizeH="0" baseline="0" noProof="0" dirty="0">
              <a:ln>
                <a:noFill/>
              </a:ln>
              <a:solidFill>
                <a:schemeClr val="tx1"/>
              </a:solidFill>
              <a:effectLst/>
              <a:uLnTx/>
              <a:uFillTx/>
              <a:latin typeface="+mn-lt"/>
              <a:ea typeface="Arial" panose="020B0604020202020204" pitchFamily="34" charset="0"/>
              <a:cs typeface="+mn-ea"/>
            </a:endParaRPr>
          </a:p>
          <a:p>
            <a:pPr marL="1143000" marR="0" lvl="2" indent="-228600" algn="l" defTabSz="914400" rtl="0" eaLnBrk="0" fontAlgn="base" latinLnBrk="0" hangingPunct="0">
              <a:lnSpc>
                <a:spcPct val="100000"/>
              </a:lnSpc>
              <a:spcBef>
                <a:spcPct val="20000"/>
              </a:spcBef>
              <a:spcAft>
                <a:spcPct val="0"/>
              </a:spcAft>
              <a:buClrTx/>
              <a:buSzTx/>
              <a:buFont typeface="Arial" panose="020B0604020202020204" pitchFamily="34" charset="0"/>
              <a:buChar char="•"/>
              <a:defRPr/>
            </a:pPr>
            <a:r>
              <a:rPr kumimoji="0" lang="en-US" altLang="en-US" sz="2000" b="0" i="0" u="none" strike="noStrike" kern="0" cap="none" spc="0" normalizeH="0" baseline="0" noProof="0" dirty="0">
                <a:ln>
                  <a:noFill/>
                </a:ln>
                <a:solidFill>
                  <a:schemeClr val="tx1"/>
                </a:solidFill>
                <a:effectLst/>
                <a:uLnTx/>
                <a:uFillTx/>
                <a:latin typeface="+mn-lt"/>
                <a:ea typeface="Arial" panose="020B0604020202020204" pitchFamily="34" charset="0"/>
                <a:cs typeface="+mn-ea"/>
              </a:rPr>
              <a:t>Receiving no replies shall not imply </a:t>
            </a:r>
            <a:r>
              <a:rPr kumimoji="0" lang="en-US" altLang="en-US" sz="2000" b="0" i="0" u="none" strike="noStrike" kern="0" cap="none" spc="0" normalizeH="0" baseline="0" noProof="0">
                <a:ln>
                  <a:noFill/>
                </a:ln>
                <a:solidFill>
                  <a:schemeClr val="tx1"/>
                </a:solidFill>
                <a:effectLst/>
                <a:uLnTx/>
                <a:uFillTx/>
                <a:latin typeface="+mn-lt"/>
                <a:ea typeface="Arial" panose="020B0604020202020204" pitchFamily="34" charset="0"/>
                <a:cs typeface="+mn-ea"/>
              </a:rPr>
              <a:t>that there are no </a:t>
            </a:r>
            <a:r>
              <a:rPr kumimoji="0" lang="en-US" altLang="en-US" sz="2000" b="0" i="0" u="none" strike="noStrike" kern="0" cap="none" spc="0" normalizeH="0" baseline="0" noProof="0" dirty="0">
                <a:ln>
                  <a:noFill/>
                </a:ln>
                <a:solidFill>
                  <a:schemeClr val="tx1"/>
                </a:solidFill>
                <a:effectLst/>
                <a:uLnTx/>
                <a:uFillTx/>
                <a:latin typeface="+mn-lt"/>
                <a:ea typeface="Arial" panose="020B0604020202020204" pitchFamily="34" charset="0"/>
                <a:cs typeface="+mn-ea"/>
              </a:rPr>
              <a:t>objections</a:t>
            </a:r>
            <a:endParaRPr kumimoji="0" lang="en-US" altLang="en-US" sz="2000" b="0" i="0" u="none" strike="noStrike" kern="0" cap="none" spc="0" normalizeH="0" baseline="0" noProof="0" dirty="0">
              <a:ln>
                <a:noFill/>
              </a:ln>
              <a:solidFill>
                <a:schemeClr val="tx1"/>
              </a:solidFill>
              <a:effectLst/>
              <a:uLnTx/>
              <a:uFillTx/>
              <a:latin typeface="+mn-lt"/>
              <a:ea typeface="Arial" panose="020B0604020202020204" pitchFamily="34" charset="0"/>
              <a:cs typeface="+mn-ea"/>
            </a:endParaRPr>
          </a:p>
          <a:p>
            <a:pPr marL="1143000" marR="0" lvl="2" indent="-228600" algn="l" defTabSz="914400" rtl="0" eaLnBrk="0" fontAlgn="base" latinLnBrk="0" hangingPunct="0">
              <a:lnSpc>
                <a:spcPct val="100000"/>
              </a:lnSpc>
              <a:spcBef>
                <a:spcPct val="20000"/>
              </a:spcBef>
              <a:spcAft>
                <a:spcPct val="0"/>
              </a:spcAft>
              <a:buClrTx/>
              <a:buSzTx/>
              <a:buFont typeface="Arial" panose="020B0604020202020204" pitchFamily="34" charset="0"/>
              <a:buChar char="•"/>
              <a:defRPr/>
            </a:pPr>
            <a:r>
              <a:rPr kumimoji="0" lang="en-US" altLang="en-US" sz="2000" b="0" i="0" u="none" strike="noStrike" kern="0" cap="none" spc="0" normalizeH="0" baseline="0" noProof="0" dirty="0">
                <a:ln>
                  <a:noFill/>
                </a:ln>
                <a:solidFill>
                  <a:schemeClr val="tx1"/>
                </a:solidFill>
                <a:effectLst/>
                <a:uLnTx/>
                <a:uFillTx/>
                <a:latin typeface="+mn-lt"/>
                <a:ea typeface="Arial" panose="020B0604020202020204" pitchFamily="34" charset="0"/>
                <a:cs typeface="+mn-ea"/>
              </a:rPr>
              <a:t>Chair may step in and suspend the thread</a:t>
            </a:r>
            <a:endParaRPr kumimoji="0" lang="en-US" altLang="en-US" sz="2000" b="0" i="0" u="none" strike="noStrike" kern="0" cap="none" spc="0" normalizeH="0" baseline="0" noProof="0" dirty="0">
              <a:ln>
                <a:noFill/>
              </a:ln>
              <a:solidFill>
                <a:schemeClr val="tx1"/>
              </a:solidFill>
              <a:effectLst/>
              <a:uLnTx/>
              <a:uFillTx/>
              <a:latin typeface="+mn-lt"/>
              <a:ea typeface="Arial" panose="020B0604020202020204" pitchFamily="34" charset="0"/>
              <a:cs typeface="+mn-ea"/>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rPr>
              <a:t>In the future, MCC may disable access to the RAN3 reflector during the week-end</a:t>
            </a:r>
            <a:endPar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endParaRPr>
          </a:p>
        </p:txBody>
      </p:sp>
      <p:sp>
        <p:nvSpPr>
          <p:cNvPr id="18434" name="Title 2"/>
          <p:cNvSpPr>
            <a:spLocks noGrp="1"/>
          </p:cNvSpPr>
          <p:nvPr>
            <p:ph type="title"/>
          </p:nvPr>
        </p:nvSpPr>
        <p:spPr/>
        <p:txBody>
          <a:bodyPr vert="horz" wrap="square" lIns="91440" tIns="45720" rIns="91440" bIns="45720" anchor="ctr" anchorCtr="0"/>
          <a:p>
            <a:r>
              <a:rPr lang="en-US" altLang="en-US" dirty="0"/>
              <a:t>Meeting Practicalities (4)</a:t>
            </a:r>
            <a:endParaRPr lang="en-US" altLang="en-US" dirty="0"/>
          </a:p>
        </p:txBody>
      </p:sp>
      <p:sp>
        <p:nvSpPr>
          <p:cNvPr id="18435"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7" name="Rectangle 11"/>
          <p:cNvSpPr/>
          <p:nvPr/>
        </p:nvSpPr>
        <p:spPr>
          <a:xfrm>
            <a:off x="9604375" y="4221163"/>
            <a:ext cx="2374900" cy="1477962"/>
          </a:xfrm>
          <a:prstGeom prst="rect">
            <a:avLst/>
          </a:prstGeom>
          <a:noFill/>
          <a:ln w="9525">
            <a:noFill/>
          </a:ln>
        </p:spPr>
        <p:txBody>
          <a:bodyPr anchor="t" anchorCtr="0">
            <a:spAutoFit/>
          </a:bodyPr>
          <a:p>
            <a:pPr eaLnBrk="0" hangingPunct="0"/>
            <a:r>
              <a:rPr lang="en-US" altLang="en-US" sz="1800" dirty="0">
                <a:latin typeface="Arial" panose="020B0604020202020204" pitchFamily="34" charset="0"/>
                <a:ea typeface="MS PGothic" panose="020B0600070205080204" pitchFamily="34" charset="-128"/>
              </a:rPr>
              <a:t>Actual schedule to be circulated before the meeting</a:t>
            </a:r>
            <a:endParaRPr lang="en-US" altLang="en-US" sz="1800" dirty="0">
              <a:latin typeface="Arial" panose="020B0604020202020204" pitchFamily="34" charset="0"/>
              <a:ea typeface="MS PGothic" panose="020B0600070205080204" pitchFamily="34" charset="-128"/>
            </a:endParaRPr>
          </a:p>
          <a:p>
            <a:pPr eaLnBrk="0" hangingPunct="0"/>
            <a:endParaRPr lang="en-US" altLang="en-US" sz="1800" dirty="0">
              <a:latin typeface="Arial" panose="020B0604020202020204" pitchFamily="34" charset="0"/>
              <a:ea typeface="MS PGothic" panose="020B0600070205080204" pitchFamily="34" charset="-128"/>
            </a:endParaRPr>
          </a:p>
          <a:p>
            <a:pPr eaLnBrk="0" hangingPunct="0"/>
            <a:r>
              <a:rPr lang="en-US" altLang="en-US" sz="1800" dirty="0">
                <a:latin typeface="Arial" panose="020B0604020202020204" pitchFamily="34" charset="0"/>
                <a:ea typeface="MS PGothic" panose="020B0600070205080204" pitchFamily="34" charset="-128"/>
              </a:rPr>
              <a:t>(All times are UTC)</a:t>
            </a:r>
            <a:endParaRPr lang="en-US" altLang="en-US" sz="1800" dirty="0">
              <a:latin typeface="Arial" panose="020B0604020202020204" pitchFamily="34" charset="0"/>
              <a:ea typeface="MS PGothic" panose="020B0600070205080204" pitchFamily="34" charset="-128"/>
            </a:endParaRPr>
          </a:p>
        </p:txBody>
      </p:sp>
      <p:sp>
        <p:nvSpPr>
          <p:cNvPr id="19458" name="Title 2"/>
          <p:cNvSpPr>
            <a:spLocks noGrp="1"/>
          </p:cNvSpPr>
          <p:nvPr>
            <p:ph type="title"/>
          </p:nvPr>
        </p:nvSpPr>
        <p:spPr>
          <a:xfrm>
            <a:off x="8545513" y="1628775"/>
            <a:ext cx="3433762" cy="1143000"/>
          </a:xfrm>
        </p:spPr>
        <p:txBody>
          <a:bodyPr vert="horz" wrap="square" lIns="91440" tIns="45720" rIns="91440" bIns="45720" anchor="ctr" anchorCtr="0"/>
          <a:p>
            <a:r>
              <a:rPr lang="en-US" altLang="en-US" dirty="0"/>
              <a:t>Sample schedule for e-meeting</a:t>
            </a:r>
            <a:endParaRPr lang="en-US" altLang="en-US" dirty="0"/>
          </a:p>
        </p:txBody>
      </p:sp>
      <p:graphicFrame>
        <p:nvGraphicFramePr>
          <p:cNvPr id="19459" name="对象 1"/>
          <p:cNvGraphicFramePr/>
          <p:nvPr/>
        </p:nvGraphicFramePr>
        <p:xfrm>
          <a:off x="792163" y="301625"/>
          <a:ext cx="7286625" cy="6003925"/>
        </p:xfrm>
        <a:graphic>
          <a:graphicData uri="http://schemas.openxmlformats.org/presentationml/2006/ole">
            <mc:AlternateContent xmlns:mc="http://schemas.openxmlformats.org/markup-compatibility/2006">
              <mc:Choice xmlns:v="urn:schemas-microsoft-com:vml" Requires="v">
                <p:oleObj spid="_x0000_s3078" name="" r:id="rId1" imgW="4311650" imgH="4070350" progId="Paint.Picture">
                  <p:embed/>
                </p:oleObj>
              </mc:Choice>
              <mc:Fallback>
                <p:oleObj name="" r:id="rId1" imgW="4311650" imgH="4070350" progId="Paint.Picture">
                  <p:embed/>
                  <p:pic>
                    <p:nvPicPr>
                      <p:cNvPr id="0" name="图片 3077"/>
                      <p:cNvPicPr/>
                      <p:nvPr/>
                    </p:nvPicPr>
                    <p:blipFill>
                      <a:blip r:embed="rId2"/>
                      <a:stretch>
                        <a:fillRect/>
                      </a:stretch>
                    </p:blipFill>
                    <p:spPr>
                      <a:xfrm>
                        <a:off x="792163" y="301625"/>
                        <a:ext cx="7286625" cy="6003925"/>
                      </a:xfrm>
                      <a:prstGeom prst="rect">
                        <a:avLst/>
                      </a:prstGeom>
                      <a:noFill/>
                      <a:ln w="38100">
                        <a:noFill/>
                        <a:miter/>
                      </a:ln>
                    </p:spPr>
                  </p:pic>
                </p:oleObj>
              </mc:Fallback>
            </mc:AlternateContent>
          </a:graphicData>
        </a:graphic>
      </p:graphicFrame>
      <p:sp>
        <p:nvSpPr>
          <p:cNvPr id="19460"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bwMode="auto">
          <a:xfrm>
            <a:off x="609600" y="1341755"/>
            <a:ext cx="10972800" cy="5096510"/>
          </a:xfrm>
          <a:effectLst/>
          <a:scene3d>
            <a:camera prst="orthographicFront"/>
            <a:lightRig rig="balanced" dir="t"/>
          </a:scene3d>
          <a:sp3d prstMaterial="plastic"/>
          <a:extLst>
            <a:ext uri="{909E8E84-426E-40DD-AFC4-6F175D3DCCD1}">
              <a14:hiddenFill xmlns:a14="http://schemas.microsoft.com/office/drawing/2010/main">
                <a:solidFill>
                  <a:srgbClr val="FFFF00"/>
                </a:solidFill>
              </a14:hiddenFill>
            </a:ext>
          </a:extLst>
        </p:spPr>
        <p:txBody>
          <a:bodyPr vert="horz" wrap="square" lIns="91440" tIns="45720" rIns="91440" bIns="45720" numCol="1" anchor="t" anchorCtr="0" compatLnSpc="1">
            <a:normAutofit fontScale="25000"/>
          </a:bodyPr>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sz="7000" b="0" i="0" u="none" strike="noStrike" kern="0" cap="none" spc="0" normalizeH="0" baseline="0" noProof="0" dirty="0">
                <a:ln>
                  <a:noFill/>
                </a:ln>
                <a:effectLst/>
                <a:highlight>
                  <a:srgbClr val="FFFF00"/>
                </a:highlight>
                <a:uLnTx/>
                <a:uFillTx/>
                <a:ea typeface="Arial" panose="020B0604020202020204" pitchFamily="34" charset="0"/>
                <a:cs typeface="+mn-ea"/>
              </a:rPr>
              <a:t>All online and officially organized offline discussion allocated during main session will be made avaliable for remote participants for entire meeting duration</a:t>
            </a:r>
            <a:endParaRPr kumimoji="0" lang="en-US" sz="7000" b="0" i="0" u="none" strike="noStrike" kern="0" cap="none" spc="0" normalizeH="0" baseline="0" noProof="0" dirty="0">
              <a:ln>
                <a:noFill/>
              </a:ln>
              <a:effectLst/>
              <a:highlight>
                <a:srgbClr val="FFFF00"/>
              </a:highlight>
              <a:uLnTx/>
              <a:uFillTx/>
              <a:ea typeface="Arial" panose="020B0604020202020204" pitchFamily="34" charset="0"/>
              <a:cs typeface="+mn-ea"/>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sz="7000" b="0" i="0" u="none" strike="noStrike" kern="0" cap="none" spc="0" normalizeH="0" baseline="0" noProof="0" dirty="0">
                <a:ln>
                  <a:noFill/>
                </a:ln>
                <a:effectLst/>
                <a:highlight>
                  <a:srgbClr val="FFFF00"/>
                </a:highlight>
                <a:uLnTx/>
                <a:uFillTx/>
                <a:ea typeface="Arial" panose="020B0604020202020204" pitchFamily="34" charset="0"/>
                <a:cs typeface="+mn-ea"/>
              </a:rPr>
              <a:t>2-way remote access: MCC will provide USB device to transfer the audio from those connected to GTW session to the meeting room</a:t>
            </a:r>
            <a:endParaRPr kumimoji="0" lang="en-US" sz="7000" b="0" i="0" u="none" strike="noStrike" kern="0" cap="none" spc="0" normalizeH="0" baseline="0" noProof="0" dirty="0">
              <a:ln>
                <a:noFill/>
              </a:ln>
              <a:effectLst/>
              <a:highlight>
                <a:srgbClr val="FFFF00"/>
              </a:highlight>
              <a:uLnTx/>
              <a:uFillTx/>
              <a:ea typeface="Arial" panose="020B0604020202020204" pitchFamily="34" charset="0"/>
              <a:cs typeface="+mn-ea"/>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sz="7000" b="0" i="0" u="none" strike="noStrike" kern="0" cap="none" spc="0" normalizeH="0" baseline="0" noProof="0" dirty="0">
                <a:ln>
                  <a:noFill/>
                </a:ln>
                <a:effectLst/>
                <a:highlight>
                  <a:srgbClr val="FFFF00"/>
                </a:highlight>
                <a:uLnTx/>
                <a:uFillTx/>
                <a:ea typeface="Arial" panose="020B0604020202020204" pitchFamily="34" charset="0"/>
                <a:cs typeface="+mn-ea"/>
              </a:rPr>
              <a:t>For RAN3 F2F meeting with 2-way remote access: </a:t>
            </a:r>
            <a:endParaRPr kumimoji="0" lang="en-US" sz="7000" b="0" i="0" u="none" strike="noStrike" kern="0" cap="none" spc="0" normalizeH="0" baseline="0" noProof="0" dirty="0">
              <a:ln>
                <a:noFill/>
              </a:ln>
              <a:effectLst/>
              <a:highlight>
                <a:srgbClr val="FFFF00"/>
              </a:highlight>
              <a:uLnTx/>
              <a:uFillTx/>
              <a:ea typeface="Arial" panose="020B0604020202020204" pitchFamily="34" charset="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sz="7000" b="0" i="0" u="none" strike="noStrike" kern="0" cap="none" spc="0" normalizeH="0" baseline="0" noProof="0" dirty="0">
                <a:ln>
                  <a:noFill/>
                </a:ln>
                <a:effectLst/>
                <a:highlight>
                  <a:srgbClr val="FFFF00"/>
                </a:highlight>
                <a:uLnTx/>
                <a:uFillTx/>
                <a:cs typeface="+mn-ea"/>
              </a:rPr>
              <a:t>Two meeting rooms: one for main session, the other one for offline discussion</a:t>
            </a:r>
            <a:endParaRPr kumimoji="0" lang="en-US" sz="7000" b="0" i="0" u="none" strike="noStrike" kern="0" cap="none" spc="0" normalizeH="0" baseline="0" noProof="0" dirty="0">
              <a:ln>
                <a:noFill/>
              </a:ln>
              <a:effectLst/>
              <a:highlight>
                <a:srgbClr val="FFFF00"/>
              </a:highlight>
              <a:uLnTx/>
              <a:uFillTx/>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sz="7000" b="0" i="0" u="none" strike="noStrike" kern="0" cap="none" spc="0" normalizeH="0" baseline="0" noProof="0" dirty="0">
                <a:ln>
                  <a:noFill/>
                </a:ln>
                <a:effectLst/>
                <a:highlight>
                  <a:srgbClr val="FFFF00"/>
                </a:highlight>
                <a:uLnTx/>
                <a:uFillTx/>
                <a:cs typeface="+mn-ea"/>
              </a:rPr>
              <a:t>Booking two parallel GTW sessions for two meeting rooms for entire meeting duration</a:t>
            </a:r>
            <a:endParaRPr kumimoji="0" lang="en-US" sz="7000" b="0" i="0" u="none" strike="noStrike" kern="0" cap="none" spc="0" normalizeH="0" baseline="0" noProof="0" dirty="0">
              <a:ln>
                <a:noFill/>
              </a:ln>
              <a:effectLst/>
              <a:highlight>
                <a:srgbClr val="FFFF00"/>
              </a:highlight>
              <a:uLnTx/>
              <a:uFillTx/>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sz="7000" b="0" i="0" u="none" strike="noStrike" kern="0" cap="none" spc="0" normalizeH="0" baseline="0" noProof="0" dirty="0">
                <a:ln>
                  <a:noFill/>
                </a:ln>
                <a:effectLst/>
                <a:highlight>
                  <a:srgbClr val="FFFF00"/>
                </a:highlight>
                <a:uLnTx/>
                <a:uFillTx/>
                <a:cs typeface="+mn-ea"/>
              </a:rPr>
              <a:t>TOHRU is planned to be used in order to manage the hand raising sequence including remote participants</a:t>
            </a:r>
            <a:endParaRPr kumimoji="0" lang="en-US" sz="7000" b="0" i="0" u="none" strike="noStrike" kern="0" cap="none" spc="0" normalizeH="0" baseline="0" noProof="0" dirty="0">
              <a:ln>
                <a:noFill/>
              </a:ln>
              <a:effectLst/>
              <a:highlight>
                <a:srgbClr val="FFFF00"/>
              </a:highlight>
              <a:uLnTx/>
              <a:uFillTx/>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sz="7000" b="0" i="0" u="none" strike="noStrike" kern="0" cap="none" spc="0" normalizeH="0" baseline="0" noProof="0" dirty="0">
                <a:ln>
                  <a:noFill/>
                </a:ln>
                <a:effectLst/>
                <a:highlight>
                  <a:srgbClr val="FFFF00"/>
                </a:highlight>
                <a:uLnTx/>
                <a:uFillTx/>
                <a:cs typeface="+mn-ea"/>
              </a:rPr>
              <a:t>The moderator of the officially organized offline discussion should book the breakout room and announce the offline discussion time slot over RAN3 email reflector</a:t>
            </a:r>
            <a:endParaRPr kumimoji="0" lang="en-US" sz="7000" b="0" i="0" u="none" strike="noStrike" kern="0" cap="none" spc="0" normalizeH="0" baseline="0" noProof="0" dirty="0">
              <a:ln>
                <a:noFill/>
              </a:ln>
              <a:effectLst/>
              <a:highlight>
                <a:srgbClr val="FFFF00"/>
              </a:highlight>
              <a:uLnTx/>
              <a:uFillTx/>
              <a:cs typeface="+mn-ea"/>
            </a:endParaRPr>
          </a:p>
          <a:p>
            <a:pPr marL="457200" marR="0" lvl="1" indent="0" algn="l" defTabSz="914400" rtl="0" eaLnBrk="0" fontAlgn="base" latinLnBrk="0" hangingPunct="0">
              <a:lnSpc>
                <a:spcPct val="100000"/>
              </a:lnSpc>
              <a:spcBef>
                <a:spcPct val="20000"/>
              </a:spcBef>
              <a:spcAft>
                <a:spcPct val="0"/>
              </a:spcAft>
              <a:buClrTx/>
              <a:buSzTx/>
              <a:buFontTx/>
              <a:buNone/>
              <a:defRPr/>
            </a:pPr>
            <a:r>
              <a:rPr kumimoji="0" lang="en-US" sz="7000" b="0" i="0" u="none" strike="noStrike" kern="0" cap="none" spc="0" normalizeH="0" baseline="0" noProof="0" dirty="0">
                <a:ln>
                  <a:noFill/>
                </a:ln>
                <a:effectLst/>
                <a:highlight>
                  <a:srgbClr val="FFFF00"/>
                </a:highlight>
                <a:uLnTx/>
                <a:uFillTx/>
                <a:cs typeface="+mn-ea"/>
              </a:rPr>
              <a:t>      </a:t>
            </a:r>
            <a:r>
              <a:rPr kumimoji="0" lang="en-US" sz="6400" b="0" i="0" u="none" strike="noStrike" kern="0" cap="none" spc="0" normalizeH="0" baseline="0" noProof="0" dirty="0">
                <a:ln>
                  <a:noFill/>
                </a:ln>
                <a:effectLst/>
                <a:highlight>
                  <a:srgbClr val="FFFF00"/>
                </a:highlight>
                <a:uLnTx/>
                <a:uFillTx/>
                <a:cs typeface="+mn-ea"/>
              </a:rPr>
              <a:t> Note: The officially organized offline discussion means those offline discussion officially allocated during main session, which also needs to book the breakout room to invite all the involved companies to jointly draw the conclusion, determine the WF..., usually for some tough, controversial issues. The remote participants can join the discussion via GTW.</a:t>
            </a:r>
            <a:endParaRPr kumimoji="0" lang="en-US" sz="7000" b="0" i="0" u="none" strike="noStrike" kern="0" cap="none" spc="0" normalizeH="0" baseline="0" noProof="0" dirty="0">
              <a:ln>
                <a:noFill/>
              </a:ln>
              <a:effectLst/>
              <a:highlight>
                <a:srgbClr val="FFFF00"/>
              </a:highlight>
              <a:uLnTx/>
              <a:uFillTx/>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sz="7000" b="0" i="0" u="none" strike="noStrike" kern="0" cap="none" spc="0" normalizeH="0" baseline="0" noProof="0" dirty="0">
                <a:ln>
                  <a:noFill/>
                </a:ln>
                <a:effectLst/>
                <a:highlight>
                  <a:srgbClr val="FFFF00"/>
                </a:highlight>
                <a:uLnTx/>
                <a:uFillTx/>
                <a:cs typeface="+mn-ea"/>
              </a:rPr>
              <a:t>The moderator of all offline discussion should provide the brief summary of offline discussion over RAN3 email reflector</a:t>
            </a:r>
            <a:endParaRPr kumimoji="0" lang="en-US" altLang="en-US" sz="2000" b="0" i="0" u="none" strike="noStrike" kern="0" cap="none" spc="0" normalizeH="0" baseline="0" noProof="0" dirty="0">
              <a:ln>
                <a:noFill/>
              </a:ln>
              <a:effectLst/>
              <a:uLnTx/>
              <a:uFillTx/>
              <a:ea typeface="+mn-ea"/>
              <a:cs typeface="+mn-cs"/>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US" altLang="en-US" sz="2000" b="0" i="0" u="none" strike="noStrike" kern="0" cap="none" spc="0" normalizeH="0" baseline="0" noProof="0" dirty="0">
              <a:ln>
                <a:noFill/>
              </a:ln>
              <a:effectLst/>
              <a:uLnTx/>
              <a:uFillTx/>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20482" name="Title 2"/>
          <p:cNvSpPr>
            <a:spLocks noGrp="1"/>
          </p:cNvSpPr>
          <p:nvPr>
            <p:ph type="title"/>
          </p:nvPr>
        </p:nvSpPr>
        <p:spPr/>
        <p:txBody>
          <a:bodyPr vert="horz" wrap="square" lIns="91440" tIns="45720" rIns="91440" bIns="45720" anchor="ctr" anchorCtr="0"/>
          <a:p>
            <a:r>
              <a:rPr lang="en-US" altLang="en-US" dirty="0"/>
              <a:t>   F2F Meeting with 2-way Remote Access</a:t>
            </a:r>
            <a:endParaRPr lang="en-US" altLang="en-US" dirty="0"/>
          </a:p>
        </p:txBody>
      </p:sp>
      <p:sp>
        <p:nvSpPr>
          <p:cNvPr id="2048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latin typeface="Arial" panose="020B0604020202020204" pitchFamily="34" charset="0"/>
              </a:rPr>
            </a:fld>
            <a:endParaRPr lang="en-GB" altLang="fr-FR" sz="1100" dirty="0">
              <a:solidFill>
                <a:schemeClr val="bg1"/>
              </a:solidFill>
              <a:latin typeface="Arial"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5" name="Slide Number Placeholder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
        <p:nvSpPr>
          <p:cNvPr id="21506" name="内容占位符 1"/>
          <p:cNvSpPr>
            <a:spLocks noGrp="1"/>
          </p:cNvSpPr>
          <p:nvPr>
            <p:ph idx="1"/>
          </p:nvPr>
        </p:nvSpPr>
        <p:spPr>
          <a:xfrm>
            <a:off x="609600" y="1227138"/>
            <a:ext cx="10972800" cy="4899025"/>
          </a:xfrm>
        </p:spPr>
        <p:txBody>
          <a:bodyPr anchor="t" anchorCtr="0"/>
          <a:p>
            <a:pPr marL="0" indent="0">
              <a:buNone/>
            </a:pPr>
            <a:endParaRPr lang="en-US" altLang="zh-CN"/>
          </a:p>
          <a:p>
            <a:pPr marL="0" indent="0">
              <a:buNone/>
            </a:pPr>
            <a:endParaRPr lang="en-US" altLang="zh-CN"/>
          </a:p>
          <a:p>
            <a:pPr marL="0" indent="0">
              <a:buNone/>
            </a:pPr>
            <a:endParaRPr lang="en-US" altLang="zh-CN"/>
          </a:p>
          <a:p>
            <a:pPr marL="0" indent="0">
              <a:buNone/>
            </a:pPr>
            <a:r>
              <a:rPr lang="en-US" altLang="zh-CN"/>
              <a:t>                             </a:t>
            </a:r>
            <a:r>
              <a:rPr lang="en-US" altLang="zh-CN" sz="6000" b="1"/>
              <a:t>Enjoy the meeting!</a:t>
            </a:r>
            <a:endParaRPr lang="en-US" altLang="zh-CN" sz="6000"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Content Placeholder 3"/>
          <p:cNvSpPr>
            <a:spLocks noGrp="1" noChangeArrowheads="1"/>
          </p:cNvSpPr>
          <p:nvPr>
            <p:ph idx="1"/>
          </p:nvPr>
        </p:nvSpPr>
        <p:spPr bwMode="auto">
          <a:xfrm>
            <a:off x="479424" y="1458884"/>
            <a:ext cx="11304588" cy="4994275"/>
          </a:xfrm>
          <a:effectLst/>
          <a:scene3d>
            <a:camera prst="orthographicFront"/>
            <a:lightRig rig="balanced" dir="t"/>
          </a:scene3d>
          <a:sp3d prstMaterial="plastic"/>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chemeClr val="tx1"/>
                </a:solidFill>
                <a:effectLst/>
                <a:uLnTx/>
                <a:uFillTx/>
                <a:latin typeface="+mn-lt"/>
                <a:ea typeface="+mn-ea"/>
                <a:cs typeface="+mn-cs"/>
              </a:rPr>
              <a:t>RAN and RAN3 leaders are committed to keeping delegates healthy and safe</a:t>
            </a: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rgbClr val="FF0000"/>
                </a:solidFill>
                <a:effectLst/>
                <a:uLnTx/>
                <a:uFillTx/>
                <a:latin typeface="+mn-lt"/>
                <a:ea typeface="+mn-ea"/>
                <a:cs typeface="+mn-cs"/>
              </a:rPr>
              <a:t>All RAN3 meetings at least until end </a:t>
            </a:r>
            <a:r>
              <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rPr>
              <a:t>Q3 2022</a:t>
            </a:r>
            <a:r>
              <a:rPr kumimoji="0" lang="en-US" altLang="en-US" sz="2800" b="0" i="0" u="none" strike="noStrike" kern="0" cap="none" spc="0" normalizeH="0" baseline="0" noProof="0" dirty="0">
                <a:ln>
                  <a:noFill/>
                </a:ln>
                <a:solidFill>
                  <a:srgbClr val="FF0000"/>
                </a:solidFill>
                <a:effectLst/>
                <a:uLnTx/>
                <a:uFillTx/>
                <a:latin typeface="+mn-lt"/>
                <a:ea typeface="+mn-ea"/>
                <a:cs typeface="+mn-cs"/>
              </a:rPr>
              <a:t> </a:t>
            </a:r>
            <a:r>
              <a:rPr kumimoji="0" lang="en-US" altLang="en-US" sz="2800" b="0" i="0" u="none" strike="noStrike" kern="0" cap="none" spc="0" normalizeH="0" baseline="0" noProof="0" dirty="0">
                <a:ln>
                  <a:noFill/>
                </a:ln>
                <a:solidFill>
                  <a:schemeClr val="tx1"/>
                </a:solidFill>
                <a:effectLst/>
                <a:uLnTx/>
                <a:uFillTx/>
                <a:latin typeface="+mn-lt"/>
                <a:ea typeface="+mn-ea"/>
                <a:cs typeface="+mn-cs"/>
              </a:rPr>
              <a:t>will be run as Electronic Meetings</a:t>
            </a: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rPr>
              <a:t>Defined in 3GPP Working Procedures Annex F.4.2</a:t>
            </a:r>
            <a:endParaRPr kumimoji="0" lang="en-US" altLang="en-US" sz="2400" b="0" i="0" u="none" strike="noStrike" kern="0" cap="none" spc="0" normalizeH="0" baseline="0" noProof="0" dirty="0">
              <a:ln>
                <a:noFill/>
              </a:ln>
              <a:solidFill>
                <a:schemeClr val="tx1"/>
              </a:solidFill>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rPr>
              <a:t>3GPP Working Procedures Annex I (“Special procedures for exceptional situations restricting travel”) is currently in force</a:t>
            </a:r>
            <a:endParaRPr kumimoji="0" lang="en-US" altLang="en-US" sz="2400" b="0" i="0" u="none" strike="noStrike" kern="0" cap="none" spc="0" normalizeH="0" baseline="0" noProof="0" dirty="0">
              <a:ln>
                <a:noFill/>
              </a:ln>
              <a:solidFill>
                <a:schemeClr val="tx1"/>
              </a:solidFill>
              <a:effectLst/>
              <a:uLnTx/>
              <a:uFillTx/>
              <a:latin typeface="+mn-lt"/>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rgbClr val="FF0000"/>
                </a:solidFill>
                <a:effectLst/>
                <a:uLnTx/>
                <a:uFillTx/>
                <a:latin typeface="+mn-lt"/>
                <a:ea typeface="+mn-ea"/>
                <a:cs typeface="+mn-cs"/>
              </a:rPr>
              <a:t>Deadlines and dates apply to </a:t>
            </a:r>
            <a:r>
              <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rPr>
              <a:t>RAN3 #117-e</a:t>
            </a:r>
            <a:endPar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chemeClr val="tx1"/>
                </a:solidFill>
                <a:effectLst/>
                <a:uLnTx/>
                <a:uFillTx/>
                <a:latin typeface="+mn-lt"/>
                <a:ea typeface="+mn-ea"/>
                <a:cs typeface="+mn-cs"/>
              </a:rPr>
              <a:t>The following takes into account the experience with recent e-meetings</a:t>
            </a: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8194" name="Title 1"/>
          <p:cNvSpPr>
            <a:spLocks noGrp="1"/>
          </p:cNvSpPr>
          <p:nvPr>
            <p:ph type="title"/>
          </p:nvPr>
        </p:nvSpPr>
        <p:spPr>
          <a:xfrm>
            <a:off x="2674938" y="257175"/>
            <a:ext cx="6834187" cy="1143000"/>
          </a:xfrm>
        </p:spPr>
        <p:txBody>
          <a:bodyPr vert="horz" wrap="square" lIns="91440" tIns="45720" rIns="91440" bIns="45720" anchor="ctr" anchorCtr="0"/>
          <a:p>
            <a:r>
              <a:rPr lang="en-US" altLang="fr-FR" dirty="0"/>
              <a:t>Background (1)</a:t>
            </a:r>
            <a:endParaRPr lang="en-US" altLang="fr-FR" dirty="0"/>
          </a:p>
        </p:txBody>
      </p:sp>
      <p:sp>
        <p:nvSpPr>
          <p:cNvPr id="8195" name="Slide Number Placeholder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p:txBody>
          <a:bodyPr vert="horz" wrap="square" lIns="91440" tIns="45720" rIns="91440" bIns="45720" numCol="1" anchor="t" anchorCtr="0" compatLnSpc="1">
            <a:normAutofit fontScale="92500"/>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“Electronic meetings such as audio / video conferences, email exchanges considered as meetings, etc., are encouraged where appropriate. For such events, the Secretary will establish the attendance list on the basis of those actually participating in the meeting (those dialing into the conference bridge, those issuing and responding to emails, etc.) Nevertheless, advance registration is strongly encouraged. Fully electronic meetings are to be considered as ‘ad hoc’ as defined above. Participation by Individual Member in fully electronic meetings, or electronic participation in a face to face meeting (e.g. by phoning in) is not considered for the accrual or loss of voting rights.”</a:t>
            </a:r>
            <a:br>
              <a:rPr kumimoji="0" lang="en-US" sz="2800" b="0" i="0" u="none" strike="noStrike" kern="0" cap="none" spc="0" normalizeH="0" baseline="0" noProof="0" dirty="0">
                <a:ln>
                  <a:noFill/>
                </a:ln>
                <a:solidFill>
                  <a:schemeClr val="tx1"/>
                </a:solidFill>
                <a:effectLst/>
                <a:uLnTx/>
                <a:uFillTx/>
                <a:latin typeface="+mn-lt"/>
                <a:ea typeface="+mn-ea"/>
                <a:cs typeface="+mn-cs"/>
              </a:rPr>
            </a:br>
            <a:br>
              <a:rPr kumimoji="0" lang="en-US" sz="2800" b="0" i="0" u="none" strike="noStrike" kern="0" cap="none" spc="0" normalizeH="0" baseline="0" noProof="0" dirty="0">
                <a:ln>
                  <a:noFill/>
                </a:ln>
                <a:solidFill>
                  <a:schemeClr val="tx1"/>
                </a:solidFill>
                <a:effectLst/>
                <a:uLnTx/>
                <a:uFillTx/>
                <a:latin typeface="+mn-lt"/>
                <a:ea typeface="+mn-ea"/>
                <a:cs typeface="+mn-cs"/>
              </a:rPr>
            </a:br>
            <a:r>
              <a:rPr kumimoji="0" lang="en-US" sz="2800" b="0" i="0" u="none" strike="noStrike" kern="0" cap="none" spc="0" normalizeH="0" baseline="0" noProof="0" dirty="0">
                <a:ln>
                  <a:noFill/>
                </a:ln>
                <a:solidFill>
                  <a:schemeClr val="tx1"/>
                </a:solidFill>
                <a:effectLst/>
                <a:uLnTx/>
                <a:uFillTx/>
                <a:latin typeface="+mn-lt"/>
                <a:ea typeface="+mn-ea"/>
                <a:cs typeface="+mn-cs"/>
              </a:rPr>
              <a:t>[3GPP Working Procedures Annex F.4.2]</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10242" name="Title 2"/>
          <p:cNvSpPr>
            <a:spLocks noGrp="1"/>
          </p:cNvSpPr>
          <p:nvPr>
            <p:ph type="title"/>
          </p:nvPr>
        </p:nvSpPr>
        <p:spPr/>
        <p:txBody>
          <a:bodyPr vert="horz" wrap="square" lIns="91440" tIns="45720" rIns="91440" bIns="45720" anchor="ctr" anchorCtr="0"/>
          <a:p>
            <a:r>
              <a:rPr lang="en-US" altLang="en-US" dirty="0"/>
              <a:t>Background (2)</a:t>
            </a:r>
            <a:endParaRPr lang="en-US" altLang="en-US" dirty="0"/>
          </a:p>
        </p:txBody>
      </p:sp>
      <p:sp>
        <p:nvSpPr>
          <p:cNvPr id="1024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5" name="Content Placeholder 1"/>
          <p:cNvSpPr>
            <a:spLocks noGrp="1"/>
          </p:cNvSpPr>
          <p:nvPr>
            <p:ph idx="1"/>
          </p:nvPr>
        </p:nvSpPr>
        <p:spPr>
          <a:xfrm>
            <a:off x="601663" y="1165225"/>
            <a:ext cx="10972800" cy="5418138"/>
          </a:xfrm>
        </p:spPr>
        <p:txBody>
          <a:bodyPr vert="horz" wrap="square" lIns="91440" tIns="45720" rIns="91440" bIns="45720" anchor="t" anchorCtr="0"/>
          <a:p>
            <a:pPr marL="0" indent="0">
              <a:buNone/>
            </a:pPr>
            <a:r>
              <a:rPr lang="en-US" altLang="en-US" sz="1000" dirty="0"/>
              <a:t>“3GPP working procedures are designed around the concept of periodic physical meetings. This is not always possible. This annex implements modifications to the working procedures intended to allow 3GPP to function in the absence of physical meetings. The PCG has the responsibility of activating and deactivating this annex.</a:t>
            </a:r>
            <a:br>
              <a:rPr lang="en-US" altLang="en-US" sz="1000" dirty="0"/>
            </a:br>
            <a:br>
              <a:rPr lang="en-US" altLang="en-US" sz="1000" dirty="0"/>
            </a:br>
            <a:r>
              <a:rPr lang="en-US" altLang="en-US" sz="1000" dirty="0"/>
              <a:t>Currently, holding elections (Article 22) electronically is not permitted and the rules for accrual of voting rights (Article35) are not changed (e.g., still based on physical participation).</a:t>
            </a:r>
            <a:br>
              <a:rPr lang="en-US" altLang="en-US" sz="1000" dirty="0"/>
            </a:br>
            <a:br>
              <a:rPr lang="en-US" altLang="en-US" sz="1000" dirty="0"/>
            </a:br>
            <a:r>
              <a:rPr lang="en-US" altLang="en-US" sz="1000" dirty="0"/>
              <a:t>The following changes in the working procedures are in effect when this annex is activated:</a:t>
            </a:r>
            <a:br>
              <a:rPr lang="en-US" altLang="en-US" sz="1000" dirty="0"/>
            </a:br>
            <a:br>
              <a:rPr lang="en-US" altLang="en-US" sz="1000" dirty="0"/>
            </a:br>
            <a:r>
              <a:rPr lang="en-US" altLang="en-US" sz="1000" b="1" dirty="0"/>
              <a:t>Article 26: TSG and WG voting during a meeting</a:t>
            </a:r>
            <a:br>
              <a:rPr lang="en-US" altLang="en-US" sz="1000" dirty="0"/>
            </a:br>
            <a:r>
              <a:rPr lang="en-US" altLang="en-US" sz="1000" dirty="0"/>
              <a:t>The following additions to article 26 are in effect:</a:t>
            </a:r>
            <a:br>
              <a:rPr lang="en-US" altLang="en-US" sz="1000" dirty="0"/>
            </a:br>
            <a:br>
              <a:rPr lang="en-US" altLang="en-US" sz="1000" dirty="0"/>
            </a:br>
            <a:r>
              <a:rPr lang="en-US" altLang="en-US" sz="1000" dirty="0"/>
              <a:t>If voting occurs in the context of an Electronic Meeting (see F.4.2), then:</a:t>
            </a:r>
            <a:br>
              <a:rPr lang="en-US" altLang="en-US" sz="1000" dirty="0"/>
            </a:br>
            <a:r>
              <a:rPr lang="en-US" altLang="en-US" sz="1000" dirty="0"/>
              <a:t>- Proxies are not allowed.</a:t>
            </a:r>
            <a:br>
              <a:rPr lang="en-US" altLang="en-US" sz="1000" dirty="0"/>
            </a:br>
            <a:r>
              <a:rPr lang="en-US" altLang="en-US" sz="1000" dirty="0"/>
              <a:t>- Quorum does not apply.</a:t>
            </a:r>
            <a:br>
              <a:rPr lang="en-US" altLang="en-US" sz="1000" dirty="0"/>
            </a:br>
            <a:r>
              <a:rPr lang="en-US" altLang="en-US" sz="1000" dirty="0"/>
              <a:t>- The voting period shall be a minimum of 24 consecutive hours excluding the period 12:00 UTC Friday to 11:59 UTC Monday which excludes Saturday and Sunday in every time zone.</a:t>
            </a:r>
            <a:br>
              <a:rPr lang="en-US" altLang="en-US" sz="1000" dirty="0"/>
            </a:br>
            <a:r>
              <a:rPr lang="en-US" altLang="en-US" sz="1000" dirty="0"/>
              <a:t>- The voting period shall commence no earlier than the start of the Electronic meeting and complete before the closure of the meeting.</a:t>
            </a:r>
            <a:br>
              <a:rPr lang="en-US" altLang="en-US" sz="1000" dirty="0"/>
            </a:br>
            <a:r>
              <a:rPr lang="en-US" altLang="en-US" sz="1000" dirty="0"/>
              <a:t>- The starting and closing times of the vote shall be clearly announced and disseminated to all on the principal TSG or WG membership mail exploder lists.</a:t>
            </a:r>
            <a:br>
              <a:rPr lang="en-US" altLang="en-US" sz="1000" dirty="0"/>
            </a:br>
            <a:r>
              <a:rPr lang="en-US" altLang="en-US" sz="1000" dirty="0"/>
              <a:t>- The list of Voting Members (IMs that are eligible to vote) is as defined in article 35. Delegates vote on behalf of the IM under which they have registered, and only delegates registered for the meeting may vote.</a:t>
            </a:r>
            <a:br>
              <a:rPr lang="en-US" altLang="en-US" sz="1000" dirty="0"/>
            </a:br>
            <a:r>
              <a:rPr lang="en-US" altLang="en-US" sz="1000" dirty="0"/>
              <a:t>- If, in accordance with Article 25, the TSG or WG decides that a secret ballot is required, voting shall preserve the secrecy of the votes cast.</a:t>
            </a:r>
            <a:br>
              <a:rPr lang="en-US" altLang="en-US" sz="1000" dirty="0"/>
            </a:br>
            <a:r>
              <a:rPr lang="en-US" altLang="en-US" sz="1000" dirty="0"/>
              <a:t>- Use of the electronic voting tools provided by the MCC is encouraged.</a:t>
            </a:r>
            <a:br>
              <a:rPr lang="en-US" altLang="en-US" sz="1000" dirty="0"/>
            </a:br>
            <a:br>
              <a:rPr lang="en-US" altLang="en-US" sz="1000" dirty="0"/>
            </a:br>
            <a:r>
              <a:rPr lang="en-US" altLang="en-US" sz="1000" b="1" dirty="0"/>
              <a:t>35.5 Meetings other than ordinary meetings</a:t>
            </a:r>
            <a:br>
              <a:rPr lang="en-US" altLang="en-US" sz="1000" b="1" dirty="0"/>
            </a:br>
            <a:r>
              <a:rPr lang="en-US" altLang="en-US" sz="1000" dirty="0"/>
              <a:t>The following change to article 35.5 is in effect:</a:t>
            </a:r>
            <a:br>
              <a:rPr lang="en-US" altLang="en-US" sz="1000" dirty="0"/>
            </a:br>
            <a:br>
              <a:rPr lang="en-US" altLang="en-US" sz="1000" dirty="0"/>
            </a:br>
            <a:r>
              <a:rPr lang="en-US" altLang="en-US" sz="1000" dirty="0"/>
              <a:t>The text:</a:t>
            </a:r>
            <a:br>
              <a:rPr lang="en-US" altLang="en-US" sz="1000" dirty="0"/>
            </a:br>
            <a:r>
              <a:rPr lang="en-US" altLang="en-US" sz="1000" dirty="0"/>
              <a:t>Therefore, all electronic meetings are allowed but only ordinary meetings (see annex F) count towards attendance. However, if a meeting is designated as face-to-face, provision of bridge and speakerphone capabilities for those requesting it would be at the discretion of the host. Those participating by speakerphone are not to be counted toward quorum or attendance, and are not allowed to vote.</a:t>
            </a:r>
            <a:br>
              <a:rPr lang="en-US" altLang="en-US" sz="1000" dirty="0"/>
            </a:br>
            <a:br>
              <a:rPr lang="en-US" altLang="en-US" sz="1000" dirty="0"/>
            </a:br>
            <a:r>
              <a:rPr lang="en-US" altLang="en-US" sz="1000" dirty="0"/>
              <a:t>is replaced by:</a:t>
            </a:r>
            <a:br>
              <a:rPr lang="en-US" altLang="en-US" sz="1000" dirty="0"/>
            </a:br>
            <a:r>
              <a:rPr lang="en-US" altLang="en-US" sz="1000" dirty="0"/>
              <a:t>Therefore, all electronic meetings are allowed but only ordinary meetings (see annex F) count towards attendance. However, if a meeting is designated as face-to-face:</a:t>
            </a:r>
            <a:br>
              <a:rPr lang="en-US" altLang="en-US" sz="1000" dirty="0"/>
            </a:br>
            <a:r>
              <a:rPr lang="en-US" altLang="en-US" sz="1000" dirty="0"/>
              <a:t>- provision of bridge and speakerphone capabilities for those requesting it would be at the discretion of the host</a:t>
            </a:r>
            <a:br>
              <a:rPr lang="en-US" altLang="en-US" sz="1000" dirty="0"/>
            </a:br>
            <a:r>
              <a:rPr lang="en-US" altLang="en-US" sz="1000" dirty="0"/>
              <a:t>- those participating by speakerphone are not to be counted toward quorum or attendance, and are not allowed to vote.”</a:t>
            </a:r>
            <a:br>
              <a:rPr lang="en-US" altLang="en-US" sz="1000" dirty="0"/>
            </a:br>
            <a:endParaRPr lang="en-US" altLang="en-US" sz="1000" dirty="0"/>
          </a:p>
          <a:p>
            <a:pPr marL="0" indent="0">
              <a:buNone/>
            </a:pPr>
            <a:r>
              <a:rPr lang="en-US" altLang="en-US" sz="1000" dirty="0"/>
              <a:t>[3GPP Working Procedures Annex I]</a:t>
            </a:r>
            <a:endParaRPr lang="en-US" altLang="en-US" sz="1000" dirty="0"/>
          </a:p>
        </p:txBody>
      </p:sp>
      <p:sp>
        <p:nvSpPr>
          <p:cNvPr id="11266" name="Title 2"/>
          <p:cNvSpPr>
            <a:spLocks noGrp="1"/>
          </p:cNvSpPr>
          <p:nvPr>
            <p:ph type="title"/>
          </p:nvPr>
        </p:nvSpPr>
        <p:spPr/>
        <p:txBody>
          <a:bodyPr vert="horz" wrap="square" lIns="91440" tIns="45720" rIns="91440" bIns="45720" anchor="ctr" anchorCtr="0"/>
          <a:p>
            <a:r>
              <a:rPr lang="en-US" altLang="en-US" dirty="0"/>
              <a:t>Background (3)</a:t>
            </a:r>
            <a:endParaRPr lang="en-US" altLang="en-US" dirty="0"/>
          </a:p>
        </p:txBody>
      </p:sp>
      <p:sp>
        <p:nvSpPr>
          <p:cNvPr id="11267"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Content Placeholder 1"/>
          <p:cNvSpPr>
            <a:spLocks noGrp="1" noChangeArrowheads="1"/>
          </p:cNvSpPr>
          <p:nvPr>
            <p:ph idx="1"/>
          </p:nvPr>
        </p:nvSpPr>
        <p:spPr bwMode="auto">
          <a:effectLst/>
          <a:scene3d>
            <a:camera prst="orthographicFront"/>
            <a:lightRig rig="balanced" dir="t"/>
          </a:scene3d>
          <a:sp3d prstMaterial="plastic"/>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rPr>
              <a:t>RAN3 #117-e</a:t>
            </a:r>
            <a:r>
              <a:rPr kumimoji="0" lang="en-US" altLang="en-US" sz="2800" b="0" i="0" u="none" strike="noStrike" kern="0" cap="none" spc="0" normalizeH="0" baseline="0" noProof="0" dirty="0">
                <a:ln>
                  <a:noFill/>
                </a:ln>
                <a:solidFill>
                  <a:srgbClr val="FF0000"/>
                </a:solidFill>
                <a:effectLst/>
                <a:uLnTx/>
                <a:uFillTx/>
                <a:latin typeface="+mn-lt"/>
                <a:ea typeface="+mn-ea"/>
                <a:cs typeface="+mn-cs"/>
              </a:rPr>
              <a:t> shall have full decision power</a:t>
            </a:r>
            <a:endParaRPr kumimoji="0" lang="en-US" altLang="en-US" sz="2800" b="0" i="0" u="none" strike="noStrike" kern="0" cap="none" spc="0" normalizeH="0" baseline="0" noProof="0" dirty="0">
              <a:ln>
                <a:noFill/>
              </a:ln>
              <a:solidFill>
                <a:srgbClr val="FF0000"/>
              </a:solidFill>
              <a:effectLst/>
              <a:uLnTx/>
              <a:uFillTx/>
              <a:latin typeface="+mn-lt"/>
              <a:ea typeface="+mn-ea"/>
              <a:cs typeface="+mn-cs"/>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rPr>
              <a:t>Formal agreements are made in the “online” part</a:t>
            </a:r>
            <a:endParaRPr kumimoji="0" lang="en-US" altLang="en-US" sz="2400" b="0" i="0" u="none" strike="noStrike" kern="0" cap="none" spc="0" normalizeH="0" baseline="0" noProof="0" dirty="0">
              <a:ln>
                <a:noFill/>
              </a:ln>
              <a:solidFill>
                <a:schemeClr val="tx1"/>
              </a:solidFill>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rPr>
              <a:t>“Offline” discussions can propose agreements, working assumptions, etc., to be adopted in an “online” session</a:t>
            </a:r>
            <a:endParaRPr kumimoji="0" lang="en-US" altLang="en-US" sz="2400" b="0" i="0" u="none" strike="noStrike" kern="0" cap="none" spc="0" normalizeH="0" baseline="0" noProof="0" dirty="0">
              <a:ln>
                <a:noFill/>
              </a:ln>
              <a:solidFill>
                <a:schemeClr val="tx1"/>
              </a:solidFill>
              <a:effectLst/>
              <a:uLnTx/>
              <a:uFillTx/>
              <a:latin typeface="+mn-lt"/>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rPr>
              <a:t>RAN3 #117-e</a:t>
            </a:r>
            <a:r>
              <a:rPr kumimoji="0" lang="en-US" altLang="en-US" sz="2800" b="0" i="0" u="none" strike="noStrike" kern="0" cap="none" spc="0" normalizeH="0" baseline="0" noProof="0" dirty="0">
                <a:ln>
                  <a:noFill/>
                </a:ln>
                <a:solidFill>
                  <a:srgbClr val="FF0000"/>
                </a:solidFill>
                <a:effectLst/>
                <a:uLnTx/>
                <a:uFillTx/>
                <a:latin typeface="+mn-lt"/>
                <a:ea typeface="+mn-ea"/>
                <a:cs typeface="+mn-cs"/>
              </a:rPr>
              <a:t> takes place on </a:t>
            </a:r>
            <a:r>
              <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rPr>
              <a:t> 15 -24 Aug</a:t>
            </a:r>
            <a:endPar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rPr>
              <a:t>Daily conference calls will take place</a:t>
            </a:r>
            <a:r>
              <a:rPr kumimoji="0" lang="en-US" altLang="en-US" sz="2400" b="0" i="0" u="none" strike="noStrike" kern="0" cap="none" spc="0" normalizeH="0" baseline="0" noProof="0" dirty="0">
                <a:ln>
                  <a:noFill/>
                </a:ln>
                <a:solidFill>
                  <a:schemeClr val="tx1"/>
                </a:solidFill>
                <a:effectLst/>
                <a:highlight>
                  <a:srgbClr val="FFFF00"/>
                </a:highlight>
                <a:uLnTx/>
                <a:uFillTx/>
                <a:latin typeface="+mn-lt"/>
              </a:rPr>
              <a:t> 15 -24 Aug</a:t>
            </a:r>
            <a:r>
              <a:rPr kumimoji="0" lang="en-US" altLang="en-US" sz="2400" b="0" i="0" u="none" strike="noStrike" kern="0" cap="none" spc="0" normalizeH="0" baseline="0" noProof="0" dirty="0">
                <a:ln>
                  <a:noFill/>
                </a:ln>
                <a:solidFill>
                  <a:schemeClr val="tx1"/>
                </a:solidFill>
                <a:effectLst/>
                <a:uLnTx/>
                <a:uFillTx/>
                <a:latin typeface="+mn-lt"/>
              </a:rPr>
              <a:t> (“online” part)</a:t>
            </a:r>
            <a:endParaRPr kumimoji="0" lang="en-US" altLang="en-US" sz="2400" b="0" i="0" u="none" strike="noStrike" kern="0" cap="none" spc="0" normalizeH="0" baseline="0" noProof="0" dirty="0">
              <a:ln>
                <a:noFill/>
              </a:ln>
              <a:solidFill>
                <a:schemeClr val="tx1"/>
              </a:solidFill>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rPr>
              <a:t>“Offline” discussions by e-mail</a:t>
            </a:r>
            <a:endParaRPr kumimoji="0" lang="en-US" altLang="en-US" sz="2400" b="0" i="0" u="none" strike="noStrike" kern="0" cap="none" spc="0" normalizeH="0" baseline="0" noProof="0" dirty="0">
              <a:ln>
                <a:noFill/>
              </a:ln>
              <a:solidFill>
                <a:schemeClr val="tx1"/>
              </a:solidFill>
              <a:effectLst/>
              <a:uLnTx/>
              <a:uFillTx/>
              <a:latin typeface="+mn-lt"/>
            </a:endParaRPr>
          </a:p>
          <a:p>
            <a:pPr marL="1143000" marR="0" lvl="2" indent="-228600" algn="l" defTabSz="914400" rtl="0" eaLnBrk="0" fontAlgn="base" latinLnBrk="0" hangingPunct="0">
              <a:lnSpc>
                <a:spcPct val="100000"/>
              </a:lnSpc>
              <a:spcBef>
                <a:spcPct val="20000"/>
              </a:spcBef>
              <a:spcAft>
                <a:spcPct val="0"/>
              </a:spcAft>
              <a:buClrTx/>
              <a:buSzTx/>
              <a:buFont typeface="Arial" panose="020B0604020202020204" pitchFamily="34" charset="0"/>
              <a:buChar char="•"/>
              <a:defRPr/>
            </a:pPr>
            <a:r>
              <a:rPr kumimoji="0" lang="en-US" altLang="en-US" sz="2000" b="0" i="0" u="none" strike="noStrike" kern="0" cap="none" spc="0" normalizeH="0" baseline="0" noProof="0" dirty="0">
                <a:ln>
                  <a:noFill/>
                </a:ln>
                <a:solidFill>
                  <a:schemeClr val="tx1"/>
                </a:solidFill>
                <a:effectLst/>
                <a:uLnTx/>
                <a:uFillTx/>
                <a:latin typeface="+mn-lt"/>
              </a:rPr>
              <a:t>E-mail discussions set up before the meeting by Chair, Vice-Chairs</a:t>
            </a:r>
            <a:endParaRPr kumimoji="0" lang="en-US" altLang="en-US" sz="2000" b="0" i="0" u="none" strike="noStrike" kern="0" cap="none" spc="0" normalizeH="0" baseline="0" noProof="0" dirty="0">
              <a:ln>
                <a:noFill/>
              </a:ln>
              <a:solidFill>
                <a:schemeClr val="tx1"/>
              </a:solidFill>
              <a:effectLst/>
              <a:uLnTx/>
              <a:uFillTx/>
              <a:latin typeface="+mn-lt"/>
            </a:endParaRPr>
          </a:p>
          <a:p>
            <a:pPr marL="685800" marR="0" lvl="1" indent="-228600" algn="l" defTabSz="914400" rtl="0" eaLnBrk="0" fontAlgn="base" latinLnBrk="0" hangingPunct="0">
              <a:lnSpc>
                <a:spcPct val="100000"/>
              </a:lnSpc>
              <a:spcBef>
                <a:spcPct val="20000"/>
              </a:spcBef>
              <a:spcAft>
                <a:spcPct val="0"/>
              </a:spcAft>
              <a:buClrTx/>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cs typeface="+mn-ea"/>
              </a:rPr>
              <a:t>No “offline” GTW sessions in parallel with “online” sessions in this meeting</a:t>
            </a:r>
            <a:endParaRPr kumimoji="0" lang="en-US" altLang="en-US" sz="2400" b="0" i="0" u="none" strike="noStrike" kern="0" cap="none" spc="0" normalizeH="0" baseline="0" noProof="0" dirty="0">
              <a:ln>
                <a:noFill/>
              </a:ln>
              <a:solidFill>
                <a:schemeClr val="tx1"/>
              </a:solidFill>
              <a:effectLst/>
              <a:uLnTx/>
              <a:uFillTx/>
              <a:latin typeface="+mn-lt"/>
              <a:cs typeface="+mn-ea"/>
            </a:endParaRPr>
          </a:p>
        </p:txBody>
      </p:sp>
      <p:sp>
        <p:nvSpPr>
          <p:cNvPr id="12290" name="Title 2"/>
          <p:cNvSpPr>
            <a:spLocks noGrp="1"/>
          </p:cNvSpPr>
          <p:nvPr>
            <p:ph type="title"/>
          </p:nvPr>
        </p:nvSpPr>
        <p:spPr/>
        <p:txBody>
          <a:bodyPr vert="horz" wrap="square" lIns="91440" tIns="45720" rIns="91440" bIns="45720" anchor="ctr" anchorCtr="0"/>
          <a:p>
            <a:r>
              <a:rPr lang="en-US" altLang="en-US" dirty="0"/>
              <a:t>Guidelines (1)</a:t>
            </a:r>
            <a:endParaRPr lang="en-US" altLang="en-US" dirty="0"/>
          </a:p>
        </p:txBody>
      </p:sp>
      <p:sp>
        <p:nvSpPr>
          <p:cNvPr id="12291"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3" name="Content Placeholder 1"/>
          <p:cNvSpPr>
            <a:spLocks noGrp="1"/>
          </p:cNvSpPr>
          <p:nvPr>
            <p:ph idx="1"/>
          </p:nvPr>
        </p:nvSpPr>
        <p:spPr/>
        <p:txBody>
          <a:bodyPr vert="horz" wrap="square" lIns="91440" tIns="45720" rIns="91440" bIns="45720" anchor="t" anchorCtr="0"/>
          <a:p>
            <a:r>
              <a:rPr lang="en-US" altLang="en-US" dirty="0"/>
              <a:t>Critical LSs may be handled</a:t>
            </a:r>
            <a:endParaRPr lang="en-US" altLang="en-US" dirty="0"/>
          </a:p>
          <a:p>
            <a:pPr lvl="1"/>
            <a:r>
              <a:rPr lang="en-US" altLang="en-US" dirty="0"/>
              <a:t>Identified during preparation phase</a:t>
            </a:r>
            <a:endParaRPr lang="en-US" altLang="en-US" dirty="0"/>
          </a:p>
          <a:p>
            <a:r>
              <a:rPr lang="en-US" altLang="en-US" dirty="0"/>
              <a:t>Sections of the Agenda which are greyed-out are not expected to be treated</a:t>
            </a:r>
            <a:endParaRPr lang="en-US" altLang="en-US" dirty="0"/>
          </a:p>
        </p:txBody>
      </p:sp>
      <p:sp>
        <p:nvSpPr>
          <p:cNvPr id="13314" name="Title 2"/>
          <p:cNvSpPr>
            <a:spLocks noGrp="1"/>
          </p:cNvSpPr>
          <p:nvPr>
            <p:ph type="title"/>
          </p:nvPr>
        </p:nvSpPr>
        <p:spPr/>
        <p:txBody>
          <a:bodyPr vert="horz" wrap="square" lIns="91440" tIns="45720" rIns="91440" bIns="45720" anchor="ctr" anchorCtr="0"/>
          <a:p>
            <a:r>
              <a:rPr lang="en-US" altLang="en-US" dirty="0"/>
              <a:t>Guidelines (2)</a:t>
            </a:r>
            <a:endParaRPr lang="en-US" altLang="en-US" dirty="0"/>
          </a:p>
        </p:txBody>
      </p:sp>
      <p:sp>
        <p:nvSpPr>
          <p:cNvPr id="13315"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7" name="Content Placeholder 1"/>
          <p:cNvSpPr>
            <a:spLocks noGrp="1"/>
          </p:cNvSpPr>
          <p:nvPr>
            <p:ph idx="1"/>
          </p:nvPr>
        </p:nvSpPr>
        <p:spPr>
          <a:xfrm>
            <a:off x="609600" y="1557326"/>
            <a:ext cx="10972800" cy="4852999"/>
          </a:xfrm>
        </p:spPr>
        <p:txBody>
          <a:bodyPr vert="horz" wrap="square" lIns="91440" tIns="45720" rIns="91440" bIns="45720" anchor="t" anchorCtr="0"/>
          <a:p>
            <a:pPr fontAlgn="base"/>
            <a:r>
              <a:rPr lang="en-US" altLang="en-US" sz="2400" strike="noStrike" noProof="0" dirty="0">
                <a:ln>
                  <a:noFill/>
                </a:ln>
                <a:solidFill>
                  <a:srgbClr val="FF0000"/>
                </a:solidFill>
                <a:effectLst/>
                <a:highlight>
                  <a:srgbClr val="FFFF00"/>
                </a:highlight>
                <a:uLnTx/>
                <a:uFillTx/>
              </a:rPr>
              <a:t>Invitations to join the conference calls will be sent to those who registered for the meeting before meeting starts</a:t>
            </a:r>
            <a:endParaRPr lang="en-US" altLang="en-US" strike="noStrike" noProof="1" dirty="0"/>
          </a:p>
          <a:p>
            <a:pPr lvl="1" fontAlgn="base"/>
            <a:r>
              <a:rPr lang="en-US" sz="1800" strike="noStrike" noProof="0" dirty="0">
                <a:ln>
                  <a:noFill/>
                </a:ln>
                <a:effectLst/>
                <a:highlight>
                  <a:srgbClr val="FFFF00"/>
                </a:highlight>
                <a:uLnTx/>
                <a:uFillTx/>
                <a:ea typeface="+mn-ea"/>
                <a:cs typeface="+mn-cs"/>
              </a:rPr>
              <a:t>Attendance at ordinary e-meetings now counts towards accrual and maintenance of voting rights. For more details about how the voting rights are acquired/lost, please refer to the working procedures webpage.</a:t>
            </a:r>
            <a:endParaRPr lang="en-US" sz="1800" strike="noStrike" noProof="0" dirty="0">
              <a:ln>
                <a:noFill/>
              </a:ln>
              <a:effectLst/>
              <a:highlight>
                <a:srgbClr val="FFFF00"/>
              </a:highlight>
              <a:uLnTx/>
              <a:uFillTx/>
              <a:ea typeface="+mn-ea"/>
              <a:cs typeface="+mn-cs"/>
            </a:endParaRPr>
          </a:p>
          <a:p>
            <a:pPr lvl="1" fontAlgn="base"/>
            <a:r>
              <a:rPr lang="en-US" sz="1800" strike="noStrike" noProof="0" dirty="0">
                <a:ln>
                  <a:noFill/>
                </a:ln>
                <a:effectLst/>
                <a:highlight>
                  <a:srgbClr val="FFFF00"/>
                </a:highlight>
                <a:uLnTx/>
                <a:uFillTx/>
                <a:ea typeface="+mn-ea"/>
                <a:cs typeface="+mn-cs"/>
              </a:rPr>
              <a:t>You can confirm your attendance at the meeting using the following URL: </a:t>
            </a:r>
            <a:r>
              <a:rPr lang="en-US" sz="1800" strike="noStrike" noProof="0" dirty="0">
                <a:ln>
                  <a:noFill/>
                </a:ln>
                <a:effectLst/>
                <a:highlight>
                  <a:srgbClr val="FFFF00"/>
                </a:highlight>
                <a:uLnTx/>
                <a:uFillTx/>
                <a:ea typeface="+mn-ea"/>
                <a:cs typeface="+mn-cs"/>
                <a:hlinkClick r:id="rId1" action="ppaction://hlinkfile"/>
              </a:rPr>
              <a:t>https://portal.3gpp.org/MtgPresence/registerPresence.aspx</a:t>
            </a:r>
            <a:r>
              <a:rPr lang="en-US" sz="1800" strike="noStrike" noProof="0" dirty="0">
                <a:ln>
                  <a:noFill/>
                </a:ln>
                <a:effectLst/>
                <a:highlight>
                  <a:srgbClr val="FFFF00"/>
                </a:highlight>
                <a:uLnTx/>
                <a:uFillTx/>
                <a:ea typeface="+mn-ea"/>
                <a:cs typeface="+mn-cs"/>
              </a:rPr>
              <a:t>, using the token received in the registration confirmation email.</a:t>
            </a:r>
            <a:endParaRPr lang="en-US" altLang="en-US" strike="noStrike" noProof="1" dirty="0"/>
          </a:p>
          <a:p>
            <a:pPr fontAlgn="base"/>
            <a:r>
              <a:rPr lang="en-US" altLang="en-US" sz="2400" strike="noStrike" noProof="1" dirty="0"/>
              <a:t>E-mail discussions will run on the RAN3 e-mail reflector</a:t>
            </a:r>
            <a:endParaRPr lang="en-US" altLang="en-US" strike="noStrike" noProof="1" dirty="0"/>
          </a:p>
          <a:p>
            <a:pPr lvl="1" fontAlgn="base"/>
            <a:r>
              <a:rPr lang="en-US" altLang="en-US" sz="1800" strike="noStrike" noProof="1" dirty="0"/>
              <a:t>Hence, participation in the e-mail discussions is not tied to being registered to the meeting</a:t>
            </a:r>
            <a:endParaRPr lang="en-US" altLang="en-US" sz="1800" strike="noStrike" noProof="1" dirty="0"/>
          </a:p>
          <a:p>
            <a:pPr lvl="2" fontAlgn="base"/>
            <a:r>
              <a:rPr lang="en-US" altLang="en-US" sz="1800" strike="noStrike" noProof="1" dirty="0"/>
              <a:t>Similar to a f2f meeting</a:t>
            </a:r>
            <a:endParaRPr lang="en-US" altLang="en-US" sz="1800" strike="noStrike" noProof="1" dirty="0"/>
          </a:p>
          <a:p>
            <a:pPr lvl="1" fontAlgn="base"/>
            <a:r>
              <a:rPr lang="en-US" altLang="en-US" sz="1800" strike="noStrike" noProof="1" dirty="0">
                <a:solidFill>
                  <a:srgbClr val="FF0000"/>
                </a:solidFill>
              </a:rPr>
              <a:t>No attachments shall be sent via e-mail on the reflector</a:t>
            </a:r>
            <a:endParaRPr lang="en-US" altLang="en-US" sz="1800" strike="noStrike" noProof="1" dirty="0">
              <a:solidFill>
                <a:srgbClr val="FF0000"/>
              </a:solidFill>
            </a:endParaRPr>
          </a:p>
          <a:p>
            <a:pPr lvl="2" fontAlgn="base"/>
            <a:r>
              <a:rPr lang="en-US" altLang="en-US" sz="1800" strike="noStrike" noProof="1" dirty="0"/>
              <a:t>Please use the appropriate area in </a:t>
            </a:r>
            <a:r>
              <a:rPr lang="en-US" altLang="en-US" sz="1800" strike="noStrike" noProof="1" dirty="0">
                <a:hlinkClick r:id="rId2"/>
              </a:rPr>
              <a:t>ftp.3gpp.org</a:t>
            </a:r>
            <a:endParaRPr lang="en-US" altLang="en-US" sz="1800" strike="noStrike" noProof="1" dirty="0"/>
          </a:p>
          <a:p>
            <a:pPr lvl="2" fontAlgn="base"/>
            <a:r>
              <a:rPr lang="en-US" altLang="en-US" sz="1800" strike="noStrike" noProof="1" dirty="0"/>
              <a:t>When uploading drafts, always use your credentials to log in!</a:t>
            </a:r>
            <a:endParaRPr lang="en-US" altLang="en-US" sz="1800" strike="noStrike" noProof="1" dirty="0"/>
          </a:p>
        </p:txBody>
      </p:sp>
      <p:sp>
        <p:nvSpPr>
          <p:cNvPr id="14338" name="Title 2"/>
          <p:cNvSpPr>
            <a:spLocks noGrp="1"/>
          </p:cNvSpPr>
          <p:nvPr>
            <p:ph type="title"/>
          </p:nvPr>
        </p:nvSpPr>
        <p:spPr/>
        <p:txBody>
          <a:bodyPr vert="horz" wrap="square" lIns="91440" tIns="45720" rIns="91440" bIns="45720" anchor="ctr" anchorCtr="0"/>
          <a:p>
            <a:r>
              <a:rPr lang="en-US" altLang="en-US" dirty="0"/>
              <a:t>Guidelines (3)</a:t>
            </a:r>
            <a:endParaRPr lang="en-US" altLang="en-US" dirty="0"/>
          </a:p>
        </p:txBody>
      </p:sp>
      <p:sp>
        <p:nvSpPr>
          <p:cNvPr id="14339"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bwMode="auto">
          <a:effectLst/>
          <a:scene3d>
            <a:camera prst="orthographicFront"/>
            <a:lightRig rig="balanced" dir="t"/>
          </a:scene3d>
          <a:sp3d prstMaterial="plastic"/>
        </p:spPr>
        <p:txBody>
          <a:bodyPr vert="horz" wrap="square" lIns="91440" tIns="45720" rIns="91440" bIns="45720" numCol="1" anchor="t" anchorCtr="0" compatLnSpc="1">
            <a:normAutofit fontScale="77500" lnSpcReduction="20000"/>
          </a:bodyPr>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sz="2800" b="0" i="0" u="none" strike="noStrike" kern="0" cap="none" spc="0" normalizeH="0" baseline="0" noProof="0" dirty="0">
                <a:ln>
                  <a:noFill/>
                </a:ln>
                <a:solidFill>
                  <a:srgbClr val="FF0000"/>
                </a:solidFill>
                <a:effectLst/>
                <a:uLnTx/>
                <a:uFillTx/>
                <a:latin typeface="+mn-lt"/>
                <a:ea typeface="+mn-ea"/>
                <a:cs typeface="+mn-cs"/>
              </a:rPr>
              <a:t>Official start of meeting: </a:t>
            </a:r>
            <a:r>
              <a:rPr kumimoji="0" 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rPr>
              <a:t> Aug 15,</a:t>
            </a:r>
            <a:r>
              <a:rPr kumimoji="0" lang="en-US" sz="2800" b="0" i="0" u="none" strike="noStrike" kern="0" cap="none" spc="0" normalizeH="0" baseline="0" noProof="0" dirty="0">
                <a:ln>
                  <a:noFill/>
                </a:ln>
                <a:solidFill>
                  <a:srgbClr val="FF0000"/>
                </a:solidFill>
                <a:effectLst/>
                <a:uLnTx/>
                <a:uFillTx/>
                <a:latin typeface="+mn-lt"/>
                <a:ea typeface="+mn-ea"/>
                <a:cs typeface="+mn-cs"/>
              </a:rPr>
              <a:t> 0500 UTC (announced over the RAN3 reflector)</a:t>
            </a:r>
            <a:endParaRPr kumimoji="0" lang="en-US" sz="2800" b="0" i="0" u="none" strike="noStrike" kern="0" cap="none" spc="0" normalizeH="0" baseline="0" noProof="0" dirty="0">
              <a:ln>
                <a:noFill/>
              </a:ln>
              <a:solidFill>
                <a:srgbClr val="FF0000"/>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sz="2800" b="0" i="0" u="none" strike="noStrike" kern="0" cap="none" spc="0" normalizeH="0" baseline="0" noProof="0" dirty="0">
                <a:ln>
                  <a:noFill/>
                </a:ln>
                <a:solidFill>
                  <a:srgbClr val="FF0000"/>
                </a:solidFill>
                <a:effectLst/>
                <a:uLnTx/>
                <a:uFillTx/>
                <a:latin typeface="+mn-lt"/>
                <a:ea typeface="+mn-ea"/>
                <a:cs typeface="+mn-cs"/>
              </a:rPr>
              <a:t>Official end of meeting: </a:t>
            </a:r>
            <a:r>
              <a:rPr kumimoji="0" 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rPr>
              <a:t> Aug 24 </a:t>
            </a:r>
            <a:r>
              <a:rPr kumimoji="0" lang="en-US" sz="2800" b="0" i="0" u="none" strike="noStrike" kern="0" cap="none" spc="0" normalizeH="0" baseline="0" noProof="0" dirty="0">
                <a:ln>
                  <a:noFill/>
                </a:ln>
                <a:solidFill>
                  <a:srgbClr val="FF0000"/>
                </a:solidFill>
                <a:effectLst/>
                <a:uLnTx/>
                <a:uFillTx/>
                <a:latin typeface="+mn-lt"/>
                <a:ea typeface="+mn-ea"/>
                <a:cs typeface="+mn-cs"/>
              </a:rPr>
              <a:t>at the end of the last conference call</a:t>
            </a:r>
            <a:endParaRPr kumimoji="0" lang="en-US" sz="2800" b="0" i="0" u="none" strike="noStrike" kern="0" cap="none" spc="0" normalizeH="0" baseline="0" noProof="0" dirty="0">
              <a:ln>
                <a:noFill/>
              </a:ln>
              <a:solidFill>
                <a:srgbClr val="FF0000"/>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sz="2800" b="0" i="0" u="none" strike="noStrike" kern="0" cap="none" spc="0" normalizeH="0" baseline="0" noProof="0" dirty="0">
                <a:ln>
                  <a:noFill/>
                </a:ln>
                <a:solidFill>
                  <a:schemeClr val="tx1"/>
                </a:solidFill>
                <a:effectLst/>
                <a:uLnTx/>
                <a:uFillTx/>
                <a:latin typeface="+mn-lt"/>
                <a:ea typeface="+mn-ea"/>
                <a:cs typeface="+mn-cs"/>
              </a:rPr>
              <a:t>Daily conference calls</a:t>
            </a:r>
            <a:r>
              <a:rPr kumimoji="0" lang="en-US" sz="2800" b="0" i="0" u="none" strike="noStrike" kern="0" cap="none" spc="0" normalizeH="0" baseline="0" noProof="0" dirty="0">
                <a:ln>
                  <a:noFill/>
                </a:ln>
                <a:solidFill>
                  <a:schemeClr val="tx1"/>
                </a:solidFill>
                <a:effectLst/>
                <a:highlight>
                  <a:srgbClr val="FFFF00"/>
                </a:highlight>
                <a:uLnTx/>
                <a:uFillTx/>
                <a:latin typeface="+mn-lt"/>
                <a:ea typeface="+mn-ea"/>
                <a:cs typeface="+mn-cs"/>
              </a:rPr>
              <a:t> Aug 15 - Aug 24</a:t>
            </a:r>
            <a:endParaRPr kumimoji="0" 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effectLst/>
                <a:uLnTx/>
                <a:uFillTx/>
                <a:latin typeface="+mn-lt"/>
                <a:cs typeface="+mn-ea"/>
              </a:rPr>
              <a:t>For sessions that run for more than 2 h, there will be a 5-10 min. break at the middle of the session</a:t>
            </a:r>
            <a:endParaRPr kumimoji="0" lang="en-US" altLang="en-US" sz="2400" b="0" i="0" u="none" strike="noStrike" kern="0" cap="none" spc="0" normalizeH="0" baseline="0" noProof="0" dirty="0">
              <a:ln>
                <a:noFill/>
              </a:ln>
              <a:effectLst/>
              <a:uLnTx/>
              <a:uFillTx/>
              <a:latin typeface="+mn-lt"/>
              <a:cs typeface="+mn-ea"/>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effectLst/>
                <a:uLnTx/>
                <a:uFillTx/>
                <a:latin typeface="+mn-lt"/>
                <a:cs typeface="+mn-ea"/>
              </a:rPr>
              <a:t>Schedule sent out on the week before the meeting</a:t>
            </a:r>
            <a:endParaRPr kumimoji="0" lang="en-US" sz="2400" b="0" i="0" u="none" strike="noStrike" kern="0" cap="none" spc="0" normalizeH="0" baseline="0" noProof="0" dirty="0">
              <a:ln>
                <a:noFill/>
              </a:ln>
              <a:solidFill>
                <a:srgbClr val="FF0000"/>
              </a:solidFill>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sz="2400" b="0" i="0" u="none" strike="noStrike" kern="0" cap="none" spc="0" normalizeH="0" baseline="0" noProof="0" dirty="0">
                <a:ln>
                  <a:noFill/>
                </a:ln>
                <a:solidFill>
                  <a:schemeClr val="tx1"/>
                </a:solidFill>
                <a:effectLst/>
                <a:uLnTx/>
                <a:uFillTx/>
                <a:latin typeface="+mn-lt"/>
                <a:hlinkClick r:id="rId2"/>
              </a:rPr>
              <a:t>https://www.timeanddate.com/worldclock/converter.html</a:t>
            </a:r>
            <a:endParaRPr kumimoji="0" lang="en-US" sz="2400" b="0" i="0" u="none" strike="noStrike" kern="0" cap="none" spc="0" normalizeH="0" baseline="0" noProof="0" dirty="0">
              <a:ln>
                <a:noFill/>
              </a:ln>
              <a:solidFill>
                <a:schemeClr val="tx1"/>
              </a:solidFill>
              <a:effectLst/>
              <a:uLnTx/>
              <a:uFillTx/>
              <a:latin typeface="+mn-lt"/>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chemeClr val="tx1"/>
                </a:solidFill>
                <a:effectLst/>
                <a:uLnTx/>
                <a:uFillTx/>
                <a:latin typeface="+mn-lt"/>
                <a:ea typeface="+mn-ea"/>
                <a:cs typeface="+mn-cs"/>
              </a:rPr>
              <a:t>Purpose of conference calls:</a:t>
            </a: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a:p>
            <a:pPr marL="457200" marR="0" lvl="1" indent="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None/>
              <a:defRPr/>
            </a:pPr>
            <a:r>
              <a:rPr kumimoji="0" lang="en-US" altLang="en-US" sz="2400" b="0" i="0" u="none" strike="noStrike" kern="0" cap="none" spc="0" normalizeH="0" baseline="0" noProof="0" dirty="0">
                <a:ln>
                  <a:noFill/>
                </a:ln>
                <a:solidFill>
                  <a:schemeClr val="tx1"/>
                </a:solidFill>
                <a:effectLst/>
                <a:uLnTx/>
                <a:uFillTx/>
                <a:latin typeface="+mn-lt"/>
              </a:rPr>
              <a:t>a) treat LSs, corrections (which then may be sent “offline” as needed – business as usual)</a:t>
            </a:r>
            <a:endParaRPr kumimoji="0" lang="en-US" altLang="en-US" sz="2400" b="0" i="0" u="none" strike="noStrike" kern="0" cap="none" spc="0" normalizeH="0" baseline="0" noProof="0" dirty="0">
              <a:ln>
                <a:noFill/>
              </a:ln>
              <a:solidFill>
                <a:schemeClr val="tx1"/>
              </a:solidFill>
              <a:effectLst/>
              <a:uLnTx/>
              <a:uFillTx/>
              <a:latin typeface="+mn-lt"/>
            </a:endParaRPr>
          </a:p>
          <a:p>
            <a:pPr marL="457200" marR="0" lvl="1" indent="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None/>
              <a:defRPr/>
            </a:pPr>
            <a:r>
              <a:rPr kumimoji="0" lang="en-US" altLang="en-US" sz="2400" b="0" i="0" u="none" strike="noStrike" kern="0" cap="none" spc="0" normalizeH="0" baseline="0" noProof="0" dirty="0">
                <a:ln>
                  <a:noFill/>
                </a:ln>
                <a:solidFill>
                  <a:schemeClr val="tx1"/>
                </a:solidFill>
                <a:effectLst/>
                <a:uLnTx/>
                <a:uFillTx/>
                <a:latin typeface="+mn-lt"/>
              </a:rPr>
              <a:t>b) set up CB as needed (the Chair can also set them up on the week before the meeting – everything will be documented in the Chair’s Notes, regularly uploaded in the appropriate folder)</a:t>
            </a:r>
            <a:endParaRPr kumimoji="0" lang="en-US" altLang="en-US" sz="2400" b="0" i="0" u="none" strike="noStrike" kern="0" cap="none" spc="0" normalizeH="0" baseline="0" noProof="0" dirty="0">
              <a:ln>
                <a:noFill/>
              </a:ln>
              <a:solidFill>
                <a:schemeClr val="tx1"/>
              </a:solidFill>
              <a:effectLst/>
              <a:uLnTx/>
              <a:uFillTx/>
              <a:latin typeface="+mn-lt"/>
            </a:endParaRPr>
          </a:p>
          <a:p>
            <a:pPr marL="457200" marR="0" lvl="1" indent="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None/>
              <a:defRPr/>
            </a:pPr>
            <a:r>
              <a:rPr kumimoji="0" lang="en-US" altLang="en-US" sz="2400" b="0" i="0" u="none" strike="noStrike" kern="0" cap="none" spc="0" normalizeH="0" baseline="0" noProof="0" dirty="0">
                <a:ln>
                  <a:noFill/>
                </a:ln>
                <a:solidFill>
                  <a:schemeClr val="tx1"/>
                </a:solidFill>
                <a:effectLst/>
                <a:uLnTx/>
                <a:uFillTx/>
                <a:latin typeface="+mn-lt"/>
              </a:rPr>
              <a:t>c) endorse BLs, Rapporteurs’ corrections</a:t>
            </a:r>
            <a:endParaRPr kumimoji="0" lang="en-US" altLang="en-US" sz="2400" b="0" i="0" u="none" strike="noStrike" kern="0" cap="none" spc="0" normalizeH="0" baseline="0" noProof="0" dirty="0">
              <a:ln>
                <a:noFill/>
              </a:ln>
              <a:solidFill>
                <a:schemeClr val="tx1"/>
              </a:solidFill>
              <a:effectLst/>
              <a:uLnTx/>
              <a:uFillTx/>
              <a:latin typeface="+mn-lt"/>
            </a:endParaRPr>
          </a:p>
          <a:p>
            <a:pPr marL="457200" marR="0" lvl="1" indent="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None/>
              <a:defRPr/>
            </a:pPr>
            <a:r>
              <a:rPr kumimoji="0" lang="en-US" altLang="en-US" sz="2400" b="0" i="0" u="none" strike="noStrike" kern="0" cap="none" spc="0" normalizeH="0" baseline="0" noProof="0" dirty="0">
                <a:ln>
                  <a:noFill/>
                </a:ln>
                <a:solidFill>
                  <a:schemeClr val="tx1"/>
                </a:solidFill>
                <a:effectLst/>
                <a:uLnTx/>
                <a:uFillTx/>
                <a:latin typeface="+mn-lt"/>
              </a:rPr>
              <a:t>d) check status of e-mail discussions if nee</a:t>
            </a:r>
            <a:r>
              <a:rPr kumimoji="0" lang="en-US" altLang="en-US" sz="2400" b="0" i="0" u="none" strike="noStrike" kern="0" cap="none" spc="0" normalizeH="0" baseline="0" noProof="0" dirty="0">
                <a:ln>
                  <a:noFill/>
                </a:ln>
                <a:solidFill>
                  <a:schemeClr val="tx1"/>
                </a:solidFill>
                <a:effectLst/>
                <a:uLnTx/>
                <a:uFillTx/>
                <a:latin typeface="+mn-lt"/>
                <a:cs typeface="+mn-ea"/>
              </a:rPr>
              <a:t>ded (e.g. may be flagged to the group)</a:t>
            </a:r>
            <a:endParaRPr kumimoji="0" lang="en-US" altLang="en-US" sz="2400" b="0" i="0" u="none" strike="noStrike" kern="0" cap="none" spc="0" normalizeH="0" baseline="0" noProof="0" dirty="0">
              <a:ln>
                <a:noFill/>
              </a:ln>
              <a:solidFill>
                <a:schemeClr val="tx1"/>
              </a:solidFill>
              <a:effectLst/>
              <a:uLnTx/>
              <a:uFillTx/>
              <a:latin typeface="+mn-lt"/>
              <a:cs typeface="+mn-ea"/>
            </a:endParaRPr>
          </a:p>
          <a:p>
            <a:pPr marL="457200" marR="0" lvl="1" indent="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None/>
              <a:defRPr/>
            </a:pPr>
            <a:r>
              <a:rPr kumimoji="0" lang="en-US" altLang="en-US" sz="2400" b="0" i="0" u="none" strike="noStrike" kern="0" cap="none" spc="0" normalizeH="0" baseline="0" noProof="0" dirty="0">
                <a:ln>
                  <a:noFill/>
                </a:ln>
                <a:solidFill>
                  <a:schemeClr val="tx1"/>
                </a:solidFill>
                <a:effectLst/>
                <a:uLnTx/>
                <a:uFillTx/>
                <a:latin typeface="+mn-lt"/>
                <a:cs typeface="+mn-ea"/>
              </a:rPr>
              <a:t>e) Attempt “quick” agreement on some issues, at Chair/Vice Chair’s discretion</a:t>
            </a:r>
            <a:endParaRPr kumimoji="0" lang="en-US" altLang="en-US" sz="2400" b="0" i="0" u="none" strike="noStrike" kern="0" cap="none" spc="0" normalizeH="0" baseline="0" noProof="0" dirty="0">
              <a:ln>
                <a:noFill/>
              </a:ln>
              <a:solidFill>
                <a:schemeClr val="tx1"/>
              </a:solidFill>
              <a:effectLst/>
              <a:uLnTx/>
              <a:uFillTx/>
              <a:latin typeface="+mn-lt"/>
              <a:cs typeface="+mn-ea"/>
            </a:endParaRPr>
          </a:p>
        </p:txBody>
      </p:sp>
      <p:sp>
        <p:nvSpPr>
          <p:cNvPr id="15362" name="Title 2"/>
          <p:cNvSpPr>
            <a:spLocks noGrp="1"/>
          </p:cNvSpPr>
          <p:nvPr>
            <p:ph type="title"/>
          </p:nvPr>
        </p:nvSpPr>
        <p:spPr/>
        <p:txBody>
          <a:bodyPr vert="horz" wrap="square" lIns="91440" tIns="45720" rIns="91440" bIns="45720" anchor="ctr" anchorCtr="0"/>
          <a:p>
            <a:r>
              <a:rPr lang="en-US" altLang="en-US" dirty="0"/>
              <a:t>Meeting Practicalities (1)</a:t>
            </a:r>
            <a:endParaRPr lang="en-US" altLang="en-US" dirty="0"/>
          </a:p>
        </p:txBody>
      </p:sp>
      <p:sp>
        <p:nvSpPr>
          <p:cNvPr id="1536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bwMode="auto">
          <a:xfrm>
            <a:off x="609600" y="1341408"/>
            <a:ext cx="10972800" cy="5183216"/>
          </a:xfrm>
          <a:effectLst/>
          <a:scene3d>
            <a:camera prst="orthographicFront"/>
            <a:lightRig rig="balanced" dir="t"/>
          </a:scene3d>
          <a:sp3d prstMaterial="plastic"/>
        </p:spPr>
        <p:txBody>
          <a:bodyPr vert="horz" wrap="square" lIns="91440" tIns="45720" rIns="91440" bIns="45720" numCol="1" anchor="t" anchorCtr="0" compatLnSpc="1">
            <a:normAutofit fontScale="52500" lnSpcReduction="20000"/>
          </a:bodyPr>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sz="2800" b="0" i="0" u="none" strike="noStrike" kern="0" cap="none" spc="0" normalizeH="0" baseline="0" noProof="0" dirty="0">
                <a:ln>
                  <a:noFill/>
                </a:ln>
                <a:solidFill>
                  <a:schemeClr val="tx1"/>
                </a:solidFill>
                <a:effectLst/>
                <a:uLnTx/>
                <a:uFillTx/>
                <a:latin typeface="+mn-lt"/>
                <a:ea typeface="+mn-ea"/>
                <a:cs typeface="+mn-cs"/>
              </a:rPr>
              <a:t>E-mail discussions are assigned by Chair, Vice-Chairs on the week before the meeting</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sz="2400" b="0" i="0" u="none" strike="noStrike" kern="0" cap="none" spc="0" normalizeH="0" baseline="0" noProof="0" dirty="0">
                <a:ln>
                  <a:noFill/>
                </a:ln>
                <a:solidFill>
                  <a:schemeClr val="tx1"/>
                </a:solidFill>
                <a:effectLst/>
                <a:uLnTx/>
                <a:uFillTx/>
                <a:latin typeface="+mn-lt"/>
              </a:rPr>
              <a:t>Listed in the Chair’s Notes</a:t>
            </a:r>
            <a:endParaRPr kumimoji="0" lang="en-US" sz="2400" b="0" i="0" u="none" strike="noStrike" kern="0" cap="none" spc="0" normalizeH="0" baseline="0" noProof="0" dirty="0">
              <a:ln>
                <a:noFill/>
              </a:ln>
              <a:solidFill>
                <a:schemeClr val="tx1"/>
              </a:solidFill>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sz="2400" b="0" i="0" u="none" strike="noStrike" kern="0" cap="none" spc="0" normalizeH="0" baseline="0" noProof="0" dirty="0">
                <a:ln>
                  <a:noFill/>
                </a:ln>
                <a:solidFill>
                  <a:schemeClr val="tx1"/>
                </a:solidFill>
                <a:effectLst/>
                <a:uLnTx/>
                <a:uFillTx/>
                <a:latin typeface="+mn-lt"/>
              </a:rPr>
              <a:t>Once the meeting starts, the scope for e-mail discussions is not expected to change</a:t>
            </a:r>
            <a:endParaRPr kumimoji="0" lang="en-US" sz="2400" b="0" i="0" u="none" strike="noStrike" kern="0" cap="none" spc="0" normalizeH="0" baseline="0" noProof="0" dirty="0">
              <a:ln>
                <a:noFill/>
              </a:ln>
              <a:solidFill>
                <a:schemeClr val="tx1"/>
              </a:solidFill>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sz="2400" b="0" i="0" u="none" strike="noStrike" kern="0" cap="none" spc="0" normalizeH="0" baseline="0" noProof="0" dirty="0">
                <a:ln>
                  <a:noFill/>
                </a:ln>
                <a:solidFill>
                  <a:schemeClr val="tx1"/>
                </a:solidFill>
                <a:effectLst/>
                <a:uLnTx/>
                <a:uFillTx/>
                <a:latin typeface="+mn-lt"/>
              </a:rPr>
              <a:t>Same numbering but different colors for </a:t>
            </a:r>
            <a:r>
              <a:rPr kumimoji="0" lang="en-US" sz="2400" b="1" i="0" u="none" strike="noStrike" kern="0" cap="none" spc="0" normalizeH="0" baseline="0" noProof="0" dirty="0">
                <a:ln>
                  <a:noFill/>
                </a:ln>
                <a:solidFill>
                  <a:srgbClr val="FF33CC"/>
                </a:solidFill>
                <a:effectLst/>
                <a:uLnTx/>
                <a:uFillTx/>
                <a:latin typeface="+mn-lt"/>
              </a:rPr>
              <a:t>CBs</a:t>
            </a:r>
            <a:r>
              <a:rPr kumimoji="0" lang="en-US" sz="2400" b="0" i="0" u="none" strike="noStrike" kern="0" cap="none" spc="0" normalizeH="0" baseline="0" noProof="0" dirty="0">
                <a:ln>
                  <a:noFill/>
                </a:ln>
                <a:solidFill>
                  <a:schemeClr val="tx1"/>
                </a:solidFill>
                <a:effectLst/>
                <a:uLnTx/>
                <a:uFillTx/>
                <a:latin typeface="+mn-lt"/>
              </a:rPr>
              <a:t> and </a:t>
            </a:r>
            <a:r>
              <a:rPr kumimoji="0" lang="en-US" sz="2400" b="1" i="0" u="none" strike="noStrike" kern="0" cap="none" spc="0" normalizeH="0" baseline="0" noProof="0" dirty="0">
                <a:ln>
                  <a:noFill/>
                </a:ln>
                <a:solidFill>
                  <a:srgbClr val="800080"/>
                </a:solidFill>
                <a:effectLst/>
                <a:uLnTx/>
                <a:uFillTx/>
                <a:latin typeface="+mn-lt"/>
              </a:rPr>
              <a:t>e-mail </a:t>
            </a:r>
            <a:r>
              <a:rPr kumimoji="0" lang="en-US" sz="2400" b="0" i="0" u="none" strike="noStrike" kern="0" cap="none" spc="0" normalizeH="0" baseline="0" noProof="0" dirty="0">
                <a:ln>
                  <a:noFill/>
                </a:ln>
                <a:solidFill>
                  <a:schemeClr val="tx1"/>
                </a:solidFill>
                <a:effectLst/>
                <a:uLnTx/>
                <a:uFillTx/>
                <a:latin typeface="+mn-lt"/>
              </a:rPr>
              <a:t>discussions</a:t>
            </a:r>
            <a:endParaRPr kumimoji="0" lang="en-US" sz="2400" b="0" i="0" u="none" strike="noStrike" kern="0" cap="none" spc="0" normalizeH="0" baseline="0" noProof="0" dirty="0">
              <a:ln>
                <a:noFill/>
              </a:ln>
              <a:solidFill>
                <a:schemeClr val="tx1"/>
              </a:solidFill>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sz="2400" b="0" i="0" u="none" strike="noStrike" kern="0" cap="none" spc="0" normalizeH="0" baseline="0" noProof="0" dirty="0">
                <a:ln>
                  <a:noFill/>
                </a:ln>
                <a:solidFill>
                  <a:schemeClr val="tx1"/>
                </a:solidFill>
                <a:effectLst/>
                <a:uLnTx/>
                <a:uFillTx/>
                <a:latin typeface="+mn-lt"/>
              </a:rPr>
              <a:t>All drafts and Tdocs are to be uploaded to the appropriate Inbox/Drafts/… folder on the 3GPP FTP server</a:t>
            </a:r>
            <a:endParaRPr kumimoji="0" lang="en-US" sz="2400" b="0" i="0" u="none" strike="noStrike" kern="0" cap="none" spc="0" normalizeH="0" baseline="0" noProof="0" dirty="0">
              <a:ln>
                <a:noFill/>
              </a:ln>
              <a:solidFill>
                <a:schemeClr val="tx1"/>
              </a:solidFill>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sz="2400" b="0" i="0" u="none" strike="noStrike" kern="0" cap="none" spc="0" normalizeH="0" baseline="0" noProof="0" dirty="0">
                <a:ln>
                  <a:noFill/>
                </a:ln>
                <a:solidFill>
                  <a:schemeClr val="tx1"/>
                </a:solidFill>
                <a:effectLst/>
                <a:highlight>
                  <a:srgbClr val="FFFF00"/>
                </a:highlight>
                <a:uLnTx/>
                <a:uFillTx/>
                <a:latin typeface="+mn-lt"/>
              </a:rPr>
              <a:t>If NWM is assigned for the CB summary, please follow the guidelines for NWM (found in the Invitation folder on the server) and use the same title as the name of CB for fast lookup, e..g, CB: # 1_Name_RAN3_117_e        </a:t>
            </a:r>
            <a:endParaRPr kumimoji="0" lang="en-US" sz="2400" b="0" i="0" u="none" strike="noStrike" kern="0" cap="none" spc="0" normalizeH="0" baseline="0" noProof="0" dirty="0">
              <a:ln>
                <a:noFill/>
              </a:ln>
              <a:solidFill>
                <a:schemeClr val="tx1"/>
              </a:solidFill>
              <a:effectLst/>
              <a:highlight>
                <a:srgbClr val="FFFF00"/>
              </a:highlight>
              <a:uLnTx/>
              <a:uFillTx/>
              <a:latin typeface="+mn-lt"/>
            </a:endParaRPr>
          </a:p>
          <a:p>
            <a:pPr marL="285750" marR="0" lvl="0"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800" b="0" i="0" u="none" strike="noStrike" kern="0" cap="none" spc="0" normalizeH="0" baseline="0" noProof="0" dirty="0">
                <a:ln>
                  <a:noFill/>
                </a:ln>
                <a:solidFill>
                  <a:schemeClr val="tx1"/>
                </a:solidFill>
                <a:effectLst/>
                <a:uLnTx/>
                <a:uFillTx/>
                <a:latin typeface="+mn-lt"/>
              </a:rPr>
              <a:t>The initial summary should be uploaded after e-meeting starts, If moderator who is not convenient to the start time of e-meeting, it's allowed to silently upload the initial summary early.</a:t>
            </a:r>
            <a:endParaRPr kumimoji="0" lang="en-US" sz="2800" b="0" i="0" u="none" strike="noStrike" kern="0" cap="none" spc="0" normalizeH="0" baseline="0" noProof="0" dirty="0">
              <a:ln>
                <a:noFill/>
              </a:ln>
              <a:solidFill>
                <a:schemeClr val="tx1"/>
              </a:solidFill>
              <a:effectLst/>
              <a:highlight>
                <a:srgbClr val="FFFF00"/>
              </a:highlight>
              <a:uLnTx/>
              <a:uFillTx/>
              <a:latin typeface="+mn-lt"/>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rPr>
              <a:t>Deadline for e-mail discussions and CBs should be announced by the moderator for each round</a:t>
            </a:r>
            <a:endPar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rPr>
              <a:t>Technical discussion shall stop at the deadline!</a:t>
            </a:r>
            <a:endPar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rPr>
              <a:t>“Semi-final” draft summaries should be visible at least 2 hours before online session starts!</a:t>
            </a:r>
            <a:endPar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chemeClr val="tx1"/>
                </a:solidFill>
                <a:effectLst/>
                <a:uLnTx/>
                <a:uFillTx/>
                <a:latin typeface="+mn-lt"/>
                <a:ea typeface="+mn-ea"/>
                <a:cs typeface="+mn-cs"/>
              </a:rPr>
              <a:t>All summaries of offline discussion shall clearly state the discussion status, including any proposed conclusions/agreements</a:t>
            </a: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rPr>
              <a:t>e.g. “propose to agree that…” / “propose to agree R3-20xxxx” / “to be continued” / “no agreement”</a:t>
            </a:r>
            <a:endParaRPr kumimoji="0" lang="en-US" altLang="en-US" sz="2400" b="0" i="0" u="none" strike="noStrike" kern="0" cap="none" spc="0" normalizeH="0" baseline="0" noProof="0" dirty="0">
              <a:ln>
                <a:noFill/>
              </a:ln>
              <a:solidFill>
                <a:schemeClr val="tx1"/>
              </a:solidFill>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rgbClr val="FF0000"/>
                </a:solidFill>
                <a:effectLst/>
                <a:uLnTx/>
                <a:uFillTx/>
                <a:latin typeface="+mn-lt"/>
              </a:rPr>
              <a:t>Source for summary of offline discussion documents: “</a:t>
            </a:r>
            <a:r>
              <a:rPr kumimoji="0" lang="en-US" altLang="en-US" sz="2400" b="0" i="0" u="none" strike="noStrike" kern="0" cap="none" spc="0" normalizeH="0" baseline="0" noProof="0" dirty="0" err="1">
                <a:ln>
                  <a:noFill/>
                </a:ln>
                <a:solidFill>
                  <a:srgbClr val="FF0000"/>
                </a:solidFill>
                <a:effectLst/>
                <a:uLnTx/>
                <a:uFillTx/>
                <a:latin typeface="+mn-lt"/>
              </a:rPr>
              <a:t>CompanyXXXX</a:t>
            </a:r>
            <a:r>
              <a:rPr kumimoji="0" lang="en-US" altLang="en-US" sz="2400" b="0" i="0" u="none" strike="noStrike" kern="0" cap="none" spc="0" normalizeH="0" baseline="0" noProof="0" dirty="0">
                <a:ln>
                  <a:noFill/>
                </a:ln>
                <a:solidFill>
                  <a:srgbClr val="FF0000"/>
                </a:solidFill>
                <a:effectLst/>
                <a:uLnTx/>
                <a:uFillTx/>
                <a:latin typeface="+mn-lt"/>
              </a:rPr>
              <a:t> (Moderator)”</a:t>
            </a:r>
            <a:endParaRPr kumimoji="0" lang="en-US" altLang="en-US" sz="2400" b="0" i="0" u="none" strike="noStrike" kern="0" cap="none" spc="0" normalizeH="0" baseline="0" noProof="0" dirty="0">
              <a:ln>
                <a:noFill/>
              </a:ln>
              <a:solidFill>
                <a:srgbClr val="FF0000"/>
              </a:solidFill>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rgbClr val="FF0000"/>
                </a:solidFill>
                <a:effectLst/>
                <a:uLnTx/>
                <a:uFillTx/>
                <a:latin typeface="+mn-lt"/>
              </a:rPr>
              <a:t>Please follow the suggested template!</a:t>
            </a:r>
            <a:endParaRPr kumimoji="0" lang="en-US" altLang="en-US" sz="2400" b="0" i="0" u="none" strike="noStrike" kern="0" cap="none" spc="0" normalizeH="0" baseline="0" noProof="0" dirty="0">
              <a:ln>
                <a:noFill/>
              </a:ln>
              <a:solidFill>
                <a:srgbClr val="FF0000"/>
              </a:solidFill>
              <a:effectLst/>
              <a:uLnTx/>
              <a:uFillTx/>
              <a:latin typeface="+mn-lt"/>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rPr>
              <a:t>Deadline for summaries of all e-mail disc. &amp; CBs: Tuesday, Aug 23, no later than 0800 UTC and deadline for Moderators to submit summaries and outputs for GTW review due 1000 UTC</a:t>
            </a:r>
            <a:endParaRPr kumimoji="0" lang="en-US" altLang="en-US" sz="2800" b="0" i="0" u="none" strike="noStrike" kern="0" cap="none" spc="0" normalizeH="0" baseline="0" noProof="0" dirty="0">
              <a:ln>
                <a:noFill/>
              </a:ln>
              <a:solidFill>
                <a:srgbClr val="FF0000"/>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trike="noStrike" noProof="0" dirty="0">
                <a:ln>
                  <a:noFill/>
                </a:ln>
                <a:solidFill>
                  <a:srgbClr val="FF0000"/>
                </a:solidFill>
                <a:effectLst/>
                <a:highlight>
                  <a:srgbClr val="FFFF00"/>
                </a:highlight>
                <a:uLnTx/>
                <a:uFillTx/>
                <a:sym typeface="+mn-ea"/>
              </a:rPr>
              <a:t>Deadline for summaries of all additional e-mail disc. &amp; CBs: Wednesday, Aug 24, no later than 0800 UTC and deadline for Moderators to submit summaries and outputs for GTW review due 1000 UTC</a:t>
            </a:r>
            <a:endParaRPr kumimoji="0" lang="en-US" altLang="en-US" sz="2800" b="0" i="0" u="none" strike="noStrike" kern="0" cap="none" spc="0" normalizeH="0" baseline="0" noProof="0" dirty="0">
              <a:ln>
                <a:noFill/>
              </a:ln>
              <a:solidFill>
                <a:srgbClr val="FF0000"/>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chemeClr val="tx1"/>
                </a:solidFill>
                <a:effectLst/>
                <a:uLnTx/>
                <a:uFillTx/>
                <a:latin typeface="+mn-lt"/>
                <a:ea typeface="+mn-ea"/>
                <a:cs typeface="+mn-cs"/>
              </a:rPr>
              <a:t>The Chair then incorporates the status from the summaries into the Chair’s Notes and uploads the notes on the server</a:t>
            </a: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chemeClr val="tx1"/>
                </a:solidFill>
                <a:effectLst/>
                <a:uLnTx/>
                <a:uFillTx/>
                <a:latin typeface="+mn-lt"/>
                <a:ea typeface="+mn-ea"/>
                <a:cs typeface="+mn-cs"/>
              </a:rPr>
              <a:t>Comments about the e-mail discussion conclusions can be made</a:t>
            </a: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rgbClr val="FF0000"/>
                </a:solidFill>
                <a:effectLst/>
                <a:uLnTx/>
                <a:uFillTx/>
                <a:latin typeface="+mn-lt"/>
                <a:ea typeface="+mn-ea"/>
                <a:cs typeface="+mn-cs"/>
              </a:rPr>
              <a:t>Comment “resolution”, where needed, takes place during the last 2 online sessions </a:t>
            </a:r>
            <a:r>
              <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rPr>
              <a:t>(Aug 23-24)</a:t>
            </a:r>
            <a:endPar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chemeClr val="tx1"/>
                </a:solidFill>
                <a:effectLst/>
                <a:uLnTx/>
                <a:uFillTx/>
                <a:latin typeface="+mn-lt"/>
                <a:ea typeface="+mn-ea"/>
                <a:cs typeface="+mn-cs"/>
              </a:rPr>
              <a:t>E-mail discussions (if any) after the meeting closes: only to finalize details if needed</a:t>
            </a: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16386" name="Title 2"/>
          <p:cNvSpPr>
            <a:spLocks noGrp="1"/>
          </p:cNvSpPr>
          <p:nvPr>
            <p:ph type="title"/>
          </p:nvPr>
        </p:nvSpPr>
        <p:spPr/>
        <p:txBody>
          <a:bodyPr vert="horz" wrap="square" lIns="91440" tIns="45720" rIns="91440" bIns="45720" anchor="ctr" anchorCtr="0"/>
          <a:p>
            <a:r>
              <a:rPr lang="en-US" altLang="en-US" dirty="0"/>
              <a:t>Meeting Practicalities (2)</a:t>
            </a:r>
            <a:endParaRPr lang="en-US" altLang="en-US" dirty="0"/>
          </a:p>
        </p:txBody>
      </p:sp>
      <p:sp>
        <p:nvSpPr>
          <p:cNvPr id="16387"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12063</Words>
  <Application>WPS 演示</Application>
  <PresentationFormat/>
  <Paragraphs>178</Paragraphs>
  <Slides>14</Slides>
  <Notes>3</Notes>
  <HiddenSlides>0</HiddenSlides>
  <MMClips>0</MMClips>
  <ScaleCrop>false</ScaleCrop>
  <HeadingPairs>
    <vt:vector size="8" baseType="variant">
      <vt:variant>
        <vt:lpstr>已用的字体</vt:lpstr>
      </vt:variant>
      <vt:variant>
        <vt:i4>9</vt:i4>
      </vt:variant>
      <vt:variant>
        <vt:lpstr>主题</vt:lpstr>
      </vt:variant>
      <vt:variant>
        <vt:i4>3</vt:i4>
      </vt:variant>
      <vt:variant>
        <vt:lpstr>嵌入 OLE 服务器</vt:lpstr>
      </vt:variant>
      <vt:variant>
        <vt:i4>3</vt:i4>
      </vt:variant>
      <vt:variant>
        <vt:lpstr>幻灯片标题</vt:lpstr>
      </vt:variant>
      <vt:variant>
        <vt:i4>14</vt:i4>
      </vt:variant>
    </vt:vector>
  </HeadingPairs>
  <TitlesOfParts>
    <vt:vector size="29" baseType="lpstr">
      <vt:lpstr>Arial</vt:lpstr>
      <vt:lpstr>宋体</vt:lpstr>
      <vt:lpstr>Wingdings</vt:lpstr>
      <vt:lpstr>MS PGothic</vt:lpstr>
      <vt:lpstr>Calibri</vt:lpstr>
      <vt:lpstr>MS PMincho</vt:lpstr>
      <vt:lpstr>Yu Gothic</vt:lpstr>
      <vt:lpstr>微软雅黑</vt:lpstr>
      <vt:lpstr>Arial Unicode MS</vt:lpstr>
      <vt:lpstr>Office Theme</vt:lpstr>
      <vt:lpstr>2_Office Theme</vt:lpstr>
      <vt:lpstr>3_Office Theme</vt:lpstr>
      <vt:lpstr>Excel.Sheet.12</vt:lpstr>
      <vt:lpstr>Word.Document.12</vt:lpstr>
      <vt:lpstr>Paint.Picture</vt:lpstr>
      <vt:lpstr>Guidelines for RAN3 Electronic Meetings</vt:lpstr>
      <vt:lpstr>Background (1)</vt:lpstr>
      <vt:lpstr>Background (2)</vt:lpstr>
      <vt:lpstr>Background (3)</vt:lpstr>
      <vt:lpstr>Guidelines (1)</vt:lpstr>
      <vt:lpstr>Guidelines (2)</vt:lpstr>
      <vt:lpstr>Guidelines (3)</vt:lpstr>
      <vt:lpstr>Meeting Practicalities (1)</vt:lpstr>
      <vt:lpstr>Meeting Practicalities (2)</vt:lpstr>
      <vt:lpstr>Meeting Practicalities (3)</vt:lpstr>
      <vt:lpstr>Meeting Practicalities (4)</vt:lpstr>
      <vt:lpstr>Sample schedule for e-meeting</vt:lpstr>
      <vt:lpstr>   F2F Meeting with 2-way Remote Access</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Status Report RAN WG3</dc:title>
  <dc:creator>gino.masini@ericsson.com</dc:creator>
  <cp:keywords>CTPClassification=CTP_NT</cp:keywords>
  <cp:lastModifiedBy>RAN3 Chair</cp:lastModifiedBy>
  <cp:revision>7456</cp:revision>
  <dcterms:created xsi:type="dcterms:W3CDTF">2009-06-02T04:11:00Z</dcterms:created>
  <dcterms:modified xsi:type="dcterms:W3CDTF">2022-07-22T11:12:14Z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(6)cWjpsCKWTsPaPc2KY3olHRzcTIo1lGrP42AVK3KThi2edPzBx7f2a7QADC0u4hBfZoDde5SM
rgMvErRfjgRxDvJpxUg1WdRfiNLg6z+i1r/1c+ITsDM85+iWjWETfY5JeHw80RuX9A6T/WRV
xnVy7UCuW+gpHyW9Em2NsD6Ozf5243kZsO3PKAAK2KJ2Nt9dYhfWvAj3MaoL+/JfyDIZDGsw
AYthnpLHAQC8lJ+glJ</vt:lpwstr>
  </property>
  <property fmtid="{D5CDD505-2E9C-101B-9397-08002B2CF9AE}" pid="3" name="_ms_pID_725343_00">
    <vt:lpwstr>_ms_pID_725343</vt:lpwstr>
  </property>
  <property fmtid="{D5CDD505-2E9C-101B-9397-08002B2CF9AE}" pid="4" name="_ms_pID_7253431">
    <vt:lpwstr>G3ZJjV+Wc9CV2aTBtfUUen/CYw3VF5be95fQglR8/NJ1QY9XmH0pzS
5JqGcxaRzlYV/wAwz9NIjSqdI/u/2x1487np8pYCpLSfxvBizr7Qg/Fo7x3rIGB7eVI3DITx
sIoPeL3Hp7FxkQ0kR0dpmmytJT4hDOS7Q9M1Cg7jEmv4osYCZP6HuBg4AuaiKqV41eDl+2hS
EIJ7DA+a0ufvxMZ9IbVYNcEQZw/AfdOJugV9</vt:lpwstr>
  </property>
  <property fmtid="{D5CDD505-2E9C-101B-9397-08002B2CF9AE}" pid="5" name="_ms_pID_7253431_00">
    <vt:lpwstr>_ms_pID_7253431</vt:lpwstr>
  </property>
  <property fmtid="{D5CDD505-2E9C-101B-9397-08002B2CF9AE}" pid="6" name="_ms_pID_7253432">
    <vt:lpwstr>iSZ8b7z81jUeMzF4lvxfm0QMePHNiIWoOLKW
kdvQQFsBRxM3ij1YROKAUjaTR/hq1XhA+yKpDDiIsSQNy+z2o03nYFGIxteLT+wmVAOAsZ+x
gTDE5WILXM39J3S7m1LXdJEeeXtfLCpQrShNUj4edvz2IOUQli2dq5IlRxTfuuMsNSGU1uz0
qmk/geh2yINTciZA0X2lVyHn56+dubBoA7K5gcNrK9cHexCZ6GpqOz</vt:lpwstr>
  </property>
  <property fmtid="{D5CDD505-2E9C-101B-9397-08002B2CF9AE}" pid="7" name="_ms_pID_7253432_00">
    <vt:lpwstr>_ms_pID_7253432</vt:lpwstr>
  </property>
  <property fmtid="{D5CDD505-2E9C-101B-9397-08002B2CF9AE}" pid="8" name="_ms_pID_7253433">
    <vt:lpwstr>JvGiEMaLzp55T0zRr/
wYwVg5664c+di9HGpDfg/LpsF8GA3s2nJOaf9pObLt4WT1awble9yifq+/7Za4OFO3I0CMpo
fcA2oNuxQ8c3nKiMVnIZ0THInLwmhPdHd2AeDIV9zjXYU+WCF7eECkvDGjLdnfcXS/x+RIYx
cZAPWMnWPJztlSI38tPk1EfLToXSh9kSM++OsfAfmeb0upySp+gb2kfLA86cTx5HzbCtLmHz</vt:lpwstr>
  </property>
  <property fmtid="{D5CDD505-2E9C-101B-9397-08002B2CF9AE}" pid="9" name="_ms_pID_7253433_00">
    <vt:lpwstr>_ms_pID_7253433</vt:lpwstr>
  </property>
  <property fmtid="{D5CDD505-2E9C-101B-9397-08002B2CF9AE}" pid="10" name="_ms_pID_7253434">
    <vt:lpwstr>
jpJS0ayjmrpgRxwMCSMe0m+nBCJCGR1Mu/gZbSFGkGHFCH4R1Bu5E9ffEyTsCMBsdhU+kJng
PqbfQ0L1pVC954pBNyeb3hNJfdNA0jn9ZgH7sJC2Wv/FYyg9XBJo8F5khfoPTH6207OtfE1k
KjbrOCtdAojK2OF8ei/gAkOBDh2ZaxA+JQnQQR1P7XafmcrQg41nYkJoKuxufT3N0RjGg+Ug
clCZ43ohfqs/MHm5</vt:lpwstr>
  </property>
  <property fmtid="{D5CDD505-2E9C-101B-9397-08002B2CF9AE}" pid="11" name="_ms_pID_7253434_00">
    <vt:lpwstr>_ms_pID_7253434</vt:lpwstr>
  </property>
  <property fmtid="{D5CDD505-2E9C-101B-9397-08002B2CF9AE}" pid="12" name="_ms_pID_7253435">
    <vt:lpwstr>1XQ1c5FOl8ri5QkhiFEX25+iSgkU5N05GxlreuhG/wmzb7GXM/IiopIO
E2utQBGQx77WjUNPwVdgFtaJwuK6ByLpxZNFzSCrWg4khowC4+9KWpOAc8LBQ2qY9ja/LpNt
+/wWC5KykACWan0WQk+xfVi8m9WsKodsMadaBSvcUmN+WhfO</vt:lpwstr>
  </property>
  <property fmtid="{D5CDD505-2E9C-101B-9397-08002B2CF9AE}" pid="13" name="_ms_pID_7253435_00">
    <vt:lpwstr>_ms_pID_7253435</vt:lpwstr>
  </property>
  <property fmtid="{D5CDD505-2E9C-101B-9397-08002B2CF9AE}" pid="14" name="_new_ms_pID_72543">
    <vt:lpwstr>(3)Y4l2gfgX4pWi8iNsf9mAjotfDTtaJeHpg0ZH0Qro7B+mpKBOFdjCv1PMPHnsGzPX++Acylj9
sj1g1hOjavFFJuTs+nkRZhRQRFkKATbeQlPUGwHQTyeDvvnUbkyJCOJXVnSRfIWtRqLRNaM4
aQblkF8nQs3awjnryNYuJ5Z3tBdKXdHFcaoJnPA3bDS84b09iOPQNvs9g4xYi00Bslwe2Fb2
A+RZdy67m2SO1kPPVM</vt:lpwstr>
  </property>
  <property fmtid="{D5CDD505-2E9C-101B-9397-08002B2CF9AE}" pid="15" name="_new_ms_pID_72543_00">
    <vt:lpwstr>_new_ms_pID_72543</vt:lpwstr>
  </property>
  <property fmtid="{D5CDD505-2E9C-101B-9397-08002B2CF9AE}" pid="16" name="_new_ms_pID_725431">
    <vt:lpwstr>SHXGHMQBnoPBJbnDfV1k1DT4+Qqce7FwvHkFTW3OpJ8jxYZ/rVbFjQ
H6Gf1NrttADC/rd1V0CSggD8qgMHa8A4yRD7XwQq7MfvwqCR0pu3pCKzRu3q/PXVjC3VGvfr
xehhrNRz+Lya1i5OSbcqAuHVLoErK3wT43q41j2Ps8gY9zgXro331wulyLjqCcz50VNCmOaz
V8RGethOUMY7MV2+e1W8IU9jyYuXA/3OWBBv</vt:lpwstr>
  </property>
  <property fmtid="{D5CDD505-2E9C-101B-9397-08002B2CF9AE}" pid="17" name="_new_ms_pID_725431_00">
    <vt:lpwstr>_new_ms_pID_725431</vt:lpwstr>
  </property>
  <property fmtid="{D5CDD505-2E9C-101B-9397-08002B2CF9AE}" pid="18" name="_new_ms_pID_725432">
    <vt:lpwstr>RSBwutQjUbsrQpM2fffwkaljmOJagfqca9z+
11K3Z8kDoReHL4kNQNJrmHi3rlJS0hQDhb/EV/AEGwE9A/yUP38TT0isBjb9cIke7FisG6/b
5CQnF23J1Qk+a/e+zLgs8oOBF2VpUCzMpE3e/w125Z/qfceO7XL8+h4SYOdWsPfS8MF9JKhU
oV/bkNA0cM35mg==</vt:lpwstr>
  </property>
  <property fmtid="{D5CDD505-2E9C-101B-9397-08002B2CF9AE}" pid="19" name="_new_ms_pID_725432_00">
    <vt:lpwstr>_new_ms_pID_725432</vt:lpwstr>
  </property>
  <property fmtid="{D5CDD505-2E9C-101B-9397-08002B2CF9AE}" pid="20" name="_readonly">
    <vt:lpwstr/>
  </property>
  <property fmtid="{D5CDD505-2E9C-101B-9397-08002B2CF9AE}" pid="21" name="_change">
    <vt:lpwstr/>
  </property>
  <property fmtid="{D5CDD505-2E9C-101B-9397-08002B2CF9AE}" pid="22" name="_full-control">
    <vt:lpwstr/>
  </property>
  <property fmtid="{D5CDD505-2E9C-101B-9397-08002B2CF9AE}" pid="23" name="sflag">
    <vt:lpwstr>1473739617</vt:lpwstr>
  </property>
  <property fmtid="{D5CDD505-2E9C-101B-9397-08002B2CF9AE}" pid="24" name="UpdateProcess">
    <vt:lpwstr>End</vt:lpwstr>
  </property>
  <property fmtid="{D5CDD505-2E9C-101B-9397-08002B2CF9AE}" pid="25" name="KSOProductBuildVer">
    <vt:lpwstr>2052-11.8.2.9022</vt:lpwstr>
  </property>
  <property fmtid="{D5CDD505-2E9C-101B-9397-08002B2CF9AE}" pid="26" name="TitusGUID">
    <vt:lpwstr>c8420a12-261e-411a-ac44-e9fb1c55a748</vt:lpwstr>
  </property>
  <property fmtid="{D5CDD505-2E9C-101B-9397-08002B2CF9AE}" pid="27" name="CTP_TimeStamp">
    <vt:lpwstr>2019-09-04 07:22:37Z</vt:lpwstr>
  </property>
  <property fmtid="{D5CDD505-2E9C-101B-9397-08002B2CF9AE}" pid="28" name="CTP_BU">
    <vt:lpwstr>NA</vt:lpwstr>
  </property>
  <property fmtid="{D5CDD505-2E9C-101B-9397-08002B2CF9AE}" pid="29" name="CTP_IDSID">
    <vt:lpwstr>NA</vt:lpwstr>
  </property>
  <property fmtid="{D5CDD505-2E9C-101B-9397-08002B2CF9AE}" pid="30" name="CTP_WWID">
    <vt:lpwstr>NA</vt:lpwstr>
  </property>
  <property fmtid="{D5CDD505-2E9C-101B-9397-08002B2CF9AE}" pid="31" name="CTPClassification">
    <vt:lpwstr>CTP_NT</vt:lpwstr>
  </property>
</Properties>
</file>