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
    <Relationship Id="rId3" Type="http://schemas.openxmlformats.org/package/2006/relationships/metadata/core-properties" Target="docProps/core.xml"/>
    <Relationship Id="rId2" Type="http://schemas.openxmlformats.org/package/2006/relationships/metadata/thumbnail" Target="docProps/thumbnail.jpeg"/>
    <Relationship Id="rId1" Type="http://schemas.openxmlformats.org/officeDocument/2006/relationships/officeDocument" Target="ppt/presentation.xml"/>
    <Relationship Id="rId4" Type="http://schemas.openxmlformats.org/officeDocument/2006/relationships/extended-properties" Target="docProps/app.xml"/>
  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25" d="100"/>
          <a:sy n="125" d="100"/>
        </p:scale>
        <p:origin x="67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08801-3D40-4FAE-8D4C-7C47D623D533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70E84-E75E-492C-9E24-8CA6B55A1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458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70E84-E75E-492C-9E24-8CA6B55A1B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61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70E84-E75E-492C-9E24-8CA6B55A1B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46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70E84-E75E-492C-9E24-8CA6B55A1B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97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70E84-E75E-492C-9E24-8CA6B55A1B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13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E2B1-9EEB-4816-803F-54945242C1F9}" type="datetime1">
              <a:rPr lang="en-US" smtClean="0"/>
              <a:t>2/24/2022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1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F2BC-4312-40FA-B8FC-01BEBFA17270}" type="datetime1">
              <a:rPr lang="en-US" smtClean="0"/>
              <a:t>2/24/2022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5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3F11-695B-4003-8A91-CACCC4BDE804}" type="datetime1">
              <a:rPr lang="en-US" smtClean="0"/>
              <a:t>2/24/2022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6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5091-EB4B-44A7-9612-F772F12B2149}" type="datetime1">
              <a:rPr lang="en-US" smtClean="0"/>
              <a:t>2/24/2022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17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42F0-6217-40BF-82DB-E3B1EFB9685D}" type="datetime1">
              <a:rPr lang="en-US" smtClean="0"/>
              <a:t>2/24/2022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3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0CAD9-7B17-4707-BA6D-78BB7C580007}" type="datetime1">
              <a:rPr lang="en-US" smtClean="0"/>
              <a:t>2/24/2022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35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2048-7337-41E2-96AE-33A57F7B804C}" type="datetime1">
              <a:rPr lang="en-US" smtClean="0"/>
              <a:t>2/24/2022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10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8C514-6178-43F4-AC28-97BC1369F86F}" type="datetime1">
              <a:rPr lang="en-US" smtClean="0"/>
              <a:t>2/24/2022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73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C722-A6B2-4E43-A27E-33BF68785B74}" type="datetime1">
              <a:rPr lang="en-US" smtClean="0"/>
              <a:t>2/24/2022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91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242C-D8C5-4F3B-A538-BC2DA773C861}" type="datetime1">
              <a:rPr lang="en-US" smtClean="0"/>
              <a:t>2/24/2022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7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80D9-7892-4DB3-A8E0-D84002DCB416}" type="datetime1">
              <a:rPr lang="en-US" smtClean="0"/>
              <a:t>2/24/2022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68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9E3A4-9EB8-4D3A-9FB1-266DCE1AF1C6}" type="datetime1">
              <a:rPr lang="en-US" smtClean="0"/>
              <a:t>2/24/2022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15E84-B891-49E0-9C3E-3E3C2CCCF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41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33061" y="1122363"/>
            <a:ext cx="10106108" cy="1740107"/>
          </a:xfrm>
        </p:spPr>
        <p:txBody>
          <a:bodyPr>
            <a:normAutofit/>
          </a:bodyPr>
          <a:lstStyle/>
          <a:p>
            <a:r>
              <a:rPr lang="en-US" altLang="zh-CN" sz="5400" dirty="0" smtClean="0"/>
              <a:t>Way Forward on Rel-17 NR MBS WI</a:t>
            </a:r>
            <a:endParaRPr lang="en-US" sz="54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Huawei, xxx</a:t>
            </a:r>
            <a:endParaRPr lang="en-US" dirty="0"/>
          </a:p>
        </p:txBody>
      </p:sp>
      <p:sp>
        <p:nvSpPr>
          <p:cNvPr id="6" name="矩形 5"/>
          <p:cNvSpPr/>
          <p:nvPr/>
        </p:nvSpPr>
        <p:spPr>
          <a:xfrm>
            <a:off x="441297" y="300728"/>
            <a:ext cx="11529392" cy="77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2000" b="1" dirty="0" smtClean="0">
                <a:effectLst/>
                <a:latin typeface="Arial" panose="020B0604020202020204" pitchFamily="34" charset="0"/>
                <a:ea typeface="MS Mincho"/>
              </a:rPr>
              <a:t>3GPP TSG-RAN WG3 #115-e								R3-22</a:t>
            </a:r>
            <a:r>
              <a:rPr lang="en-US" sz="2000" b="1" dirty="0" smtClean="0">
                <a:effectLst/>
                <a:highlight>
                  <a:srgbClr val="FFFF00"/>
                </a:highlight>
                <a:latin typeface="Arial" panose="020B0604020202020204" pitchFamily="34" charset="0"/>
                <a:ea typeface="MS Mincho"/>
              </a:rPr>
              <a:t>xxxx</a:t>
            </a:r>
            <a:endParaRPr lang="en-US" sz="2000" b="1" dirty="0" smtClean="0">
              <a:effectLst/>
              <a:latin typeface="Times New Roman" panose="02020603050405020304" pitchFamily="18" charset="0"/>
              <a:ea typeface="MS Mincho"/>
            </a:endParaRPr>
          </a:p>
          <a:p>
            <a:r>
              <a:rPr lang="en-US" dirty="0" smtClean="0">
                <a:effectLst/>
                <a:latin typeface="Arial" panose="020B0604020202020204" pitchFamily="34" charset="0"/>
                <a:ea typeface="MS Mincho"/>
              </a:rPr>
              <a:t>Online, 21</a:t>
            </a:r>
            <a:r>
              <a:rPr lang="en-US" baseline="30000" dirty="0" smtClean="0">
                <a:effectLst/>
                <a:latin typeface="Arial" panose="020B0604020202020204" pitchFamily="34" charset="0"/>
                <a:ea typeface="MS Mincho"/>
              </a:rPr>
              <a:t>st</a:t>
            </a:r>
            <a:r>
              <a:rPr lang="en-US" dirty="0" smtClean="0">
                <a:effectLst/>
                <a:latin typeface="Arial" panose="020B0604020202020204" pitchFamily="34" charset="0"/>
                <a:ea typeface="MS Mincho"/>
              </a:rPr>
              <a:t> February - 3</a:t>
            </a:r>
            <a:r>
              <a:rPr lang="en-US" baseline="30000" dirty="0" smtClean="0">
                <a:effectLst/>
                <a:latin typeface="Arial" panose="020B0604020202020204" pitchFamily="34" charset="0"/>
                <a:ea typeface="MS Mincho"/>
              </a:rPr>
              <a:t>rd</a:t>
            </a:r>
            <a:r>
              <a:rPr lang="en-US" dirty="0" smtClean="0">
                <a:effectLst/>
                <a:latin typeface="Arial" panose="020B0604020202020204" pitchFamily="34" charset="0"/>
                <a:ea typeface="MS Mincho"/>
              </a:rPr>
              <a:t> March 2022</a:t>
            </a:r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48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MBS2: Session Management</a:t>
            </a:r>
            <a:endParaRPr 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For BC: </a:t>
            </a:r>
          </a:p>
          <a:p>
            <a:pPr lvl="1"/>
            <a:r>
              <a:rPr lang="en-US" altLang="zh-CN" dirty="0" smtClean="0">
                <a:solidFill>
                  <a:srgbClr val="0070C0"/>
                </a:solidFill>
              </a:rPr>
              <a:t>One procedure to include multiple Area Sessions for location dependent service</a:t>
            </a:r>
          </a:p>
          <a:p>
            <a:pPr lvl="1"/>
            <a:r>
              <a:rPr lang="en-US" altLang="zh-CN" dirty="0" smtClean="0">
                <a:solidFill>
                  <a:srgbClr val="0070C0"/>
                </a:solidFill>
              </a:rPr>
              <a:t>Support RAN triggered BC Session Release procedure</a:t>
            </a:r>
          </a:p>
          <a:p>
            <a:r>
              <a:rPr lang="en-US" dirty="0" smtClean="0"/>
              <a:t>For MC: 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Include Area Information(s) in Distribution Setup Response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No </a:t>
            </a:r>
            <a:r>
              <a:rPr lang="en-US" dirty="0" err="1" smtClean="0">
                <a:solidFill>
                  <a:srgbClr val="C00000"/>
                </a:solidFill>
              </a:rPr>
              <a:t>QoS</a:t>
            </a:r>
            <a:r>
              <a:rPr lang="en-US" dirty="0" smtClean="0">
                <a:solidFill>
                  <a:srgbClr val="C00000"/>
                </a:solidFill>
              </a:rPr>
              <a:t> information and Area Information in Activation Request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Stop discussion on SA2 Note 4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42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MBS3: E1 F1 bearer management</a:t>
            </a:r>
            <a:endParaRPr 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>
                <a:solidFill>
                  <a:srgbClr val="0070C0"/>
                </a:solidFill>
              </a:rPr>
              <a:t>In case RAN2 agree to introduce common MC </a:t>
            </a:r>
            <a:r>
              <a:rPr lang="en-US" altLang="zh-CN" sz="2400" dirty="0" err="1" smtClean="0">
                <a:solidFill>
                  <a:srgbClr val="0070C0"/>
                </a:solidFill>
              </a:rPr>
              <a:t>CellGroupConfig</a:t>
            </a:r>
            <a:endParaRPr lang="en-US" altLang="zh-CN" sz="2400" dirty="0" smtClean="0">
              <a:solidFill>
                <a:srgbClr val="0070C0"/>
              </a:solidFill>
            </a:endParaRPr>
          </a:p>
          <a:p>
            <a:pPr lvl="1"/>
            <a:r>
              <a:rPr lang="en-US" altLang="zh-CN" sz="2000" dirty="0" smtClean="0">
                <a:solidFill>
                  <a:srgbClr val="0070C0"/>
                </a:solidFill>
              </a:rPr>
              <a:t>Support PTP retransmission and PTP only F1-U bearers</a:t>
            </a:r>
          </a:p>
          <a:p>
            <a:pPr lvl="1"/>
            <a:r>
              <a:rPr lang="en-US" altLang="zh-CN" sz="2000" dirty="0" smtClean="0">
                <a:solidFill>
                  <a:srgbClr val="0070C0"/>
                </a:solidFill>
              </a:rPr>
              <a:t>MC Session control via common procedures</a:t>
            </a:r>
          </a:p>
          <a:p>
            <a:pPr lvl="1"/>
            <a:endParaRPr lang="en-US" altLang="zh-CN" sz="2000" dirty="0" smtClean="0">
              <a:solidFill>
                <a:srgbClr val="0070C0"/>
              </a:solidFill>
            </a:endParaRPr>
          </a:p>
          <a:p>
            <a:r>
              <a:rPr lang="en-US" altLang="zh-CN" sz="2400" dirty="0" smtClean="0">
                <a:solidFill>
                  <a:srgbClr val="C00000"/>
                </a:solidFill>
              </a:rPr>
              <a:t>In case RAN2 do not agree to introduce common MC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CellGroupConfig</a:t>
            </a:r>
            <a:endParaRPr lang="en-US" altLang="zh-CN" sz="2400" dirty="0" smtClean="0">
              <a:solidFill>
                <a:srgbClr val="C00000"/>
              </a:solidFill>
            </a:endParaRPr>
          </a:p>
          <a:p>
            <a:pPr lvl="1"/>
            <a:r>
              <a:rPr lang="en-GB" sz="2000" dirty="0" smtClean="0">
                <a:solidFill>
                  <a:srgbClr val="C00000"/>
                </a:solidFill>
              </a:rPr>
              <a:t>Reuse </a:t>
            </a:r>
            <a:r>
              <a:rPr lang="en-GB" sz="2000" dirty="0">
                <a:solidFill>
                  <a:srgbClr val="C00000"/>
                </a:solidFill>
              </a:rPr>
              <a:t>existing F1/E1AP procedures to manage the multicast MRB related context/bearers.</a:t>
            </a:r>
            <a:endParaRPr lang="en-US" sz="2000" dirty="0">
              <a:solidFill>
                <a:srgbClr val="C00000"/>
              </a:solidFill>
            </a:endParaRPr>
          </a:p>
          <a:p>
            <a:pPr lvl="1"/>
            <a:r>
              <a:rPr lang="en-GB" sz="2000" dirty="0" smtClean="0">
                <a:solidFill>
                  <a:srgbClr val="C00000"/>
                </a:solidFill>
              </a:rPr>
              <a:t>Introduce </a:t>
            </a:r>
            <a:r>
              <a:rPr lang="en-GB" sz="2000" dirty="0">
                <a:solidFill>
                  <a:srgbClr val="C00000"/>
                </a:solidFill>
              </a:rPr>
              <a:t>non-UE associated F1/E1AP procedures to setup and release the shared F1-U tunnel.</a:t>
            </a:r>
            <a:endParaRPr lang="en-US" sz="2000" dirty="0">
              <a:solidFill>
                <a:srgbClr val="C00000"/>
              </a:solidFill>
            </a:endParaRPr>
          </a:p>
          <a:p>
            <a:pPr lvl="2"/>
            <a:endParaRPr lang="en-US" sz="1800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3</a:t>
            </a:fld>
            <a:endParaRPr lang="en-US"/>
          </a:p>
        </p:txBody>
      </p:sp>
      <p:sp>
        <p:nvSpPr>
          <p:cNvPr id="9" name="文本框 8"/>
          <p:cNvSpPr txBox="1"/>
          <p:nvPr/>
        </p:nvSpPr>
        <p:spPr>
          <a:xfrm>
            <a:off x="5787390" y="1456293"/>
            <a:ext cx="552850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Note that in RAN2Offline043, there are 5 Yes, and 15 NO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895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MBS5: HO between supporting nodes</a:t>
            </a:r>
            <a:endParaRPr 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Provide MBS information from Source to Target outside of PDU Session level IE, </a:t>
            </a:r>
            <a:r>
              <a:rPr lang="en-US" sz="2400" dirty="0" smtClean="0">
                <a:solidFill>
                  <a:srgbClr val="C00000"/>
                </a:solidFill>
              </a:rPr>
              <a:t>include associated QFI inside of PDU Session level IE.</a:t>
            </a:r>
          </a:p>
          <a:p>
            <a:r>
              <a:rPr lang="en-US" sz="2400" dirty="0" smtClean="0"/>
              <a:t>Provide the MBS Progress (PDCP COUNT</a:t>
            </a:r>
            <a:r>
              <a:rPr lang="en-US" sz="2400" dirty="0" smtClean="0">
                <a:solidFill>
                  <a:srgbClr val="C00000"/>
                </a:solidFill>
              </a:rPr>
              <a:t>, QFI SN</a:t>
            </a:r>
            <a:r>
              <a:rPr lang="en-US" sz="2400" dirty="0" smtClean="0"/>
              <a:t>) from Source to Target, in Handover Preparation </a:t>
            </a:r>
            <a:r>
              <a:rPr lang="en-US" sz="2400" dirty="0" smtClean="0">
                <a:solidFill>
                  <a:srgbClr val="C00000"/>
                </a:solidFill>
              </a:rPr>
              <a:t>and Status Transfer</a:t>
            </a:r>
            <a:r>
              <a:rPr lang="en-US" sz="2400" dirty="0" smtClean="0"/>
              <a:t>. 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Support Data Forwarding between supporting nodes.</a:t>
            </a:r>
          </a:p>
          <a:p>
            <a:pPr lvl="1"/>
            <a:r>
              <a:rPr lang="en-US" sz="2000" dirty="0" smtClean="0">
                <a:solidFill>
                  <a:srgbClr val="C00000"/>
                </a:solidFill>
              </a:rPr>
              <a:t>Provide the MBS Progress from Target to Source to stop data forwarding.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Exchange </a:t>
            </a:r>
            <a:r>
              <a:rPr lang="en-US" sz="2400" dirty="0">
                <a:solidFill>
                  <a:srgbClr val="0070C0"/>
                </a:solidFill>
              </a:rPr>
              <a:t>the Shared NG-U Termination Information over interfaces (NG, </a:t>
            </a:r>
            <a:r>
              <a:rPr lang="en-US" sz="2400" dirty="0" err="1">
                <a:solidFill>
                  <a:srgbClr val="0070C0"/>
                </a:solidFill>
              </a:rPr>
              <a:t>Xn</a:t>
            </a:r>
            <a:r>
              <a:rPr lang="en-US" sz="2400" dirty="0">
                <a:solidFill>
                  <a:srgbClr val="0070C0"/>
                </a:solidFill>
              </a:rPr>
              <a:t>, E1).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Capture how to support PDCP SN sync in the spec.</a:t>
            </a:r>
          </a:p>
          <a:p>
            <a:endParaRPr lang="en-US" sz="2400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5E84-B891-49E0-9C3E-3E3C2CCCFD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89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252</Words>
  <Application>Microsoft Office PowerPoint</Application>
  <PresentationFormat>宽屏</PresentationFormat>
  <Paragraphs>36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MS Mincho</vt:lpstr>
      <vt:lpstr>宋体</vt:lpstr>
      <vt:lpstr>Arial</vt:lpstr>
      <vt:lpstr>Calibri</vt:lpstr>
      <vt:lpstr>Calibri Light</vt:lpstr>
      <vt:lpstr>Times New Roman</vt:lpstr>
      <vt:lpstr>Office 主题</vt:lpstr>
      <vt:lpstr>Way Forward on Rel-17 NR MBS WI</vt:lpstr>
      <vt:lpstr>MBS2: Session Management</vt:lpstr>
      <vt:lpstr>MBS3: E1 F1 bearer management</vt:lpstr>
      <vt:lpstr>MBS5: HO between supporting nodes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Rel-17 NR MBS WI RAN3 discussion</dc:title>
  <dc:creator>Huawei</dc:creator>
  <cp:lastModifiedBy>Huawei</cp:lastModifiedBy>
  <cp:revision>10</cp:revision>
  <dcterms:created xsi:type="dcterms:W3CDTF">2022-02-24T03:39:03Z</dcterms:created>
  <dcterms:modified xsi:type="dcterms:W3CDTF">2022-02-24T05:16:21Z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(2)0pXKAcen1xvtWpI1Wo6IgS77hanqSLB+SNIS1TUZwXC6Erw0RsOos2oS/LU6sFNpObbx4B/e
TYXr/0xEPRFoSyuwlC/1e9GHZcaBF5+E19qDl1xg4oZBTc6Rd3aEwJxioLYkZsW8KgJ4j6XL
nwoodlEwTvzghB7JKWCHk0od9FG60GUelhuDPZdcl6om92VDXR5uhOaSUv+M7YJin7d6p9Wq
KBkh/Pgc/AD/FgCvmE</vt:lpwstr>
  </property>
  <property fmtid="{D5CDD505-2E9C-101B-9397-08002B2CF9AE}" pid="3" name="_2015_ms_pID_7253431">
    <vt:lpwstr>ced4GsX1FQa5jaYizl1OCdpmYe8NpuvUnVsHt4/kVwPFRqvJeFQ5f5
swEohRTBoGJkJb0o3cnJo0zdgNLFsdm7rAH9Db56rsf/WFMQyif5WAk3Zth8I3fvxY3jSQmw
jynSvWciAsZUt3cQC0OURz49KuqJX4OLyRXYNIvrqIDHJfk9W3UYj6JK/wEia5EBxnI=</vt:lpwstr>
  </property>
</Properties>
</file>