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2"/>
    <p:sldId id="267" r:id="rId3"/>
    <p:sldId id="276" r:id="rId4"/>
    <p:sldId id="289" r:id="rId5"/>
    <p:sldId id="283" r:id="rId6"/>
    <p:sldId id="285" r:id="rId7"/>
    <p:sldId id="281" r:id="rId8"/>
    <p:sldId id="277" r:id="rId9"/>
    <p:sldId id="290" r:id="rId10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99CCFF"/>
    <a:srgbClr val="FF00FF"/>
    <a:srgbClr val="FFFF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946" y="-62"/>
      </p:cViewPr>
      <p:guideLst>
        <p:guide orient="horz" pos="2160"/>
        <p:guide pos="289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1C8D38-E552-4E52-919D-64BEF3237689}" type="datetimeFigureOut">
              <a:rPr kumimoji="1" lang="ja-JP" altLang="en-US" smtClean="0"/>
              <a:pPr/>
              <a:t>2019/5/16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5670F0-7AAD-4020-A29D-D5E0589C936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1166B-A5E3-4DBA-9CC3-472E15BB9E5F}" type="datetime1">
              <a:rPr kumimoji="1" lang="ja-JP" altLang="en-US" smtClean="0"/>
              <a:pPr/>
              <a:t>2019/5/16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B3BC6-F20D-46AD-81AE-7326A4D0F056}" type="datetime1">
              <a:rPr kumimoji="1" lang="ja-JP" altLang="en-US" smtClean="0"/>
              <a:pPr/>
              <a:t>2019/5/16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AB4AC-0D49-40D5-AEB9-8E2AB5848B63}" type="datetime1">
              <a:rPr kumimoji="1" lang="ja-JP" altLang="en-US" smtClean="0"/>
              <a:pPr/>
              <a:t>2019/5/16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6291A-AAE6-46DD-9E03-AF2AB1DB1E36}" type="datetime1">
              <a:rPr kumimoji="1" lang="ja-JP" altLang="en-US" smtClean="0"/>
              <a:pPr/>
              <a:t>2019/5/16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ED7CE-D92B-4108-8E64-B619AF4BB8C2}" type="datetime1">
              <a:rPr kumimoji="1" lang="ja-JP" altLang="en-US" smtClean="0"/>
              <a:pPr/>
              <a:t>2019/5/16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88E1F-FFAA-4E94-9C42-B79952E78571}" type="datetime1">
              <a:rPr kumimoji="1" lang="ja-JP" altLang="en-US" smtClean="0"/>
              <a:pPr/>
              <a:t>2019/5/16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BF4FD-E11E-4FAA-B8EC-BC6FC8F4F7D9}" type="datetime1">
              <a:rPr kumimoji="1" lang="ja-JP" altLang="en-US" smtClean="0"/>
              <a:pPr/>
              <a:t>2019/5/16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DA5DE-B73F-4BA4-975A-B09A0B123768}" type="datetime1">
              <a:rPr kumimoji="1" lang="ja-JP" altLang="en-US" smtClean="0"/>
              <a:pPr/>
              <a:t>2019/5/16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27DBE-4ABA-41BF-83C8-09DBD485E404}" type="datetime1">
              <a:rPr kumimoji="1" lang="ja-JP" altLang="en-US" smtClean="0"/>
              <a:pPr/>
              <a:t>2019/5/16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4E6C6-5CAA-46AC-ACFB-F7D9769CA084}" type="datetime1">
              <a:rPr kumimoji="1" lang="ja-JP" altLang="en-US" smtClean="0"/>
              <a:pPr/>
              <a:t>2019/5/16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BB43E-4648-441B-BB54-565491599996}" type="datetime1">
              <a:rPr kumimoji="1" lang="ja-JP" altLang="en-US" smtClean="0"/>
              <a:pPr/>
              <a:t>2019/5/16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8C8A65-EE99-44A6-998F-3C48DF300112}" type="datetime1">
              <a:rPr kumimoji="1" lang="ja-JP" altLang="en-US" smtClean="0"/>
              <a:pPr/>
              <a:t>2019/5/16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034AEF-4B5C-4D69-BCA1-D4997D7D98C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-36512" y="2204864"/>
            <a:ext cx="9289032" cy="1470025"/>
          </a:xfrm>
        </p:spPr>
        <p:txBody>
          <a:bodyPr>
            <a:normAutofit/>
          </a:bodyPr>
          <a:lstStyle/>
          <a:p>
            <a:r>
              <a:rPr kumimoji="1" lang="en-US" altLang="ja-JP" sz="4800" dirty="0" smtClean="0"/>
              <a:t>Way forward on </a:t>
            </a:r>
            <a:r>
              <a:rPr kumimoji="1" lang="en-US" altLang="ja-JP" sz="4800" dirty="0"/>
              <a:t>RIM </a:t>
            </a:r>
            <a:r>
              <a:rPr kumimoji="1" lang="en-US" altLang="ja-JP" sz="4800" dirty="0" smtClean="0"/>
              <a:t>discussion</a:t>
            </a:r>
            <a:endParaRPr kumimoji="1" lang="ja-JP" altLang="en-US" sz="48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CMCC</a:t>
            </a:r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57158" y="357166"/>
            <a:ext cx="41445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zh-CN" b="1" dirty="0" smtClean="0"/>
              <a:t>3GPP TSG-RAN WG3 Meeting #</a:t>
            </a:r>
            <a:r>
              <a:rPr lang="en-GB" altLang="zh-CN" b="1" dirty="0" smtClean="0"/>
              <a:t>104</a:t>
            </a:r>
          </a:p>
          <a:p>
            <a:r>
              <a:rPr lang="en-GB" altLang="zh-CN" b="1" dirty="0" smtClean="0"/>
              <a:t>Reno, Nevada, USA, May 13</a:t>
            </a:r>
            <a:r>
              <a:rPr lang="en-GB" altLang="zh-CN" b="1" baseline="30000" dirty="0" smtClean="0"/>
              <a:t>th</a:t>
            </a:r>
            <a:r>
              <a:rPr lang="en-GB" altLang="zh-CN" b="1" dirty="0" smtClean="0"/>
              <a:t> – 17</a:t>
            </a:r>
            <a:r>
              <a:rPr lang="en-GB" altLang="zh-CN" b="1" baseline="30000" dirty="0" smtClean="0"/>
              <a:t>th</a:t>
            </a:r>
            <a:r>
              <a:rPr lang="en-GB" altLang="zh-CN" b="1" dirty="0" smtClean="0"/>
              <a:t>, </a:t>
            </a:r>
            <a:r>
              <a:rPr lang="en-GB" altLang="zh-CN" b="1" dirty="0" smtClean="0"/>
              <a:t>2019</a:t>
            </a:r>
          </a:p>
          <a:p>
            <a:r>
              <a:rPr lang="en-US" altLang="zh-CN" b="1" dirty="0" smtClean="0"/>
              <a:t>Agenda item: </a:t>
            </a:r>
            <a:r>
              <a:rPr lang="en-US" altLang="zh-CN" b="1" dirty="0" smtClean="0"/>
              <a:t>16.3</a:t>
            </a:r>
            <a:endParaRPr lang="en-US" altLang="zh-CN" b="1" dirty="0" smtClean="0"/>
          </a:p>
        </p:txBody>
      </p:sp>
      <p:sp>
        <p:nvSpPr>
          <p:cNvPr id="8" name="矩形 7"/>
          <p:cNvSpPr/>
          <p:nvPr/>
        </p:nvSpPr>
        <p:spPr>
          <a:xfrm>
            <a:off x="7572396" y="428604"/>
            <a:ext cx="13628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b="1" dirty="0" smtClean="0"/>
              <a:t>   R3-193228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altLang="ja-JP" sz="4000" dirty="0"/>
              <a:t>Key issues</a:t>
            </a:r>
            <a:endParaRPr kumimoji="1" lang="ja-JP" altLang="en-US" sz="40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46856" y="1196752"/>
            <a:ext cx="8445624" cy="45259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/>
              <a:t>Content of RIM message on NG and F1 </a:t>
            </a:r>
          </a:p>
          <a:p>
            <a:pPr>
              <a:lnSpc>
                <a:spcPct val="150000"/>
              </a:lnSpc>
            </a:pPr>
            <a:r>
              <a:rPr lang="en-US" altLang="zh-CN" sz="2800" dirty="0"/>
              <a:t>Details of Stage 2 and Stage 3 CR</a:t>
            </a:r>
          </a:p>
          <a:p>
            <a:pPr>
              <a:lnSpc>
                <a:spcPct val="150000"/>
              </a:lnSpc>
            </a:pPr>
            <a:r>
              <a:rPr lang="en-US" altLang="zh-CN" sz="2800" dirty="0"/>
              <a:t>OAM impact</a:t>
            </a:r>
            <a:endParaRPr lang="en-US" altLang="ja-JP" sz="2800" dirty="0"/>
          </a:p>
          <a:p>
            <a:pPr lvl="1"/>
            <a:endParaRPr lang="zh-CN" altLang="zh-CN" sz="2100" dirty="0"/>
          </a:p>
          <a:p>
            <a:pPr hangingPunct="0"/>
            <a:endParaRPr lang="zh-CN" altLang="zh-CN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53752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altLang="ja-JP" sz="4000" dirty="0"/>
              <a:t>Key issue #1</a:t>
            </a:r>
            <a:endParaRPr kumimoji="1" lang="ja-JP" altLang="en-US" sz="40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67544" y="1916832"/>
            <a:ext cx="8445624" cy="2592288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At last meeting, we clarify on the following assumption in summary of offline discussion (R3-192092)</a:t>
            </a:r>
          </a:p>
          <a:p>
            <a:pPr lvl="1" hangingPunct="0">
              <a:buNone/>
            </a:pPr>
            <a:r>
              <a:rPr lang="en-GB" altLang="zh-CN" sz="1600" b="1" dirty="0"/>
              <a:t>	</a:t>
            </a:r>
            <a:r>
              <a:rPr lang="en-GB" altLang="zh-CN" sz="1600" b="1" i="1" dirty="0"/>
              <a:t>Assumptions:</a:t>
            </a:r>
            <a:endParaRPr lang="zh-CN" altLang="zh-CN" sz="1600" i="1" dirty="0"/>
          </a:p>
          <a:p>
            <a:pPr lvl="1" hangingPunct="0">
              <a:buNone/>
            </a:pPr>
            <a:r>
              <a:rPr lang="en-GB" altLang="zh-CN" sz="1600" i="1" dirty="0"/>
              <a:t>	Each victim or aggressor </a:t>
            </a:r>
            <a:r>
              <a:rPr lang="en-GB" altLang="zh-CN" sz="1600" i="1" dirty="0" err="1"/>
              <a:t>gNB</a:t>
            </a:r>
            <a:r>
              <a:rPr lang="en-GB" altLang="zh-CN" sz="1600" i="1" dirty="0"/>
              <a:t> will be assigned a set ID, all the cells managed by </a:t>
            </a:r>
            <a:r>
              <a:rPr lang="en-GB" altLang="zh-CN" sz="1600" i="1" dirty="0" err="1"/>
              <a:t>gNB</a:t>
            </a:r>
            <a:r>
              <a:rPr lang="en-GB" altLang="zh-CN" sz="1600" i="1" dirty="0"/>
              <a:t>-DUs within the same </a:t>
            </a:r>
            <a:r>
              <a:rPr lang="en-GB" altLang="zh-CN" sz="1600" i="1" dirty="0" err="1"/>
              <a:t>gNB</a:t>
            </a:r>
            <a:r>
              <a:rPr lang="en-GB" altLang="zh-CN" sz="1600" i="1" dirty="0"/>
              <a:t>-CU will utilize the same Set ID.</a:t>
            </a:r>
            <a:endParaRPr lang="zh-CN" altLang="zh-CN" sz="1600" i="1" dirty="0"/>
          </a:p>
          <a:p>
            <a:r>
              <a:rPr lang="en-US" altLang="zh-CN" sz="1900" dirty="0"/>
              <a:t>RAN1 never discussed per-cell set ID, the agreement in R1-1903589 are made on per-</a:t>
            </a:r>
            <a:r>
              <a:rPr lang="en-US" altLang="zh-CN" sz="1900" dirty="0" err="1"/>
              <a:t>gNB</a:t>
            </a:r>
            <a:r>
              <a:rPr lang="en-US" altLang="zh-CN" sz="1900" dirty="0"/>
              <a:t> basis, i.e., at most two set IDs can be configured for a </a:t>
            </a:r>
            <a:r>
              <a:rPr lang="en-US" altLang="zh-CN" sz="1900" dirty="0" err="1"/>
              <a:t>gNB</a:t>
            </a:r>
            <a:r>
              <a:rPr lang="en-US" altLang="zh-CN" sz="1900" dirty="0"/>
              <a:t>, one for RS-1 and one for RS-2</a:t>
            </a:r>
          </a:p>
          <a:p>
            <a:endParaRPr lang="zh-CN" altLang="zh-CN" sz="21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67544" y="1052736"/>
            <a:ext cx="82528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400" b="1" u="sng" dirty="0"/>
              <a:t>To confirm each victim </a:t>
            </a:r>
            <a:r>
              <a:rPr lang="en-GB" altLang="zh-CN" sz="2400" b="1" u="sng" dirty="0" err="1"/>
              <a:t>gNB</a:t>
            </a:r>
            <a:r>
              <a:rPr lang="en-GB" altLang="zh-CN" sz="2400" b="1" u="sng" dirty="0"/>
              <a:t> can only has one Set ID configured or not </a:t>
            </a:r>
            <a:endParaRPr lang="en-US" altLang="zh-CN" sz="2400" b="1" u="sng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899592" y="4686235"/>
          <a:ext cx="7776864" cy="1066800"/>
        </p:xfrm>
        <a:graphic>
          <a:graphicData uri="http://schemas.openxmlformats.org/drawingml/2006/table">
            <a:tbl>
              <a:tblPr/>
              <a:tblGrid>
                <a:gridCol w="1857834"/>
                <a:gridCol w="2894694"/>
                <a:gridCol w="3024336"/>
              </a:tblGrid>
              <a:tr h="21336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400" b="1" kern="100" dirty="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Parameter </a:t>
                      </a:r>
                      <a:endParaRPr lang="zh-CN" sz="1400" b="1" kern="100" dirty="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400" b="1" kern="1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Explanation</a:t>
                      </a:r>
                      <a:endParaRPr lang="zh-CN" sz="1400" b="1" kern="10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400" b="1" kern="100" dirty="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Value range</a:t>
                      </a:r>
                      <a:endParaRPr lang="zh-CN" sz="1400" b="1" kern="100" dirty="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400" kern="1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Value of set ID</a:t>
                      </a:r>
                      <a:endParaRPr lang="zh-CN" sz="1400" kern="10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Arial" panose="020B0604020202020204"/>
                        <a:buChar char="•"/>
                      </a:pPr>
                      <a:r>
                        <a:rPr lang="en-GB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Set ID for RS-1</a:t>
                      </a:r>
                      <a:endParaRPr lang="zh-CN" sz="1400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Arial" panose="020B0604020202020204"/>
                        <a:buChar char="•"/>
                      </a:pPr>
                      <a:r>
                        <a:rPr lang="en-GB" sz="1400" kern="100" dirty="0">
                          <a:latin typeface="Times New Roman" panose="02020603050405020304"/>
                          <a:ea typeface="宋体" panose="02010600030101010101" pitchFamily="2" charset="-122"/>
                          <a:cs typeface="Times New Roman" panose="02020603050405020304"/>
                        </a:rPr>
                        <a:t>Set ID for RS-2 (if configured)</a:t>
                      </a:r>
                      <a:endParaRPr lang="zh-CN" sz="1400" kern="100" dirty="0">
                        <a:latin typeface="Times New Roman" panose="020206030504050203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highlight>
                            <a:srgbClr val="FFFF00"/>
                          </a:highlight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At most two set IDs can be configured for a </a:t>
                      </a:r>
                      <a:r>
                        <a:rPr lang="en-US" sz="1400" kern="100" dirty="0" err="1">
                          <a:highlight>
                            <a:srgbClr val="FFFF00"/>
                          </a:highlight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gNB</a:t>
                      </a:r>
                      <a:r>
                        <a:rPr lang="en-US" sz="1400" kern="100" dirty="0">
                          <a:highlight>
                            <a:srgbClr val="FFFF00"/>
                          </a:highlight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. </a:t>
                      </a:r>
                      <a:endParaRPr lang="zh-CN" sz="1400" kern="100" dirty="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400" kern="100" dirty="0">
                          <a:highlight>
                            <a:srgbClr val="FFFF00"/>
                          </a:highlight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The bit length of the set ID is maximum 22bit.</a:t>
                      </a:r>
                      <a:endParaRPr lang="zh-CN" sz="1400" kern="100" dirty="0">
                        <a:latin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53752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altLang="ja-JP" sz="4000" dirty="0"/>
              <a:t>Key issue #1-Continue</a:t>
            </a:r>
            <a:endParaRPr kumimoji="1" lang="ja-JP" altLang="en-US" sz="40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67360" y="1917065"/>
            <a:ext cx="8445500" cy="3718560"/>
          </a:xfrm>
        </p:spPr>
        <p:txBody>
          <a:bodyPr>
            <a:normAutofit/>
          </a:bodyPr>
          <a:lstStyle/>
          <a:p>
            <a:r>
              <a:rPr lang="en-GB" altLang="zh-CN" sz="2000" b="1" i="1" dirty="0">
                <a:solidFill>
                  <a:schemeClr val="tx1"/>
                </a:solidFill>
                <a:sym typeface="+mn-ea"/>
              </a:rPr>
              <a:t>A gNB may be assigned several set IDs and RIM-RS configurations simultaneously</a:t>
            </a:r>
            <a:r>
              <a:rPr lang="en-US" altLang="zh-CN" sz="2000" dirty="0"/>
              <a:t> (TR 38.866)</a:t>
            </a:r>
          </a:p>
          <a:p>
            <a:pPr lvl="1" hangingPunct="0">
              <a:buNone/>
            </a:pPr>
            <a:r>
              <a:rPr lang="en-GB" altLang="zh-CN" sz="1600" b="1" dirty="0"/>
              <a:t>	</a:t>
            </a:r>
            <a:r>
              <a:rPr lang="en-GB" altLang="zh-CN" sz="1600" b="1" i="1" dirty="0"/>
              <a:t>A gNB participating in an RI scenario may be a victim, an aggressor or both. The gNBs involved in an RI scenario can be grouped into sets. Each set is assigned a set ID, and is configured with a RIM Reference Signal (RIM-RS) and the radio resources to send and receive the RIM-RS. The grouping of gNBs into sets, the set ID, the RIM-RS configuration and the associated RIM-RS radio resources for sending and/or receiving the RIM-RS are performed by the OAM system, and these resources may be assigned in static or a non-static manner</a:t>
            </a:r>
            <a:r>
              <a:rPr lang="en-GB" altLang="zh-CN" sz="1600" b="1" i="1" dirty="0" smtClean="0"/>
              <a:t>. </a:t>
            </a:r>
            <a:r>
              <a:rPr lang="en-GB" altLang="zh-CN" sz="1600" b="1" i="1" dirty="0" smtClean="0">
                <a:solidFill>
                  <a:srgbClr val="FF0000"/>
                </a:solidFill>
                <a:sym typeface="+mn-ea"/>
              </a:rPr>
              <a:t>A </a:t>
            </a:r>
            <a:r>
              <a:rPr lang="en-GB" altLang="zh-CN" sz="1600" b="1" i="1" dirty="0">
                <a:solidFill>
                  <a:srgbClr val="FF0000"/>
                </a:solidFill>
                <a:sym typeface="+mn-ea"/>
              </a:rPr>
              <a:t>gNB may be assigned several set IDs and RIM-RS configurations simultaneously</a:t>
            </a:r>
            <a:r>
              <a:rPr lang="en-GB" altLang="zh-CN" sz="1600" b="1" i="1" dirty="0"/>
              <a:t>. Every gNB may have pre-configured set ID(s).</a:t>
            </a:r>
          </a:p>
          <a:p>
            <a:r>
              <a:rPr lang="en-US" altLang="zh-CN" sz="1900" dirty="0"/>
              <a:t>The gNB-CU may serve more than 16000 cells which belong to many gNB-DU. These gNB-DUs may belong to different RIM SETs. (TS </a:t>
            </a:r>
            <a:r>
              <a:rPr lang="en-US" altLang="zh-CN" sz="1900" dirty="0">
                <a:sym typeface="+mn-ea"/>
              </a:rPr>
              <a:t>38.423</a:t>
            </a:r>
            <a:r>
              <a:rPr lang="zh-CN" altLang="en-US" sz="1900" dirty="0">
                <a:sym typeface="+mn-ea"/>
              </a:rPr>
              <a:t>：</a:t>
            </a:r>
            <a:r>
              <a:rPr lang="en-US" altLang="zh-CN" sz="1900" dirty="0">
                <a:sym typeface="+mn-ea"/>
              </a:rPr>
              <a:t>Maximum no. cells that can be served by a NG-RAN node. Value is 16384.)</a:t>
            </a:r>
            <a:endParaRPr lang="en-US" altLang="zh-CN" sz="19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pPr/>
              <a:t>4</a:t>
            </a:fld>
            <a:endParaRPr kumimoji="1" lang="ja-JP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1052736"/>
            <a:ext cx="82528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400" b="1" u="sng" dirty="0"/>
              <a:t>To confirm each victim </a:t>
            </a:r>
            <a:r>
              <a:rPr lang="en-GB" altLang="zh-CN" sz="2400" b="1" u="sng" dirty="0" err="1"/>
              <a:t>gNB</a:t>
            </a:r>
            <a:r>
              <a:rPr lang="en-GB" altLang="zh-CN" sz="2400" b="1" u="sng" dirty="0"/>
              <a:t> can only has one Set ID configured or not </a:t>
            </a:r>
            <a:endParaRPr lang="en-US" altLang="zh-CN" sz="2400" b="1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647658" y="5715016"/>
            <a:ext cx="8424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 smtClean="0"/>
              <a:t>Conclusion </a:t>
            </a:r>
            <a:r>
              <a:rPr lang="en-US" altLang="zh-CN" sz="2400" b="1" i="1" dirty="0"/>
              <a:t>1: </a:t>
            </a:r>
            <a:r>
              <a:rPr lang="en-GB" altLang="zh-CN" sz="2400" b="1" i="1" dirty="0"/>
              <a:t>Each </a:t>
            </a:r>
            <a:r>
              <a:rPr lang="en-GB" altLang="zh-CN" sz="2400" b="1" i="1" dirty="0" err="1" smtClean="0"/>
              <a:t>gNB</a:t>
            </a:r>
            <a:r>
              <a:rPr lang="en-GB" altLang="zh-CN" sz="2400" b="1" i="1" dirty="0" smtClean="0"/>
              <a:t> can be configured with multiple set IDs</a:t>
            </a:r>
            <a:endParaRPr lang="en-US" altLang="en-GB" sz="2400" b="1" i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53752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altLang="ja-JP" sz="4000" dirty="0"/>
              <a:t>Key issue #1</a:t>
            </a:r>
            <a:endParaRPr kumimoji="1" lang="ja-JP" altLang="en-US" sz="40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67544" y="1628800"/>
            <a:ext cx="8445624" cy="2592288"/>
          </a:xfrm>
        </p:spPr>
        <p:txBody>
          <a:bodyPr>
            <a:normAutofit lnSpcReduction="10000"/>
          </a:bodyPr>
          <a:lstStyle/>
          <a:p>
            <a:r>
              <a:rPr lang="en-US" altLang="zh-CN" sz="2400" b="1" dirty="0">
                <a:solidFill>
                  <a:srgbClr val="00B050"/>
                </a:solidFill>
              </a:rPr>
              <a:t>Common understanding the following information should be included</a:t>
            </a:r>
          </a:p>
          <a:p>
            <a:pPr lvl="1"/>
            <a:r>
              <a:rPr lang="en-US" altLang="zh-CN" sz="2000" b="1" dirty="0">
                <a:solidFill>
                  <a:srgbClr val="00B050"/>
                </a:solidFill>
              </a:rPr>
              <a:t>Source </a:t>
            </a:r>
            <a:r>
              <a:rPr lang="en-US" altLang="zh-CN" sz="2000" b="1" dirty="0" err="1">
                <a:solidFill>
                  <a:srgbClr val="00B050"/>
                </a:solidFill>
              </a:rPr>
              <a:t>gNB</a:t>
            </a:r>
            <a:r>
              <a:rPr lang="en-US" altLang="zh-CN" sz="2000" b="1" dirty="0">
                <a:solidFill>
                  <a:srgbClr val="00B050"/>
                </a:solidFill>
              </a:rPr>
              <a:t> ID, source TAI</a:t>
            </a:r>
          </a:p>
          <a:p>
            <a:pPr lvl="1"/>
            <a:r>
              <a:rPr lang="en-US" altLang="zh-CN" sz="2000" b="1" dirty="0">
                <a:solidFill>
                  <a:srgbClr val="00B050"/>
                </a:solidFill>
              </a:rPr>
              <a:t>Target </a:t>
            </a:r>
            <a:r>
              <a:rPr lang="en-US" altLang="zh-CN" sz="2000" b="1" dirty="0" err="1">
                <a:solidFill>
                  <a:srgbClr val="00B050"/>
                </a:solidFill>
              </a:rPr>
              <a:t>gNB</a:t>
            </a:r>
            <a:r>
              <a:rPr lang="en-US" altLang="zh-CN" sz="2000" b="1" dirty="0">
                <a:solidFill>
                  <a:srgbClr val="00B050"/>
                </a:solidFill>
              </a:rPr>
              <a:t> ID, target </a:t>
            </a:r>
            <a:r>
              <a:rPr lang="en-US" altLang="zh-CN" sz="2000" b="1" dirty="0" smtClean="0">
                <a:solidFill>
                  <a:srgbClr val="00B050"/>
                </a:solidFill>
              </a:rPr>
              <a:t>TAI</a:t>
            </a:r>
          </a:p>
          <a:p>
            <a:pPr lvl="1"/>
            <a:r>
              <a:rPr lang="en-US" altLang="zh-CN" sz="2000" b="1" dirty="0" smtClean="0">
                <a:solidFill>
                  <a:srgbClr val="00B050"/>
                </a:solidFill>
              </a:rPr>
              <a:t>Target set ID</a:t>
            </a:r>
            <a:endParaRPr lang="en-US" altLang="zh-CN" sz="2000" b="1" dirty="0">
              <a:solidFill>
                <a:srgbClr val="00B050"/>
              </a:solidFill>
            </a:endParaRPr>
          </a:p>
          <a:p>
            <a:pPr lvl="1"/>
            <a:r>
              <a:rPr lang="en-US" altLang="zh-CN" sz="2000" b="1" dirty="0">
                <a:solidFill>
                  <a:srgbClr val="00B050"/>
                </a:solidFill>
              </a:rPr>
              <a:t>RIM –RS detection or RIM-RS disappearance</a:t>
            </a:r>
          </a:p>
          <a:p>
            <a:r>
              <a:rPr lang="en-US" altLang="zh-CN" sz="2300" dirty="0"/>
              <a:t>Views on other </a:t>
            </a:r>
            <a:r>
              <a:rPr lang="en-US" altLang="zh-CN" sz="2300" dirty="0" smtClean="0"/>
              <a:t>parameters from papers</a:t>
            </a:r>
            <a:endParaRPr lang="en-US" altLang="zh-CN" sz="2300" dirty="0"/>
          </a:p>
          <a:p>
            <a:endParaRPr lang="zh-CN" altLang="zh-CN" sz="21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67544" y="1052736"/>
            <a:ext cx="82528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400" b="1" u="sng" dirty="0"/>
              <a:t>Content of RIM message for NG interface</a:t>
            </a:r>
            <a:endParaRPr lang="en-US" altLang="zh-CN" sz="2400" b="1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107504" y="5757063"/>
            <a:ext cx="91450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/>
              <a:t>Proposal 1: </a:t>
            </a:r>
            <a:r>
              <a:rPr lang="en-GB" altLang="zh-CN" sz="2000" b="1" dirty="0"/>
              <a:t>RIM-RS detected and disappearance, </a:t>
            </a:r>
            <a:r>
              <a:rPr lang="en-GB" altLang="zh-CN" sz="2000" b="1" dirty="0" smtClean="0"/>
              <a:t>Source </a:t>
            </a:r>
            <a:r>
              <a:rPr lang="en-GB" altLang="zh-CN" sz="2000" b="1" dirty="0" err="1"/>
              <a:t>gNB</a:t>
            </a:r>
            <a:r>
              <a:rPr lang="en-GB" altLang="zh-CN" sz="2000" b="1" dirty="0"/>
              <a:t> </a:t>
            </a:r>
            <a:r>
              <a:rPr lang="en-GB" altLang="zh-CN" sz="2000" b="1" dirty="0" smtClean="0"/>
              <a:t>ID/TAI, target </a:t>
            </a:r>
            <a:r>
              <a:rPr lang="en-GB" altLang="zh-CN" sz="2000" b="1" dirty="0" err="1" smtClean="0"/>
              <a:t>gNB</a:t>
            </a:r>
            <a:r>
              <a:rPr lang="en-GB" altLang="zh-CN" sz="2000" b="1" dirty="0" smtClean="0"/>
              <a:t> ID/TAI and target set ID </a:t>
            </a:r>
            <a:r>
              <a:rPr lang="en-GB" altLang="zh-CN" sz="2000" b="1" dirty="0"/>
              <a:t>should be included in RIM backhaul </a:t>
            </a:r>
            <a:r>
              <a:rPr lang="en-GB" altLang="zh-CN" sz="2000" b="1" dirty="0" smtClean="0"/>
              <a:t>message, other information are for FFS</a:t>
            </a:r>
            <a:endParaRPr lang="zh-CN" altLang="zh-CN" sz="2000" dirty="0"/>
          </a:p>
          <a:p>
            <a:endParaRPr lang="en-US" altLang="zh-CN" sz="2400" b="1" i="1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899592" y="4221088"/>
          <a:ext cx="7776864" cy="1463040"/>
        </p:xfrm>
        <a:graphic>
          <a:graphicData uri="http://schemas.openxmlformats.org/drawingml/2006/table">
            <a:tbl>
              <a:tblPr/>
              <a:tblGrid>
                <a:gridCol w="1386392"/>
                <a:gridCol w="4214842"/>
                <a:gridCol w="2175630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600" b="1" kern="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Parameter </a:t>
                      </a:r>
                      <a:endParaRPr lang="zh-CN" sz="1600" b="1" kern="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zh-CN" sz="1600" b="1" kern="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Needed</a:t>
                      </a:r>
                      <a:endParaRPr lang="zh-CN" sz="1600" b="1" kern="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zh-CN" sz="1600" b="1" kern="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Not</a:t>
                      </a:r>
                      <a:r>
                        <a:rPr lang="en-US" altLang="zh-CN" sz="1600" b="1" kern="1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needed</a:t>
                      </a:r>
                      <a:endParaRPr lang="zh-CN" sz="1600" b="1" kern="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600" kern="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Source set ID</a:t>
                      </a:r>
                      <a:endParaRPr lang="zh-CN" sz="1600" kern="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Arial" panose="020B0604020202020204"/>
                        <a:buNone/>
                      </a:pPr>
                      <a:r>
                        <a:rPr lang="en-US" altLang="zh-CN" sz="1600" kern="10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Nokia, HW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Samsung,</a:t>
                      </a:r>
                      <a:r>
                        <a:rPr lang="en-US" altLang="zh-CN" sz="1600" kern="1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600" kern="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CMCC</a:t>
                      </a:r>
                      <a:endParaRPr lang="zh-CN" sz="1600" kern="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zh-CN" sz="1600" kern="1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Target set ID</a:t>
                      </a:r>
                      <a:endParaRPr lang="zh-CN" sz="1600" kern="1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Arial" panose="020B0604020202020204"/>
                        <a:buNone/>
                      </a:pPr>
                      <a:r>
                        <a:rPr lang="en-US" altLang="zh-CN" sz="1600" kern="1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ZTE (depending on conclusion of the set</a:t>
                      </a:r>
                      <a:r>
                        <a:rPr lang="en-US" altLang="zh-CN" sz="1600" kern="100" baseline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ID configuration</a:t>
                      </a:r>
                      <a:r>
                        <a:rPr lang="en-US" altLang="zh-CN" sz="1600" kern="1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1600" kern="1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Samsung, </a:t>
                      </a:r>
                      <a:r>
                        <a:rPr lang="en-US" altLang="zh-CN" sz="1600" kern="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CMCC, HW, Nokia</a:t>
                      </a:r>
                      <a:endParaRPr lang="zh-CN" altLang="zh-CN" sz="1600" kern="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zh-CN" sz="1600" kern="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Aggressor</a:t>
                      </a:r>
                      <a:r>
                        <a:rPr lang="zh-CN" altLang="en-US" sz="1600" kern="1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600" kern="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Cell</a:t>
                      </a:r>
                      <a:r>
                        <a:rPr lang="en-US" altLang="zh-CN" sz="1600" kern="1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600" kern="1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ID</a:t>
                      </a:r>
                      <a:endParaRPr lang="zh-CN" sz="1600" kern="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Arial" panose="020B0604020202020204"/>
                        <a:buNone/>
                      </a:pPr>
                      <a:r>
                        <a:rPr lang="en-US" altLang="zh-CN" sz="1600" kern="1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ZTE (optional),</a:t>
                      </a:r>
                      <a:r>
                        <a:rPr lang="en-US" altLang="zh-CN" sz="1600" kern="100" dirty="0">
                          <a:highlight>
                            <a:srgbClr val="99CCFF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zh-CN" sz="1600" kern="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E/// (mandatory in RIM message)</a:t>
                      </a:r>
                      <a:endParaRPr kumimoji="1" lang="zh-CN" altLang="zh-CN" sz="1600" kern="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Samsung, CMCC</a:t>
                      </a:r>
                      <a:r>
                        <a:rPr lang="en-US" altLang="zh-CN" sz="1600" kern="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HW, </a:t>
                      </a:r>
                      <a:r>
                        <a:rPr lang="en-US" altLang="zh-CN" sz="1600" kern="1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Nokia</a:t>
                      </a:r>
                      <a:endParaRPr lang="zh-CN" altLang="zh-CN" sz="1600" kern="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53752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altLang="ja-JP" sz="4000" dirty="0"/>
              <a:t>Key issue #1</a:t>
            </a:r>
            <a:endParaRPr kumimoji="1" lang="ja-JP" altLang="en-US" sz="40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67544" y="1772816"/>
            <a:ext cx="8445624" cy="4536504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DU to CU</a:t>
            </a:r>
          </a:p>
          <a:p>
            <a:pPr lvl="1"/>
            <a:r>
              <a:rPr lang="en-US" altLang="zh-CN" sz="2000" b="1" dirty="0">
                <a:solidFill>
                  <a:srgbClr val="00B050"/>
                </a:solidFill>
              </a:rPr>
              <a:t>Common understanding the following information should be included</a:t>
            </a:r>
          </a:p>
          <a:p>
            <a:pPr lvl="2"/>
            <a:r>
              <a:rPr lang="en-US" altLang="zh-CN" sz="1800" b="1" dirty="0">
                <a:solidFill>
                  <a:srgbClr val="00B050"/>
                </a:solidFill>
              </a:rPr>
              <a:t>RIM –RS detection or RIM-RS disappearance</a:t>
            </a:r>
          </a:p>
          <a:p>
            <a:pPr lvl="2"/>
            <a:r>
              <a:rPr lang="en-US" altLang="zh-CN" sz="1800" b="1" dirty="0">
                <a:solidFill>
                  <a:srgbClr val="00B050"/>
                </a:solidFill>
              </a:rPr>
              <a:t>Target set ID</a:t>
            </a:r>
          </a:p>
          <a:p>
            <a:endParaRPr lang="en-US" altLang="zh-CN" sz="2300" dirty="0"/>
          </a:p>
          <a:p>
            <a:endParaRPr lang="en-US" altLang="zh-CN" sz="2300" dirty="0"/>
          </a:p>
          <a:p>
            <a:endParaRPr lang="en-US" altLang="zh-CN" sz="2300" dirty="0"/>
          </a:p>
          <a:p>
            <a:endParaRPr lang="en-US" altLang="zh-CN" sz="23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67544" y="1167135"/>
            <a:ext cx="82528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400" b="1" u="sng" dirty="0"/>
              <a:t>Content of RIM message for F1 interface</a:t>
            </a:r>
            <a:endParaRPr lang="en-US" altLang="zh-CN" sz="2400" b="1" u="sng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827584" y="3295664"/>
          <a:ext cx="7776864" cy="2133600"/>
        </p:xfrm>
        <a:graphic>
          <a:graphicData uri="http://schemas.openxmlformats.org/drawingml/2006/table">
            <a:tbl>
              <a:tblPr/>
              <a:tblGrid>
                <a:gridCol w="1857834"/>
                <a:gridCol w="2678670"/>
                <a:gridCol w="3240360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2000" b="1" kern="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Parameter </a:t>
                      </a:r>
                      <a:endParaRPr lang="zh-CN" sz="2000" b="1" kern="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zh-CN" sz="2000" b="1" kern="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Needed</a:t>
                      </a:r>
                      <a:endParaRPr lang="zh-CN" sz="2000" b="1" kern="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zh-CN" sz="2000" b="1" kern="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Not</a:t>
                      </a:r>
                      <a:r>
                        <a:rPr lang="en-US" altLang="zh-CN" sz="2000" b="1" kern="1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needed</a:t>
                      </a:r>
                      <a:endParaRPr lang="zh-CN" sz="2000" b="1" kern="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2000" kern="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Source set ID</a:t>
                      </a:r>
                      <a:endParaRPr lang="zh-CN" sz="2000" kern="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E</a:t>
                      </a:r>
                      <a:r>
                        <a:rPr lang="en-US" altLang="zh-CN" sz="2000" dirty="0" smtClean="0"/>
                        <a:t>///, HW</a:t>
                      </a:r>
                      <a:endParaRPr lang="zh-CN" altLang="en-US" sz="2000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CMCC, Samsung,</a:t>
                      </a:r>
                      <a:r>
                        <a:rPr lang="en-US" altLang="zh-CN" sz="2000" baseline="0" dirty="0"/>
                        <a:t> </a:t>
                      </a:r>
                      <a:r>
                        <a:rPr lang="en-US" altLang="zh-CN" sz="2000" baseline="0" dirty="0" smtClean="0"/>
                        <a:t>ZTE</a:t>
                      </a:r>
                      <a:r>
                        <a:rPr lang="en-US" altLang="zh-CN" sz="2000" baseline="0" dirty="0"/>
                        <a:t>, Qualcomm</a:t>
                      </a:r>
                      <a:endParaRPr lang="zh-CN" altLang="en-US" sz="2000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zh-CN" sz="2000" kern="1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gNB</a:t>
                      </a:r>
                      <a:r>
                        <a:rPr lang="en-US" altLang="zh-CN" sz="2000" kern="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-ID lists</a:t>
                      </a:r>
                      <a:endParaRPr lang="zh-CN" sz="2000" kern="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Samsung (Optional)</a:t>
                      </a:r>
                      <a:endParaRPr lang="zh-CN" altLang="en-US" sz="2000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dirty="0"/>
                        <a:t>CMCC, </a:t>
                      </a:r>
                      <a:r>
                        <a:rPr lang="en-US" altLang="zh-CN" sz="2000" baseline="0" dirty="0"/>
                        <a:t>HW, ZTE, Qualcomm, E///</a:t>
                      </a:r>
                      <a:endParaRPr lang="zh-CN" altLang="en-US" sz="2000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zh-CN" sz="2000" kern="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Cell</a:t>
                      </a:r>
                      <a:r>
                        <a:rPr lang="en-US" altLang="zh-CN" sz="2000" kern="1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ID</a:t>
                      </a:r>
                      <a:endParaRPr lang="zh-CN" sz="2000" kern="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ZTE (optional), </a:t>
                      </a:r>
                      <a:r>
                        <a:rPr lang="en-US" altLang="zh-CN" sz="2000" dirty="0" smtClean="0"/>
                        <a:t>E</a:t>
                      </a:r>
                      <a:r>
                        <a:rPr lang="en-US" altLang="zh-CN" sz="2000" dirty="0"/>
                        <a:t>///</a:t>
                      </a:r>
                      <a:endParaRPr lang="zh-CN" altLang="en-US" sz="2000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dirty="0"/>
                        <a:t>CMCC, Samsung,</a:t>
                      </a:r>
                      <a:r>
                        <a:rPr lang="en-US" altLang="zh-CN" sz="2000" baseline="0" dirty="0"/>
                        <a:t> </a:t>
                      </a:r>
                      <a:r>
                        <a:rPr lang="en-US" altLang="zh-CN" sz="2000" baseline="0" dirty="0" smtClean="0"/>
                        <a:t>Qualcomm, HW</a:t>
                      </a:r>
                      <a:endParaRPr lang="zh-CN" altLang="en-US" sz="2000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642910" y="5556609"/>
            <a:ext cx="82868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/>
            <a:r>
              <a:rPr lang="en-US" altLang="zh-CN" sz="2000" b="1" dirty="0" smtClean="0"/>
              <a:t>Proposal 2: RIM–RS detection or RIM-RS disappearance information and target set ID </a:t>
            </a:r>
            <a:r>
              <a:rPr lang="en-GB" altLang="zh-CN" sz="2000" b="1" dirty="0" smtClean="0"/>
              <a:t>should be included in RIM backhaul message from DU to CU, other information are FFS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53752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altLang="ja-JP" sz="4000" dirty="0"/>
              <a:t>Key issue #1</a:t>
            </a:r>
            <a:endParaRPr kumimoji="1" lang="ja-JP" altLang="en-US" sz="40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67544" y="1412776"/>
            <a:ext cx="8445624" cy="4536504"/>
          </a:xfrm>
        </p:spPr>
        <p:txBody>
          <a:bodyPr>
            <a:normAutofit/>
          </a:bodyPr>
          <a:lstStyle/>
          <a:p>
            <a:r>
              <a:rPr lang="en-US" altLang="zh-CN" sz="2300" dirty="0"/>
              <a:t>CU to DU</a:t>
            </a:r>
          </a:p>
          <a:p>
            <a:pPr lvl="1"/>
            <a:r>
              <a:rPr lang="en-US" altLang="zh-CN" sz="2000" b="1" dirty="0">
                <a:solidFill>
                  <a:srgbClr val="00B050"/>
                </a:solidFill>
              </a:rPr>
              <a:t>Common understanding the following information should be included</a:t>
            </a:r>
          </a:p>
          <a:p>
            <a:pPr lvl="2"/>
            <a:r>
              <a:rPr lang="en-US" altLang="zh-CN" sz="1600" b="1" dirty="0">
                <a:solidFill>
                  <a:srgbClr val="00B050"/>
                </a:solidFill>
              </a:rPr>
              <a:t>RIM –RS detection or RIM-RS disappearance</a:t>
            </a:r>
          </a:p>
          <a:p>
            <a:endParaRPr lang="en-US" altLang="zh-CN" sz="23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pPr/>
              <a:t>7</a:t>
            </a:fld>
            <a:endParaRPr kumimoji="1" lang="ja-JP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908720"/>
            <a:ext cx="82528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400" b="1" u="sng" dirty="0"/>
              <a:t>Content of RIM message for F1 interface</a:t>
            </a:r>
            <a:endParaRPr lang="en-US" altLang="zh-CN" sz="2400" b="1" u="sng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755576" y="2780928"/>
          <a:ext cx="7776864" cy="1828800"/>
        </p:xfrm>
        <a:graphic>
          <a:graphicData uri="http://schemas.openxmlformats.org/drawingml/2006/table">
            <a:tbl>
              <a:tblPr/>
              <a:tblGrid>
                <a:gridCol w="1857834"/>
                <a:gridCol w="2246622"/>
                <a:gridCol w="3672408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2000" b="1" kern="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Parameter </a:t>
                      </a:r>
                      <a:endParaRPr lang="zh-CN" sz="2000" b="1" kern="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zh-CN" sz="2000" b="1" kern="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Needed</a:t>
                      </a:r>
                      <a:endParaRPr lang="zh-CN" sz="2000" b="1" kern="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zh-CN" sz="2000" b="1" kern="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Not</a:t>
                      </a:r>
                      <a:r>
                        <a:rPr lang="en-US" altLang="zh-CN" sz="2000" b="1" kern="1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needed</a:t>
                      </a:r>
                      <a:endParaRPr lang="zh-CN" sz="2000" b="1" kern="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2000" kern="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Source </a:t>
                      </a:r>
                      <a:r>
                        <a:rPr lang="en-US" sz="2000" kern="1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gNB</a:t>
                      </a:r>
                      <a:r>
                        <a:rPr lang="en-US" sz="2000" kern="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ID</a:t>
                      </a:r>
                      <a:endParaRPr lang="zh-CN" sz="2000" kern="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CMCC, ZTE</a:t>
                      </a:r>
                      <a:endParaRPr lang="zh-CN" altLang="en-US" sz="2000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Samsung,</a:t>
                      </a:r>
                      <a:r>
                        <a:rPr lang="en-US" altLang="zh-CN" sz="2000" baseline="0" dirty="0"/>
                        <a:t> HW, Qualcomm, E///</a:t>
                      </a:r>
                      <a:endParaRPr lang="zh-CN" altLang="en-US" sz="2000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zh-CN" sz="2000" kern="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Source set ID</a:t>
                      </a:r>
                      <a:endParaRPr lang="zh-CN" sz="2000" kern="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Qualcomm, E</a:t>
                      </a:r>
                      <a:r>
                        <a:rPr lang="en-US" altLang="zh-CN" sz="2000" dirty="0" smtClean="0"/>
                        <a:t>///, HW</a:t>
                      </a:r>
                      <a:endParaRPr lang="zh-CN" altLang="en-US" sz="2000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Samsung,</a:t>
                      </a:r>
                      <a:r>
                        <a:rPr lang="en-US" altLang="zh-CN" sz="2000" baseline="0" dirty="0"/>
                        <a:t> </a:t>
                      </a:r>
                      <a:r>
                        <a:rPr lang="en-US" altLang="zh-CN" sz="2000" baseline="0" dirty="0" smtClean="0"/>
                        <a:t>CMCC</a:t>
                      </a:r>
                      <a:endParaRPr lang="zh-CN" altLang="en-US" sz="2000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zh-CN" sz="2000" kern="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Target</a:t>
                      </a:r>
                      <a:r>
                        <a:rPr lang="en-US" altLang="zh-CN" sz="2000" kern="1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set ID</a:t>
                      </a:r>
                      <a:endParaRPr lang="zh-CN" sz="2000" kern="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ZTE, E///</a:t>
                      </a:r>
                      <a:endParaRPr lang="zh-CN" altLang="en-US" sz="2000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Samsung,</a:t>
                      </a:r>
                      <a:r>
                        <a:rPr lang="en-US" altLang="zh-CN" sz="2000" baseline="0" dirty="0"/>
                        <a:t> HW, CMCC</a:t>
                      </a:r>
                      <a:endParaRPr lang="zh-CN" altLang="en-US" sz="2000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zh-CN" sz="2000" kern="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Cell</a:t>
                      </a:r>
                      <a:r>
                        <a:rPr lang="en-US" altLang="zh-CN" sz="2000" kern="1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ID</a:t>
                      </a:r>
                      <a:endParaRPr lang="zh-CN" sz="2000" kern="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ZTE (Optional), E///</a:t>
                      </a:r>
                      <a:endParaRPr lang="zh-CN" altLang="en-US" sz="2000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dirty="0"/>
                        <a:t>Samsung,</a:t>
                      </a:r>
                      <a:r>
                        <a:rPr lang="en-US" altLang="zh-CN" sz="2000" baseline="0" dirty="0"/>
                        <a:t> HW, CMCC</a:t>
                      </a:r>
                      <a:endParaRPr lang="zh-CN" altLang="en-US" sz="2000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39552" y="4869160"/>
            <a:ext cx="84969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2"/>
            <a:r>
              <a:rPr lang="en-US" altLang="zh-CN" sz="2000" b="1" dirty="0"/>
              <a:t>Proposal </a:t>
            </a:r>
            <a:r>
              <a:rPr lang="en-US" altLang="zh-CN" sz="2000" b="1" dirty="0" smtClean="0"/>
              <a:t>3: </a:t>
            </a:r>
            <a:r>
              <a:rPr lang="en-US" altLang="zh-CN" sz="2000" b="1" dirty="0"/>
              <a:t>RIM–RS detection or RIM-RS disappearance information </a:t>
            </a:r>
            <a:r>
              <a:rPr lang="en-GB" altLang="zh-CN" sz="2000" b="1" dirty="0"/>
              <a:t>should be included in RIM backhaul </a:t>
            </a:r>
            <a:r>
              <a:rPr lang="en-GB" altLang="zh-CN" sz="2000" b="1" dirty="0" smtClean="0"/>
              <a:t>message from CU to DU, other information are FFS</a:t>
            </a:r>
            <a:endParaRPr lang="en-GB" altLang="zh-CN" sz="2000" b="1" dirty="0"/>
          </a:p>
          <a:p>
            <a:endParaRPr lang="en-US" altLang="zh-CN" sz="2400" b="1" i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altLang="ja-JP" sz="4000" dirty="0"/>
              <a:t>Key issue #2</a:t>
            </a:r>
            <a:endParaRPr kumimoji="1" lang="ja-JP" altLang="en-US" sz="40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864" y="1639341"/>
            <a:ext cx="8373616" cy="4021907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sz="2400" dirty="0"/>
              <a:t>Stage 2 CR</a:t>
            </a:r>
          </a:p>
          <a:p>
            <a:pPr marL="742950" lvl="2" indent="-342900">
              <a:buFont typeface="Calibri" panose="020F0502020204030204" pitchFamily="34" charset="0"/>
              <a:buChar char="–"/>
            </a:pPr>
            <a:r>
              <a:rPr lang="en-US" altLang="zh-CN" i="1" dirty="0"/>
              <a:t>ZTE, HW, E///, Samsung </a:t>
            </a:r>
            <a:r>
              <a:rPr lang="en-US" altLang="zh-CN" dirty="0"/>
              <a:t>have provided stage 2 CR,</a:t>
            </a:r>
          </a:p>
          <a:p>
            <a:pPr marL="742950" lvl="2" indent="-342900">
              <a:buFont typeface="Calibri" panose="020F0502020204030204" pitchFamily="34" charset="0"/>
              <a:buChar char="–"/>
            </a:pPr>
            <a:r>
              <a:rPr lang="en-US" altLang="zh-CN" dirty="0"/>
              <a:t>Not see much difference, it can be merged during the meeting</a:t>
            </a:r>
          </a:p>
          <a:p>
            <a:r>
              <a:rPr lang="en-US" altLang="zh-CN" sz="2400" dirty="0"/>
              <a:t>Stage 3 for NG</a:t>
            </a:r>
          </a:p>
          <a:p>
            <a:pPr marL="742950" lvl="2" indent="-342900">
              <a:buFont typeface="Calibri" panose="020F0502020204030204" pitchFamily="34" charset="0"/>
              <a:buChar char="–"/>
            </a:pPr>
            <a:r>
              <a:rPr lang="en-US" altLang="zh-CN" dirty="0"/>
              <a:t>NG-AP</a:t>
            </a:r>
          </a:p>
          <a:p>
            <a:pPr marL="1200150" lvl="3" indent="-342900">
              <a:buFont typeface="Calibri" panose="020F0502020204030204" pitchFamily="34" charset="0"/>
              <a:buChar char="–"/>
            </a:pPr>
            <a:r>
              <a:rPr lang="en-US" altLang="zh-CN" dirty="0"/>
              <a:t>Alterative 1: define a new </a:t>
            </a:r>
            <a:r>
              <a:rPr lang="en-US" altLang="zh-CN" i="1" dirty="0"/>
              <a:t>RIM transfer IE </a:t>
            </a:r>
            <a:r>
              <a:rPr lang="en-US" altLang="zh-CN" dirty="0"/>
              <a:t>in RAN configuration transfer message. </a:t>
            </a:r>
            <a:r>
              <a:rPr lang="en-US" altLang="zh-CN" i="1" dirty="0"/>
              <a:t>(HW, ZTE, Samsung, CMCC)</a:t>
            </a:r>
          </a:p>
          <a:p>
            <a:pPr marL="1200150" lvl="3" indent="-342900">
              <a:buFont typeface="Calibri" panose="020F0502020204030204" pitchFamily="34" charset="0"/>
              <a:buChar char="–"/>
            </a:pPr>
            <a:r>
              <a:rPr lang="en-US" altLang="zh-CN" dirty="0"/>
              <a:t>Alterative 2: define </a:t>
            </a:r>
            <a:r>
              <a:rPr lang="en-US" altLang="zh-CN" i="1" dirty="0"/>
              <a:t>RIM interference report IE </a:t>
            </a:r>
            <a:r>
              <a:rPr lang="en-US" altLang="zh-CN" dirty="0"/>
              <a:t>inside existing </a:t>
            </a:r>
            <a:r>
              <a:rPr lang="en-US" altLang="zh-CN" i="1" dirty="0"/>
              <a:t>SON information IE (Nokia )</a:t>
            </a:r>
          </a:p>
          <a:p>
            <a:pPr marL="1200150" lvl="3" indent="-342900">
              <a:buFont typeface="Calibri" panose="020F0502020204030204" pitchFamily="34" charset="0"/>
              <a:buChar char="–"/>
            </a:pPr>
            <a:r>
              <a:rPr lang="en-US" altLang="zh-CN" dirty="0"/>
              <a:t>Alternative 3: define a new </a:t>
            </a:r>
            <a:r>
              <a:rPr lang="en-US" altLang="zh-CN" dirty="0" smtClean="0"/>
              <a:t>procedure </a:t>
            </a:r>
            <a:r>
              <a:rPr lang="en-US" altLang="zh-CN" dirty="0"/>
              <a:t>(E///)</a:t>
            </a:r>
          </a:p>
          <a:p>
            <a:pPr marL="742950" lvl="2" indent="-342900">
              <a:buFont typeface="Calibri" panose="020F0502020204030204" pitchFamily="34" charset="0"/>
              <a:buChar char="–"/>
            </a:pPr>
            <a:r>
              <a:rPr lang="en-US" altLang="zh-CN" dirty="0"/>
              <a:t>F1-AP: </a:t>
            </a:r>
          </a:p>
          <a:p>
            <a:pPr marL="1200150" lvl="3" indent="-342900">
              <a:buFont typeface="Calibri" panose="020F0502020204030204" pitchFamily="34" charset="0"/>
              <a:buChar char="–"/>
            </a:pPr>
            <a:r>
              <a:rPr lang="en-US" altLang="zh-CN" dirty="0"/>
              <a:t>Alterative 1: define new </a:t>
            </a:r>
            <a:r>
              <a:rPr lang="en-US" altLang="zh-CN" i="1" dirty="0"/>
              <a:t>F1-AP messages </a:t>
            </a:r>
            <a:r>
              <a:rPr lang="en-US" altLang="zh-CN" dirty="0"/>
              <a:t>(HW, ZTE, Samsung, CMCC, E///)</a:t>
            </a:r>
          </a:p>
          <a:p>
            <a:pPr marL="1200150" lvl="3" indent="-342900">
              <a:buFont typeface="Calibri" panose="020F0502020204030204" pitchFamily="34" charset="0"/>
              <a:buChar char="–"/>
            </a:pPr>
            <a:r>
              <a:rPr lang="en-US" altLang="zh-CN" dirty="0"/>
              <a:t>Alterative 2: extend existing CU/DU configuration update messages </a:t>
            </a:r>
            <a:r>
              <a:rPr lang="en-US" altLang="zh-CN" sz="2100" dirty="0"/>
              <a:t>(Samsung, Qualcomm)</a:t>
            </a:r>
          </a:p>
          <a:p>
            <a:pPr marL="742950" lvl="2" indent="-342900">
              <a:buFont typeface="Calibri" panose="020F0502020204030204" pitchFamily="34" charset="0"/>
              <a:buChar char="–"/>
            </a:pPr>
            <a:endParaRPr lang="en-US" altLang="zh-CN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pPr/>
              <a:t>8</a:t>
            </a:fld>
            <a:endParaRPr kumimoji="1" lang="ja-JP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95611" y="1095127"/>
            <a:ext cx="433945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u="sng" dirty="0"/>
              <a:t>Details of Stage 2 and Stage 3 CR</a:t>
            </a:r>
          </a:p>
          <a:p>
            <a:r>
              <a:rPr lang="en-US" altLang="zh-CN" sz="2400" b="1" u="sng" dirty="0"/>
              <a:t> </a:t>
            </a:r>
          </a:p>
          <a:p>
            <a:endParaRPr lang="zh-CN" altLang="en-US" sz="2400" b="1" u="sng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altLang="ja-JP" sz="4000" dirty="0"/>
              <a:t>Way forward</a:t>
            </a:r>
            <a:endParaRPr kumimoji="1" lang="ja-JP" altLang="en-US" sz="40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46856" y="1196752"/>
            <a:ext cx="8229600" cy="5232644"/>
          </a:xfrm>
        </p:spPr>
        <p:txBody>
          <a:bodyPr>
            <a:normAutofit fontScale="70000" lnSpcReduction="20000"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zh-CN" sz="2400" b="1" dirty="0" smtClean="0"/>
              <a:t>Conclusion 1: </a:t>
            </a:r>
            <a:r>
              <a:rPr lang="en-US" altLang="zh-CN" sz="2400" b="1" dirty="0" smtClean="0">
                <a:solidFill>
                  <a:srgbClr val="00B050"/>
                </a:solidFill>
              </a:rPr>
              <a:t>Set ID can be configured on per-cell basis, i.e., </a:t>
            </a:r>
            <a:r>
              <a:rPr lang="en-GB" altLang="zh-CN" sz="2400" b="1" dirty="0" smtClean="0">
                <a:solidFill>
                  <a:srgbClr val="00B050"/>
                </a:solidFill>
              </a:rPr>
              <a:t>each </a:t>
            </a:r>
            <a:r>
              <a:rPr lang="en-GB" altLang="zh-CN" sz="2400" b="1" dirty="0" smtClean="0">
                <a:solidFill>
                  <a:srgbClr val="00B050"/>
                </a:solidFill>
              </a:rPr>
              <a:t>aggressor/victim </a:t>
            </a:r>
            <a:r>
              <a:rPr lang="en-GB" altLang="zh-CN" sz="2400" b="1" dirty="0" err="1" smtClean="0">
                <a:solidFill>
                  <a:srgbClr val="00B050"/>
                </a:solidFill>
              </a:rPr>
              <a:t>gNB</a:t>
            </a:r>
            <a:r>
              <a:rPr lang="en-GB" altLang="zh-CN" sz="2400" b="1" dirty="0" smtClean="0">
                <a:solidFill>
                  <a:srgbClr val="00B050"/>
                </a:solidFill>
              </a:rPr>
              <a:t> can be configured with multiple set </a:t>
            </a:r>
            <a:r>
              <a:rPr lang="en-GB" altLang="zh-CN" sz="2400" b="1" dirty="0" smtClean="0">
                <a:solidFill>
                  <a:srgbClr val="00B050"/>
                </a:solidFill>
              </a:rPr>
              <a:t>IDs, but </a:t>
            </a:r>
            <a:r>
              <a:rPr lang="en-GB" altLang="zh-CN" sz="2400" b="1" dirty="0" smtClean="0">
                <a:solidFill>
                  <a:srgbClr val="00B050"/>
                </a:solidFill>
              </a:rPr>
              <a:t>each aggressor/victim cell can only be configured with one set ID.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altLang="en-GB" sz="2400" b="1" dirty="0" smtClean="0">
              <a:solidFill>
                <a:srgbClr val="00B050"/>
              </a:solidFill>
            </a:endParaRP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altLang="zh-CN" sz="2400" b="1" dirty="0" smtClean="0"/>
              <a:t>Proposal 1: Agree to include the following information in RIM message, other information are FFS and to be decided online.</a:t>
            </a:r>
          </a:p>
          <a:p>
            <a:pPr marL="742950" lvl="2" indent="-342900"/>
            <a:r>
              <a:rPr lang="en-GB" altLang="zh-CN" sz="2000" b="1" i="1" dirty="0" smtClean="0">
                <a:solidFill>
                  <a:srgbClr val="00B050"/>
                </a:solidFill>
              </a:rPr>
              <a:t>NG</a:t>
            </a:r>
          </a:p>
          <a:p>
            <a:pPr lvl="2"/>
            <a:r>
              <a:rPr lang="en-US" altLang="zh-CN" sz="2000" b="1" dirty="0" smtClean="0">
                <a:solidFill>
                  <a:srgbClr val="00B050"/>
                </a:solidFill>
              </a:rPr>
              <a:t>Source </a:t>
            </a:r>
            <a:r>
              <a:rPr lang="en-US" altLang="zh-CN" sz="2000" b="1" dirty="0" err="1" smtClean="0">
                <a:solidFill>
                  <a:srgbClr val="00B050"/>
                </a:solidFill>
              </a:rPr>
              <a:t>gNB</a:t>
            </a:r>
            <a:r>
              <a:rPr lang="en-US" altLang="zh-CN" sz="2000" b="1" dirty="0" smtClean="0">
                <a:solidFill>
                  <a:srgbClr val="00B050"/>
                </a:solidFill>
              </a:rPr>
              <a:t> ID, source TAI</a:t>
            </a:r>
          </a:p>
          <a:p>
            <a:pPr lvl="2"/>
            <a:r>
              <a:rPr lang="en-US" altLang="zh-CN" sz="2000" b="1" dirty="0" smtClean="0">
                <a:solidFill>
                  <a:srgbClr val="00B050"/>
                </a:solidFill>
              </a:rPr>
              <a:t>Target </a:t>
            </a:r>
            <a:r>
              <a:rPr lang="en-US" altLang="zh-CN" sz="2000" b="1" dirty="0" err="1" smtClean="0">
                <a:solidFill>
                  <a:srgbClr val="00B050"/>
                </a:solidFill>
              </a:rPr>
              <a:t>gNB</a:t>
            </a:r>
            <a:r>
              <a:rPr lang="en-US" altLang="zh-CN" sz="2000" b="1" dirty="0" smtClean="0">
                <a:solidFill>
                  <a:srgbClr val="00B050"/>
                </a:solidFill>
              </a:rPr>
              <a:t> ID, target </a:t>
            </a:r>
            <a:r>
              <a:rPr lang="en-US" altLang="zh-CN" sz="2000" b="1" dirty="0" smtClean="0">
                <a:solidFill>
                  <a:srgbClr val="00B050"/>
                </a:solidFill>
              </a:rPr>
              <a:t>TAI</a:t>
            </a:r>
          </a:p>
          <a:p>
            <a:pPr lvl="2"/>
            <a:r>
              <a:rPr lang="en-US" altLang="zh-CN" sz="2000" b="1" dirty="0" smtClean="0">
                <a:solidFill>
                  <a:srgbClr val="00B050"/>
                </a:solidFill>
              </a:rPr>
              <a:t>Target set ID</a:t>
            </a:r>
            <a:endParaRPr lang="en-US" altLang="zh-CN" sz="2000" b="1" dirty="0" smtClean="0">
              <a:solidFill>
                <a:srgbClr val="00B050"/>
              </a:solidFill>
            </a:endParaRPr>
          </a:p>
          <a:p>
            <a:pPr lvl="2"/>
            <a:r>
              <a:rPr lang="en-US" altLang="zh-CN" sz="2000" b="1" dirty="0" smtClean="0">
                <a:solidFill>
                  <a:srgbClr val="00B050"/>
                </a:solidFill>
              </a:rPr>
              <a:t>RIM –RS detection or RIM-RS disappearance</a:t>
            </a:r>
          </a:p>
          <a:p>
            <a:pPr marL="742950" lvl="2" indent="-342900"/>
            <a:r>
              <a:rPr lang="en-US" altLang="zh-CN" sz="2000" b="1" i="1" dirty="0" smtClean="0">
                <a:solidFill>
                  <a:srgbClr val="00B050"/>
                </a:solidFill>
              </a:rPr>
              <a:t>F1 (DU to </a:t>
            </a:r>
            <a:r>
              <a:rPr lang="en-US" altLang="zh-CN" sz="2000" b="1" i="1" dirty="0" smtClean="0">
                <a:solidFill>
                  <a:srgbClr val="00B050"/>
                </a:solidFill>
              </a:rPr>
              <a:t>CU</a:t>
            </a:r>
            <a:r>
              <a:rPr lang="en-US" altLang="zh-CN" sz="2000" b="1" i="1" dirty="0" smtClean="0">
                <a:solidFill>
                  <a:srgbClr val="00B050"/>
                </a:solidFill>
              </a:rPr>
              <a:t>)</a:t>
            </a:r>
          </a:p>
          <a:p>
            <a:pPr lvl="2"/>
            <a:r>
              <a:rPr lang="en-US" altLang="zh-CN" sz="2000" b="1" dirty="0" smtClean="0">
                <a:solidFill>
                  <a:srgbClr val="00B050"/>
                </a:solidFill>
              </a:rPr>
              <a:t>RIM –RS detection or RIM-RS disappearance</a:t>
            </a:r>
          </a:p>
          <a:p>
            <a:pPr lvl="2"/>
            <a:r>
              <a:rPr lang="en-US" altLang="zh-CN" sz="2100" b="1" dirty="0" smtClean="0">
                <a:solidFill>
                  <a:srgbClr val="00B050"/>
                </a:solidFill>
              </a:rPr>
              <a:t>Target set ID</a:t>
            </a:r>
          </a:p>
          <a:p>
            <a:pPr marL="742950" lvl="2" indent="-342900"/>
            <a:r>
              <a:rPr lang="en-US" altLang="zh-CN" sz="2000" b="1" i="1" dirty="0" smtClean="0">
                <a:solidFill>
                  <a:srgbClr val="00B050"/>
                </a:solidFill>
              </a:rPr>
              <a:t>F1 (CU to DU)</a:t>
            </a:r>
          </a:p>
          <a:p>
            <a:pPr lvl="2"/>
            <a:r>
              <a:rPr lang="en-US" altLang="zh-CN" sz="2000" b="1" dirty="0" smtClean="0">
                <a:solidFill>
                  <a:srgbClr val="00B050"/>
                </a:solidFill>
              </a:rPr>
              <a:t>RIM –RS detection or RIM-RS disappearance</a:t>
            </a:r>
          </a:p>
          <a:p>
            <a:pPr lvl="2"/>
            <a:endParaRPr lang="en-US" altLang="zh-CN" sz="2000" b="1" i="1" dirty="0" smtClean="0">
              <a:solidFill>
                <a:srgbClr val="00B050"/>
              </a:solidFill>
            </a:endParaRPr>
          </a:p>
          <a:p>
            <a:r>
              <a:rPr lang="en-GB" altLang="zh-CN" sz="2500" b="1" i="1" dirty="0" smtClean="0"/>
              <a:t>Proposal 2: To decide on using new procedure or reusing existing procedure for NG and F1 signalling</a:t>
            </a:r>
            <a:endParaRPr lang="zh-CN" altLang="en-US" sz="2500" b="1" i="1" dirty="0" smtClean="0"/>
          </a:p>
          <a:p>
            <a:pPr lvl="2"/>
            <a:endParaRPr lang="en-US" altLang="zh-CN" sz="2400" b="1" i="1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zh-CN" sz="2400" b="1" i="1" dirty="0" smtClean="0"/>
              <a:t>Proposal 3: CBs assigned to </a:t>
            </a:r>
            <a:r>
              <a:rPr lang="en-US" altLang="zh-CN" sz="2400" b="1" i="1" dirty="0"/>
              <a:t>converge on the stage 2 and stage 3 CRs </a:t>
            </a:r>
            <a:r>
              <a:rPr lang="en-US" altLang="zh-CN" sz="2400" b="1" i="1" dirty="0" smtClean="0"/>
              <a:t>as well as the LS to RAN1/SA5, if needed</a:t>
            </a:r>
            <a:endParaRPr lang="en-US" altLang="zh-CN" sz="2400" b="1" i="1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pPr/>
              <a:t>9</a:t>
            </a:fld>
            <a:endParaRPr kumimoji="1" lang="ja-JP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</TotalTime>
  <Words>824</Words>
  <Application>Microsoft Office PowerPoint</Application>
  <PresentationFormat>全屏显示(4:3)</PresentationFormat>
  <Paragraphs>134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​​テーマ</vt:lpstr>
      <vt:lpstr>Way forward on RIM discussion</vt:lpstr>
      <vt:lpstr>Key issues</vt:lpstr>
      <vt:lpstr>Key issue #1</vt:lpstr>
      <vt:lpstr>Key issue #1-Continue</vt:lpstr>
      <vt:lpstr>Key issue #1</vt:lpstr>
      <vt:lpstr>Key issue #1</vt:lpstr>
      <vt:lpstr>Key issue #1</vt:lpstr>
      <vt:lpstr>Key issue #2</vt:lpstr>
      <vt:lpstr>Way forward</vt:lpstr>
    </vt:vector>
  </TitlesOfParts>
  <Company>CMCC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Mobility with NW slicing</dc:title>
  <dc:creator>liuliang</dc:creator>
  <cp:lastModifiedBy>cmcc</cp:lastModifiedBy>
  <cp:revision>544</cp:revision>
  <dcterms:created xsi:type="dcterms:W3CDTF">2018-01-24T16:56:00Z</dcterms:created>
  <dcterms:modified xsi:type="dcterms:W3CDTF">2019-05-16T19:29:20Z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2052-10.8.2.7027</vt:lpwstr>
  </property>
</Properties>
</file>