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8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99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88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8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26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96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371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46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87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88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63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96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4F7CF-55B6-4CDD-B9B6-5EF6E90E65C4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18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Discussion on SA2 LS on </a:t>
            </a:r>
            <a:br>
              <a:rPr lang="en-GB" dirty="0" smtClean="0"/>
            </a:br>
            <a:r>
              <a:rPr lang="en-GB" dirty="0" smtClean="0"/>
              <a:t>non-OTA data set transfer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RAN2#131-bis</a:t>
            </a:r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9447245" y="274120"/>
            <a:ext cx="2441510" cy="4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R2-2507707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668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Revised </a:t>
            </a:r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1978090"/>
            <a:ext cx="10515600" cy="28365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P1. Reply is sent to SA2 clarifying details of options (based on existing RAN2 agreements), and indicating that SA2 may make the final judgement on any difference between the three options.</a:t>
            </a:r>
          </a:p>
          <a:p>
            <a:pPr marL="0" indent="0">
              <a:buNone/>
            </a:pPr>
            <a:r>
              <a:rPr lang="en-GB" dirty="0"/>
              <a:t>P2’. Advise SA2 that RAN1 (in cc) will provide input as and when needed on any further information pertaining to content of data set/model parameter.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560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1159"/>
          </a:xfrm>
        </p:spPr>
        <p:txBody>
          <a:bodyPr>
            <a:normAutofit/>
          </a:bodyPr>
          <a:lstStyle/>
          <a:p>
            <a:r>
              <a:rPr lang="en-GB" dirty="0" smtClean="0"/>
              <a:t>In R19, RAN1 were deciding between using a reference model (“Direction C”), and transferring data sets/model parameters (“Direction A”)</a:t>
            </a:r>
          </a:p>
          <a:p>
            <a:r>
              <a:rPr lang="en-GB" dirty="0" smtClean="0"/>
              <a:t>For “Direction A”, RAN1 asked RAN2 to comment on OTA and non-OTA options for this transfer</a:t>
            </a:r>
          </a:p>
          <a:p>
            <a:r>
              <a:rPr lang="en-GB" dirty="0" smtClean="0"/>
              <a:t>RAN2 found OTA option non-feasible</a:t>
            </a:r>
          </a:p>
          <a:p>
            <a:r>
              <a:rPr lang="en-GB" dirty="0" smtClean="0"/>
              <a:t>For non-OTA, RAN2 produced its own classification, made certain assumptions on data transfer through the core, and asked SA2 and SA5 to confirm these (or otherwise)</a:t>
            </a:r>
          </a:p>
          <a:p>
            <a:r>
              <a:rPr lang="en-GB" dirty="0" smtClean="0"/>
              <a:t>RAN2 sent an LS to SA2 to this effect (R2-2503169)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57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3 options (RAN2 classification)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367167"/>
              </p:ext>
            </p:extLst>
          </p:nvPr>
        </p:nvGraphicFramePr>
        <p:xfrm>
          <a:off x="614265" y="1501856"/>
          <a:ext cx="8520404" cy="5084361"/>
        </p:xfrm>
        <a:graphic>
          <a:graphicData uri="http://schemas.openxmlformats.org/drawingml/2006/table">
            <a:tbl>
              <a:tblPr firstRow="1" firstCol="1" bandRow="1"/>
              <a:tblGrid>
                <a:gridCol w="4808248">
                  <a:extLst>
                    <a:ext uri="{9D8B030D-6E8A-4147-A177-3AD203B41FA5}">
                      <a16:colId xmlns:a16="http://schemas.microsoft.com/office/drawing/2014/main" val="2694685937"/>
                    </a:ext>
                  </a:extLst>
                </a:gridCol>
                <a:gridCol w="1512216">
                  <a:extLst>
                    <a:ext uri="{9D8B030D-6E8A-4147-A177-3AD203B41FA5}">
                      <a16:colId xmlns:a16="http://schemas.microsoft.com/office/drawing/2014/main" val="2327571008"/>
                    </a:ext>
                  </a:extLst>
                </a:gridCol>
                <a:gridCol w="2199940">
                  <a:extLst>
                    <a:ext uri="{9D8B030D-6E8A-4147-A177-3AD203B41FA5}">
                      <a16:colId xmlns:a16="http://schemas.microsoft.com/office/drawing/2014/main" val="2121386740"/>
                    </a:ext>
                  </a:extLst>
                </a:gridCol>
              </a:tblGrid>
              <a:tr h="6560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Option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Impacted WG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Specification impact/Implementation impact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633135"/>
                  </a:ext>
                </a:extLst>
              </a:tr>
              <a:tr h="169478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OAM -&gt; UE-side training entity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 server inside MNO or an OTT server), where OAM is NW-side dataset/model parameter collection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entity </a:t>
                      </a:r>
                      <a:r>
                        <a:rPr lang="en-US" sz="1400" b="1" dirty="0" smtClean="0">
                          <a:solidFill>
                            <a:srgbClr val="FFC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 Option I</a:t>
                      </a:r>
                      <a:endParaRPr lang="en-GB" sz="1400" b="1" dirty="0">
                        <a:solidFill>
                          <a:srgbClr val="FFC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SA5, SA3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 to SA5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(any intermediate node between OAM and UE-side OTT server is up to SA5; CN involvement if needed is up to SA2/SA5 discussion)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725134"/>
                  </a:ext>
                </a:extLst>
              </a:tr>
              <a:tr h="10387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u="sng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CN -&gt; UE-side training entity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(a server inside MNO or an OTT server), where CN is NW-side dataset/model parameter collection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entity </a:t>
                      </a:r>
                      <a:r>
                        <a:rPr lang="en-US" sz="1400" b="1" dirty="0" smtClean="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 Option II</a:t>
                      </a:r>
                      <a:endParaRPr lang="en-GB" sz="1400" b="1" dirty="0">
                        <a:solidFill>
                          <a:srgbClr val="92D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SA2, SA3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 to SA2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(any intermediate node between CN and UE-side OTT server is up to SA2)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243158"/>
                  </a:ext>
                </a:extLst>
              </a:tr>
              <a:tr h="169478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u="sng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gNB</a:t>
                      </a:r>
                      <a:r>
                        <a:rPr lang="en-US" sz="1400" u="sng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-&gt; OAM/CN -&gt; UE-side training entity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(a server inside MNO or an OTT server), where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gNB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NW-side dataset/model parameter collection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entity </a:t>
                      </a:r>
                      <a:r>
                        <a:rPr lang="en-US" sz="14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 Option III</a:t>
                      </a:r>
                      <a:endParaRPr lang="en-GB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RAN3, SA2, SA5, SA3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 to RAN3, SA2, SA5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(any intermediate node between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gNB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/OAM, OAM/UE-side OTT server, CN/UE-side OTT server is up to RAN3/SA2/SA5)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8407" marR="984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341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11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Reply from SA2 received </a:t>
            </a:r>
            <a:r>
              <a:rPr lang="en-GB" dirty="0"/>
              <a:t>in R2-2506751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03" y="3405673"/>
            <a:ext cx="10515600" cy="2743199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0B0F0"/>
                </a:solidFill>
              </a:rPr>
              <a:t>Option III </a:t>
            </a:r>
            <a:r>
              <a:rPr lang="en-GB" dirty="0" smtClean="0"/>
              <a:t>(CN variant) not supported in R19 SA2 specs according to above reply</a:t>
            </a:r>
          </a:p>
          <a:p>
            <a:r>
              <a:rPr lang="en-GB" dirty="0" smtClean="0"/>
              <a:t>As R19 is now behind us anyway, the key impact of this appears to be that – should we want Option III supported in R20, it would need to be added into R20 SA2 study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84" y="1690688"/>
            <a:ext cx="11222016" cy="15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Only one question raised in the reply-LS...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677" y="3016251"/>
            <a:ext cx="10515600" cy="3309904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What RAN2 meant by different options is that NW-side collection entity is different</a:t>
            </a:r>
          </a:p>
          <a:p>
            <a:pPr lvl="1"/>
            <a:r>
              <a:rPr lang="en-GB" dirty="0" smtClean="0"/>
              <a:t>For Option III, NW-side </a:t>
            </a:r>
            <a:r>
              <a:rPr lang="en-GB" dirty="0"/>
              <a:t>collection entity </a:t>
            </a:r>
            <a:r>
              <a:rPr lang="en-GB" dirty="0" smtClean="0"/>
              <a:t>a </a:t>
            </a:r>
            <a:r>
              <a:rPr lang="en-GB" dirty="0"/>
              <a:t>CN node, whereas </a:t>
            </a:r>
            <a:r>
              <a:rPr lang="en-GB" dirty="0" smtClean="0"/>
              <a:t>for Option II </a:t>
            </a:r>
            <a:r>
              <a:rPr lang="en-GB" dirty="0"/>
              <a:t>it’s the </a:t>
            </a:r>
            <a:r>
              <a:rPr lang="en-GB" dirty="0" err="1" smtClean="0"/>
              <a:t>gNB</a:t>
            </a:r>
            <a:endParaRPr lang="en-GB" dirty="0" smtClean="0"/>
          </a:p>
          <a:p>
            <a:r>
              <a:rPr lang="en-GB" dirty="0" smtClean="0"/>
              <a:t>Q: SA2 are unsure what we meant by Option III/Option II, but they are sure R19 specs do not support Option III? Does their reply in previous slide therefore refer to CN</a:t>
            </a:r>
            <a:r>
              <a:rPr lang="en-GB" dirty="0" smtClean="0">
                <a:sym typeface="Wingdings" panose="05000000000000000000" pitchFamily="2" charset="2"/>
              </a:rPr>
              <a:t> UE side training entity part of the path?</a:t>
            </a:r>
            <a:endParaRPr lang="en-GB" dirty="0" smtClean="0"/>
          </a:p>
          <a:p>
            <a:r>
              <a:rPr lang="en-GB" dirty="0" smtClean="0"/>
              <a:t>Q: depending </a:t>
            </a:r>
            <a:r>
              <a:rPr lang="en-GB" dirty="0"/>
              <a:t>on how the transfer of this data then proceeds from CN to UE-side training entity, and </a:t>
            </a:r>
            <a:r>
              <a:rPr lang="en-GB" dirty="0" err="1"/>
              <a:t>gNB</a:t>
            </a:r>
            <a:r>
              <a:rPr lang="en-GB" dirty="0"/>
              <a:t> to UE-side training entity, these two options may or may not </a:t>
            </a:r>
            <a:r>
              <a:rPr lang="en-GB" dirty="0" smtClean="0"/>
              <a:t>have the same impact on specs?</a:t>
            </a:r>
          </a:p>
          <a:p>
            <a:pPr lvl="1"/>
            <a:r>
              <a:rPr lang="en-GB" dirty="0" smtClean="0"/>
              <a:t>It could be that CN handling of data in those two options is different?</a:t>
            </a:r>
          </a:p>
          <a:p>
            <a:pPr lvl="1"/>
            <a:r>
              <a:rPr lang="en-GB" dirty="0" smtClean="0"/>
              <a:t>Should SA2 answer this instead of RAN2?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8" y="1690688"/>
            <a:ext cx="11422069" cy="103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3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... And one indirect request made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241" y="3247053"/>
            <a:ext cx="10515600" cy="895738"/>
          </a:xfrm>
        </p:spPr>
        <p:txBody>
          <a:bodyPr>
            <a:normAutofit/>
          </a:bodyPr>
          <a:lstStyle/>
          <a:p>
            <a:r>
              <a:rPr lang="en-GB" dirty="0" smtClean="0"/>
              <a:t>Q: So long as RAN2 clarifies Option I/II/III in our reply to SA2, it appears any further information should come from RAN1?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41" y="1772905"/>
            <a:ext cx="11673663" cy="91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1978090"/>
            <a:ext cx="10515600" cy="28365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P1. Reply is sent to SA2 clarifying details of options (based on existing RAN2 agreements), and indicating that SA2 may make the final judgement on any difference between the three options.</a:t>
            </a:r>
          </a:p>
          <a:p>
            <a:pPr marL="0" indent="0">
              <a:buNone/>
            </a:pPr>
            <a:r>
              <a:rPr lang="en-GB" dirty="0" smtClean="0"/>
              <a:t>P2. Advise SA2 that RAN1 (in cc) will provide input as and when needed on any further information pertaining to data set/model parameter transfer.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092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1573823"/>
            <a:ext cx="10515600" cy="5116226"/>
          </a:xfrm>
        </p:spPr>
        <p:txBody>
          <a:bodyPr>
            <a:normAutofit fontScale="92500"/>
          </a:bodyPr>
          <a:lstStyle/>
          <a:p>
            <a:pPr>
              <a:buFontTx/>
              <a:buChar char="-"/>
            </a:pPr>
            <a:r>
              <a:rPr lang="en-GB" dirty="0" smtClean="0"/>
              <a:t>MTK: also unclear on the </a:t>
            </a:r>
            <a:r>
              <a:rPr lang="en-GB" dirty="0" smtClean="0"/>
              <a:t>difference between options, </a:t>
            </a:r>
            <a:r>
              <a:rPr lang="en-GB" dirty="0" smtClean="0"/>
              <a:t>is it just </a:t>
            </a:r>
            <a:r>
              <a:rPr lang="en-GB" dirty="0" err="1" smtClean="0"/>
              <a:t>gNB</a:t>
            </a:r>
            <a:r>
              <a:rPr lang="en-GB" dirty="0" smtClean="0"/>
              <a:t> involvement; is it just a matter of co-ordination between two different servers</a:t>
            </a:r>
          </a:p>
          <a:p>
            <a:pPr>
              <a:buFontTx/>
              <a:buChar char="-"/>
            </a:pPr>
            <a:r>
              <a:rPr lang="en-GB" dirty="0" smtClean="0"/>
              <a:t>Xiaomi: key difference is entity generating the data set but this was unclear in R19, which is why we kept the different options; from transport point of view, they agree with MTK</a:t>
            </a:r>
          </a:p>
          <a:p>
            <a:pPr>
              <a:buFontTx/>
              <a:buChar char="-"/>
            </a:pPr>
            <a:r>
              <a:rPr lang="en-GB" dirty="0" smtClean="0"/>
              <a:t>Nokia: do we really need to consider an SA2 </a:t>
            </a:r>
            <a:r>
              <a:rPr lang="en-GB" dirty="0" smtClean="0"/>
              <a:t>solution, </a:t>
            </a:r>
            <a:r>
              <a:rPr lang="en-GB" dirty="0" smtClean="0"/>
              <a:t>when OAM solution is available</a:t>
            </a:r>
          </a:p>
          <a:p>
            <a:pPr>
              <a:buFontTx/>
              <a:buChar char="-"/>
            </a:pPr>
            <a:r>
              <a:rPr lang="en-GB" dirty="0" smtClean="0"/>
              <a:t>Xiaomi: plan might be for RAN2 to down-select; SA2 already have a TU allocation for </a:t>
            </a:r>
            <a:r>
              <a:rPr lang="en-GB" dirty="0" smtClean="0"/>
              <a:t>this so not urgent to send a reply LS</a:t>
            </a:r>
            <a:endParaRPr lang="en-GB" dirty="0" smtClean="0"/>
          </a:p>
          <a:p>
            <a:pPr>
              <a:buFontTx/>
              <a:buChar char="-"/>
            </a:pPr>
            <a:r>
              <a:rPr lang="en-GB" dirty="0" smtClean="0"/>
              <a:t>Vivo: December check point for RAN, we need input from SA2</a:t>
            </a:r>
          </a:p>
          <a:p>
            <a:pPr>
              <a:buFontTx/>
              <a:buChar char="-"/>
            </a:pPr>
            <a:r>
              <a:rPr lang="en-GB" dirty="0" smtClean="0"/>
              <a:t>Huawei: option 2 vs option 3 is about data content; option 2 is raw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375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 (cont’d)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1978089"/>
            <a:ext cx="10515600" cy="4711959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GB" dirty="0" smtClean="0"/>
              <a:t>MTK: P1 </a:t>
            </a:r>
            <a:r>
              <a:rPr lang="en-GB" dirty="0" smtClean="0"/>
              <a:t>ok with MTK; they are unsure if we need a standardised solution. P2 – MTK not ok with </a:t>
            </a:r>
            <a:r>
              <a:rPr lang="en-GB" dirty="0" smtClean="0"/>
              <a:t>it; they would be ok with the </a:t>
            </a:r>
            <a:r>
              <a:rPr lang="en-GB" smtClean="0"/>
              <a:t>following revision:</a:t>
            </a:r>
            <a:endParaRPr lang="en-GB" dirty="0" smtClean="0"/>
          </a:p>
          <a:p>
            <a:pPr>
              <a:buFontTx/>
              <a:buChar char="-"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P2’. </a:t>
            </a:r>
            <a:r>
              <a:rPr lang="en-GB" dirty="0"/>
              <a:t>Advise SA2 that RAN1 (in cc) will provide input as and when needed on any further information pertaining to </a:t>
            </a:r>
            <a:r>
              <a:rPr lang="en-GB" dirty="0" smtClean="0"/>
              <a:t>content of data </a:t>
            </a:r>
            <a:r>
              <a:rPr lang="en-GB" dirty="0"/>
              <a:t>set/model </a:t>
            </a:r>
            <a:r>
              <a:rPr lang="en-GB" dirty="0" smtClean="0"/>
              <a:t>parameter.</a:t>
            </a:r>
            <a:endParaRPr lang="en-GB" dirty="0"/>
          </a:p>
          <a:p>
            <a:pPr>
              <a:buFontTx/>
              <a:buChar char="-"/>
            </a:pPr>
            <a:endParaRPr lang="en-GB" dirty="0" smtClean="0"/>
          </a:p>
          <a:p>
            <a:pPr>
              <a:buFontTx/>
              <a:buChar char="-"/>
            </a:pPr>
            <a:endParaRPr lang="en-GB" dirty="0"/>
          </a:p>
          <a:p>
            <a:pPr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6868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855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Discussion on SA2 LS on  non-OTA data set transfer</vt:lpstr>
      <vt:lpstr>Background</vt:lpstr>
      <vt:lpstr>The 3 options (RAN2 classification)</vt:lpstr>
      <vt:lpstr>Reply from SA2 received in R2-2506751 </vt:lpstr>
      <vt:lpstr>Only one question raised in the reply-LS...</vt:lpstr>
      <vt:lpstr>... And one indirect request made</vt:lpstr>
      <vt:lpstr>Proposed way forward</vt:lpstr>
      <vt:lpstr>Discussion</vt:lpstr>
      <vt:lpstr>Discussion (cont’d)</vt:lpstr>
      <vt:lpstr>Revised way forward</vt:lpstr>
    </vt:vector>
  </TitlesOfParts>
  <Company>SRUK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LS on non-OTA data set transfer</dc:title>
  <dc:creator>Samsung (MT)</dc:creator>
  <cp:lastModifiedBy>Samsung (MT)</cp:lastModifiedBy>
  <cp:revision>18</cp:revision>
  <dcterms:created xsi:type="dcterms:W3CDTF">2025-10-13T21:47:14Z</dcterms:created>
  <dcterms:modified xsi:type="dcterms:W3CDTF">2025-10-14T08:55:55Z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