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3" r:id="rId3"/>
    <p:sldId id="257" r:id="rId4"/>
    <p:sldId id="261" r:id="rId5"/>
    <p:sldId id="262" r:id="rId6"/>
    <p:sldId id="258" r:id="rId7"/>
    <p:sldId id="26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51"/>
    <p:restoredTop sz="94694"/>
  </p:normalViewPr>
  <p:slideViewPr>
    <p:cSldViewPr snapToGrid="0">
      <p:cViewPr varScale="1">
        <p:scale>
          <a:sx n="121" d="100"/>
          <a:sy n="121" d="100"/>
        </p:scale>
        <p:origin x="81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F44791-971A-5B65-A046-76180D8A83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619D84-9C76-D336-2082-E4E99CC724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A4CDF8-605B-932F-0A81-0179468400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50A84-3B97-DA48-9BFC-85BCC0EEC015}" type="datetimeFigureOut">
              <a:rPr lang="en-US" smtClean="0"/>
              <a:t>4/8/25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0343FA-7E59-6C58-78F4-80F3F6B3C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E30E31-5D4D-4D38-F052-10A6736A4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A7C06-7EA8-1F4C-ABAA-91E2529E5C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7398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8F36E5-C4B5-B425-F2BF-286205E252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532F9F-A176-D7A5-11FC-F1E593F5EA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F933AB-03BE-D067-26DD-B279E30A5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50A84-3B97-DA48-9BFC-85BCC0EEC015}" type="datetimeFigureOut">
              <a:rPr lang="en-US" smtClean="0"/>
              <a:t>4/8/25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823825-02A0-9759-EA03-4DF6CFF8C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3E2551-6008-1B03-170F-5C8958DE4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A7C06-7EA8-1F4C-ABAA-91E2529E5C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1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E25A83D-D926-838C-B50C-076525F464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BC7E669-5839-9D19-17BE-D072E78B20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157AEC-D04C-E946-41DE-104FE41F1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50A84-3B97-DA48-9BFC-85BCC0EEC015}" type="datetimeFigureOut">
              <a:rPr lang="en-US" smtClean="0"/>
              <a:t>4/8/25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FC8CC1-6E91-C9C3-2417-2CEE1AE33F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E7C49D-F000-ED23-CFE8-66D9D2406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A7C06-7EA8-1F4C-ABAA-91E2529E5C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551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C28B81-224E-6B46-2D82-53C1464FB3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E66330-3E98-1456-0707-F749323013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189783-E41B-C71C-608C-0077D29E9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50A84-3B97-DA48-9BFC-85BCC0EEC015}" type="datetimeFigureOut">
              <a:rPr lang="en-US" smtClean="0"/>
              <a:t>4/8/25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CE4A5E-779C-349C-DA63-20ACE9E536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54CC4-FF18-D5E1-F9C0-7A4DA923B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A7C06-7EA8-1F4C-ABAA-91E2529E5C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838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BE07CA-F4F5-2E59-69D9-7722916108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DF65BC-D2B1-7261-D35E-D5A4D906ED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907EC8-DDEC-6B4A-53EC-9242FF9333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50A84-3B97-DA48-9BFC-85BCC0EEC015}" type="datetimeFigureOut">
              <a:rPr lang="en-US" smtClean="0"/>
              <a:t>4/8/25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51C6FB-30D7-6999-64CE-ABE960841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84320F-8B7E-D610-5D84-E5E7FE4FCE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A7C06-7EA8-1F4C-ABAA-91E2529E5C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946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0A0800-AAC1-DD47-A00D-EA21E6149D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87357A-5593-0AD7-C571-B1DDB933CC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F0FEAA-9075-E158-E363-8C620CB572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AE37AD-9EBC-AC7D-2C66-6C29BE977E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50A84-3B97-DA48-9BFC-85BCC0EEC015}" type="datetimeFigureOut">
              <a:rPr lang="en-US" smtClean="0"/>
              <a:t>4/8/25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F6426D-E052-BEC6-F1DE-568A744FA5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F39BC8-59AF-CE3B-1566-CF92B0A18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A7C06-7EA8-1F4C-ABAA-91E2529E5C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981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D9AC48-EF51-2D77-C317-78706EC77E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011E10-F945-750E-DD7F-6EFEA5C2FA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A7F5F9-EB0E-365B-5178-ACC1554D50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3E2911-49E9-E698-D77B-DB75A06A2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EE72EE-0168-7A86-8250-731C5D92E8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3A1216B-1680-9294-987D-F54819BF2B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50A84-3B97-DA48-9BFC-85BCC0EEC015}" type="datetimeFigureOut">
              <a:rPr lang="en-US" smtClean="0"/>
              <a:t>4/8/25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6F29067-D0A2-DDF9-6528-669E88BEE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C8077E-C42C-F042-EC6C-FB5650F4CB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A7C06-7EA8-1F4C-ABAA-91E2529E5C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755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EE6AD-5A90-D4FD-53F4-7FE9637245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8F6E8A-A701-79A4-F06E-760C3B6A2E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50A84-3B97-DA48-9BFC-85BCC0EEC015}" type="datetimeFigureOut">
              <a:rPr lang="en-US" smtClean="0"/>
              <a:t>4/8/25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FE009F-D1E9-DEAB-4522-88203D69C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A66341-2B2C-C6AA-AA76-1254523A1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A7C06-7EA8-1F4C-ABAA-91E2529E5C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893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7E3DCD7-D20F-FFA7-0CA9-8B534F094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50A84-3B97-DA48-9BFC-85BCC0EEC015}" type="datetimeFigureOut">
              <a:rPr lang="en-US" smtClean="0"/>
              <a:t>4/8/25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1544248-0CAC-2931-D1FF-C08AD2B47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B2A6EE-F68A-75EB-CBA2-ACEDC0DF34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A7C06-7EA8-1F4C-ABAA-91E2529E5C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8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937A62-BAFE-8322-AE5C-64CE9AC8C6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C365D1-1994-A443-30BB-93F12D922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5B8B66-2073-2BE4-8B6D-A4C80D42CF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E1C7BC-B999-3D79-FA2D-1D40AF964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50A84-3B97-DA48-9BFC-85BCC0EEC015}" type="datetimeFigureOut">
              <a:rPr lang="en-US" smtClean="0"/>
              <a:t>4/8/25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29AACD-0430-65E2-78C2-D7BE85291A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AEE887-BA98-FC00-BDCB-B7256F147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A7C06-7EA8-1F4C-ABAA-91E2529E5C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572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F5EBA6-B843-ECA8-7070-D9765383CA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A3EE46-F62D-FBE3-2A31-2F3191B1BEA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2F1D9D-AE7A-64D0-7408-3B0156E54E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CE625D-CDED-D1FC-F2F2-AD46E05B2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50A84-3B97-DA48-9BFC-85BCC0EEC015}" type="datetimeFigureOut">
              <a:rPr lang="en-US" smtClean="0"/>
              <a:t>4/8/25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930983-239E-682C-F9CB-90C5197C2F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430A26-D324-D156-851E-CB4C89A06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A7C06-7EA8-1F4C-ABAA-91E2529E5C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732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D0FBF75-4734-5DB0-D3D8-8734CC6CE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ED51B7-21CD-0B5D-D648-7523EFB1A0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EEA1C1-E00F-9D19-1CDE-98FB50CE9D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8A50A84-3B97-DA48-9BFC-85BCC0EEC015}" type="datetimeFigureOut">
              <a:rPr lang="en-US" smtClean="0"/>
              <a:t>4/8/25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ED2DF6-C9F1-835A-71D5-2B967334AC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B9F512-FC9C-3B5B-8BDF-B8EC188049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7AA7C06-7EA8-1F4C-ABAA-91E2529E5C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040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6083D7-C9B3-655A-2DDC-D7572FF57C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Fast/Parallel RRC Setup for MH relay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C5E04B8-D5B0-E03C-6686-6B86F5675EE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Offline-409</a:t>
            </a:r>
          </a:p>
          <a:p>
            <a:r>
              <a:rPr lang="en-US" dirty="0">
                <a:solidFill>
                  <a:srgbClr val="FF0000"/>
                </a:solidFill>
              </a:rPr>
              <a:t>Apple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A47FDD-91EA-D050-948C-D58BA31AC481}"/>
              </a:ext>
            </a:extLst>
          </p:cNvPr>
          <p:cNvSpPr txBox="1"/>
          <p:nvPr/>
        </p:nvSpPr>
        <p:spPr>
          <a:xfrm>
            <a:off x="8734097" y="651641"/>
            <a:ext cx="25971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R2-2503078</a:t>
            </a:r>
          </a:p>
        </p:txBody>
      </p:sp>
    </p:spTree>
    <p:extLst>
      <p:ext uri="{BB962C8B-B14F-4D97-AF65-F5344CB8AC3E}">
        <p14:creationId xmlns:p14="http://schemas.microsoft.com/office/powerpoint/2010/main" val="26387229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2DCB69-C54A-6726-59EA-F9FB32734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Offline-409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1C9C93-871D-8C5B-730C-02878406BE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algn="l"/>
            <a:r>
              <a:rPr lang="en-GB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 </a:t>
            </a:r>
          </a:p>
          <a:p>
            <a:pPr marL="1028065" marR="0" indent="-228600" algn="l">
              <a:spcBef>
                <a:spcPts val="200"/>
              </a:spcBef>
            </a:pPr>
            <a:r>
              <a:rPr lang="en-GB" sz="1800" b="0" i="0" u="none" strike="noStrike" dirty="0">
                <a:solidFill>
                  <a:srgbClr val="000000"/>
                </a:solidFill>
                <a:effectLst/>
                <a:latin typeface="Wingdings" pitchFamily="2" charset="2"/>
              </a:rPr>
              <a:t>*</a:t>
            </a:r>
            <a:r>
              <a:rPr lang="en-GB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  <a:r>
              <a:rPr lang="en-GB" sz="18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[AT129bis][409][Relay] Fast/parallel RRC forwarding for approach 1 (Apple)</a:t>
            </a:r>
          </a:p>
          <a:p>
            <a:pPr marL="1029970" marR="0" indent="-230505" algn="l"/>
            <a:r>
              <a:rPr lang="en-GB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     Scope: Discuss the forwarding procedure proposed in </a:t>
            </a:r>
            <a:r>
              <a:rPr lang="en-GB" sz="1800" b="0" i="0" u="none" strike="noStrike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</a:rPr>
              <a:t>R2-2502189</a:t>
            </a:r>
            <a:r>
              <a:rPr lang="en-GB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:</a:t>
            </a:r>
          </a:p>
          <a:p>
            <a:pPr marL="1600200" marR="0" indent="-228600" algn="l"/>
            <a:r>
              <a:rPr lang="en-GB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-</a:t>
            </a:r>
            <a:r>
              <a:rPr lang="en-GB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       </a:t>
            </a:r>
            <a:r>
              <a:rPr lang="en-GB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Understand the expected spec impact and details of the proposal</a:t>
            </a:r>
          </a:p>
          <a:p>
            <a:pPr marL="1600200" marR="0" indent="-228600" algn="l"/>
            <a:r>
              <a:rPr lang="en-GB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-</a:t>
            </a:r>
            <a:r>
              <a:rPr lang="en-GB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       </a:t>
            </a:r>
            <a:r>
              <a:rPr lang="en-GB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See if there is consensus to include this proposal in approach 1</a:t>
            </a:r>
          </a:p>
          <a:p>
            <a:pPr marL="1029970" marR="0" indent="-230505" algn="l"/>
            <a:r>
              <a:rPr lang="en-GB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     Intended outcome: Report to Tuesday evening relay session in R2-2503078</a:t>
            </a:r>
          </a:p>
          <a:p>
            <a:pPr marL="1029970" marR="0" indent="-230505" algn="l"/>
            <a:r>
              <a:rPr lang="en-GB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     </a:t>
            </a:r>
            <a:r>
              <a:rPr lang="en-GB" sz="1800" b="0" i="0" u="none" strike="noStrike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</a:rPr>
              <a:t>Schedule: Tuesday 2025-04-08 0830-0930 CST in Brk2</a:t>
            </a:r>
          </a:p>
          <a:p>
            <a:pPr marL="1029970" marR="0" indent="-230505" algn="l"/>
            <a:r>
              <a:rPr lang="en-GB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     Deadline: Report available by Tuesday 2025-04-08 1600 CST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92984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F910D5-A60F-D91F-D5E2-2A04040940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 for Latency reduction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058FD5-67A1-6BC0-3D66-510064105A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sz="1600" dirty="0"/>
              <a:t>In baseline approach, the requirement for UEs entering RRC_CONNECTED sequentially causes significant delay, which is not scalable as the number of hops increases. </a:t>
            </a:r>
          </a:p>
          <a:p>
            <a:r>
              <a:rPr lang="en-US" sz="1600" dirty="0"/>
              <a:t>Latency reduction can be achieved by enabling parallel RRC connection setups of Remote UE and Intermediate Relay UE(s). </a:t>
            </a:r>
          </a:p>
          <a:p>
            <a:r>
              <a:rPr lang="en-US" sz="1600" dirty="0">
                <a:solidFill>
                  <a:srgbClr val="FF0000"/>
                </a:solidFill>
              </a:rPr>
              <a:t>This is for Approach 1, assuming all relay UEs will still enter CONNECTED.</a:t>
            </a:r>
          </a:p>
          <a:p>
            <a:r>
              <a:rPr lang="en-US" sz="1600" dirty="0"/>
              <a:t>(Brief)Discussion on Motivation:</a:t>
            </a:r>
          </a:p>
          <a:p>
            <a:r>
              <a:rPr lang="en-US" dirty="0"/>
              <a:t>[</a:t>
            </a:r>
            <a:r>
              <a:rPr lang="en-US" dirty="0" err="1"/>
              <a:t>LG,Huawei</a:t>
            </a:r>
            <a:r>
              <a:rPr lang="en-US" dirty="0"/>
              <a:t>]: really critical or not? Latency is bad only when all relay UEs are not in CONNECTED. [Kyocera]: model B discovery does not require relay UE to connected.[HW]: </a:t>
            </a:r>
            <a:r>
              <a:rPr lang="en-US" dirty="0" err="1"/>
              <a:t>RRC_State</a:t>
            </a:r>
            <a:r>
              <a:rPr lang="en-US" dirty="0"/>
              <a:t> can be added in discovery message so remote UE only choose connected relay.[SS]Depends on frequency relay/traffic and relay RRC state.[ATT, IDT]:For mission-critical application, latency is an issue cover multiple hops.  Keep UEs in RRC_CONNECTD cost NW resources. [NEC]:backward-compatibility issue for discovery-based solution. [IDT] R18 UEs are not supposed to understand R19 discovery message.[HW]:Consider always keep UEs in CONNECTED for Mission-critical cases.[OPPO]: Agree with the gains can be vary depends on scope and fine to move to technical discussion.</a:t>
            </a:r>
          </a:p>
        </p:txBody>
      </p:sp>
    </p:spTree>
    <p:extLst>
      <p:ext uri="{BB962C8B-B14F-4D97-AF65-F5344CB8AC3E}">
        <p14:creationId xmlns:p14="http://schemas.microsoft.com/office/powerpoint/2010/main" val="3654182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5E8EC9-0143-529D-E385-6E5F562BE0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382EAA-AFD8-7AB6-BC6A-2D34DC676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the Solution works in high-level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797F9A-EB5F-445E-DAEE-79D96FF2B2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345" y="3592622"/>
            <a:ext cx="10515600" cy="2668219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SRB0 message (e.g., </a:t>
            </a:r>
            <a:r>
              <a:rPr lang="en-US" dirty="0" err="1"/>
              <a:t>RRCSetupReq</a:t>
            </a:r>
            <a:r>
              <a:rPr lang="en-US" dirty="0"/>
              <a:t>/</a:t>
            </a:r>
            <a:r>
              <a:rPr lang="en-US" dirty="0" err="1"/>
              <a:t>RRCSetup</a:t>
            </a:r>
            <a:r>
              <a:rPr lang="en-US" dirty="0"/>
              <a:t>) forwarded by intermediate </a:t>
            </a:r>
            <a:r>
              <a:rPr lang="en-US" dirty="0">
                <a:solidFill>
                  <a:schemeClr val="accent1"/>
                </a:solidFill>
              </a:rPr>
              <a:t>relay UEs not in RRC_CONNECTED </a:t>
            </a:r>
            <a:r>
              <a:rPr lang="en-US" dirty="0">
                <a:solidFill>
                  <a:srgbClr val="FF0000"/>
                </a:solidFill>
              </a:rPr>
              <a:t>[mainly TS 38.351 spec impact]</a:t>
            </a:r>
          </a:p>
          <a:p>
            <a:pPr lvl="1"/>
            <a:r>
              <a:rPr lang="en-US" dirty="0"/>
              <a:t>Remote UE still use legacy mechanism to reach first intermediate relay</a:t>
            </a:r>
          </a:p>
          <a:p>
            <a:pPr lvl="1"/>
            <a:r>
              <a:rPr lang="en-US" dirty="0"/>
              <a:t>Relay UE remembers which PC5 link received the first SRB0 message in UL and use it for DL egress link determination [ZTE: except the 1st relay as it knows the L2 ID via PC5]</a:t>
            </a:r>
          </a:p>
          <a:p>
            <a:pPr lvl="1"/>
            <a:r>
              <a:rPr lang="en-US" dirty="0"/>
              <a:t>Discuss: </a:t>
            </a:r>
            <a:r>
              <a:rPr lang="en-US" dirty="0">
                <a:highlight>
                  <a:srgbClr val="FFFF00"/>
                </a:highlight>
              </a:rPr>
              <a:t>Operation on </a:t>
            </a:r>
            <a:r>
              <a:rPr lang="en-US" dirty="0" err="1">
                <a:highlight>
                  <a:srgbClr val="FFFF00"/>
                </a:highlight>
              </a:rPr>
              <a:t>Uu</a:t>
            </a:r>
            <a:r>
              <a:rPr lang="en-US" dirty="0">
                <a:highlight>
                  <a:srgbClr val="FFFF00"/>
                </a:highlight>
              </a:rPr>
              <a:t> Relay RLC channel (last hop) kept unchanged? or keep SUI unchanged and change </a:t>
            </a:r>
            <a:r>
              <a:rPr lang="en-US" dirty="0" err="1">
                <a:highlight>
                  <a:srgbClr val="FFFF00"/>
                </a:highlight>
              </a:rPr>
              <a:t>Uu</a:t>
            </a:r>
            <a:r>
              <a:rPr lang="en-US" dirty="0">
                <a:highlight>
                  <a:srgbClr val="FFFF00"/>
                </a:highlight>
              </a:rPr>
              <a:t> SRAP operation</a:t>
            </a:r>
          </a:p>
          <a:p>
            <a:pPr lvl="1"/>
            <a:r>
              <a:rPr lang="en-US" dirty="0"/>
              <a:t>Discuss: </a:t>
            </a:r>
            <a:r>
              <a:rPr lang="en-US" dirty="0">
                <a:highlight>
                  <a:srgbClr val="FFFF00"/>
                </a:highlight>
              </a:rPr>
              <a:t>FFS a new SL-RLC is introduced (e.g., SL-RLC-X) or reuse SL-RLC0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4260833-644A-9D5F-5E4B-3651E39DCAE2}"/>
              </a:ext>
            </a:extLst>
          </p:cNvPr>
          <p:cNvSpPr/>
          <p:nvPr/>
        </p:nvSpPr>
        <p:spPr>
          <a:xfrm>
            <a:off x="443024" y="1786358"/>
            <a:ext cx="1088065" cy="52099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Remote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4D021E3-DAF3-FCB6-C0F5-0FADDF8EF922}"/>
              </a:ext>
            </a:extLst>
          </p:cNvPr>
          <p:cNvSpPr/>
          <p:nvPr/>
        </p:nvSpPr>
        <p:spPr>
          <a:xfrm>
            <a:off x="3083443" y="1786360"/>
            <a:ext cx="705291" cy="59533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relay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7E8404A-EEB4-9F79-70F9-F671B815CA64}"/>
              </a:ext>
            </a:extLst>
          </p:cNvPr>
          <p:cNvSpPr/>
          <p:nvPr/>
        </p:nvSpPr>
        <p:spPr>
          <a:xfrm>
            <a:off x="5322925" y="1786359"/>
            <a:ext cx="709279" cy="52099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relay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4535E21-4D2D-E3C9-F2C7-1008702AE96D}"/>
              </a:ext>
            </a:extLst>
          </p:cNvPr>
          <p:cNvSpPr/>
          <p:nvPr/>
        </p:nvSpPr>
        <p:spPr>
          <a:xfrm>
            <a:off x="7742275" y="1807731"/>
            <a:ext cx="793897" cy="52099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Last relay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1245222-4842-A123-DE7A-BECEC7A83F41}"/>
              </a:ext>
            </a:extLst>
          </p:cNvPr>
          <p:cNvSpPr/>
          <p:nvPr/>
        </p:nvSpPr>
        <p:spPr>
          <a:xfrm>
            <a:off x="10147005" y="1812945"/>
            <a:ext cx="793898" cy="52099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gNB</a:t>
            </a:r>
            <a:endParaRPr lang="en-US" dirty="0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66258A79-CA3D-4E44-430B-2E9ABDB08BCF}"/>
              </a:ext>
            </a:extLst>
          </p:cNvPr>
          <p:cNvCxnSpPr>
            <a:cxnSpLocks/>
          </p:cNvCxnSpPr>
          <p:nvPr/>
        </p:nvCxnSpPr>
        <p:spPr>
          <a:xfrm>
            <a:off x="1562988" y="1964128"/>
            <a:ext cx="1467293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36296357-B5E6-3F2D-45DC-2AB56756B74D}"/>
              </a:ext>
            </a:extLst>
          </p:cNvPr>
          <p:cNvCxnSpPr>
            <a:cxnSpLocks/>
          </p:cNvCxnSpPr>
          <p:nvPr/>
        </p:nvCxnSpPr>
        <p:spPr>
          <a:xfrm>
            <a:off x="3855632" y="1964128"/>
            <a:ext cx="1467293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F85D333F-37A1-B524-3D8C-8722E005ACFE}"/>
              </a:ext>
            </a:extLst>
          </p:cNvPr>
          <p:cNvCxnSpPr>
            <a:cxnSpLocks/>
          </p:cNvCxnSpPr>
          <p:nvPr/>
        </p:nvCxnSpPr>
        <p:spPr>
          <a:xfrm>
            <a:off x="6195238" y="1964128"/>
            <a:ext cx="1467293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98247274-73FE-FD3B-21E3-CE47BD4D8163}"/>
              </a:ext>
            </a:extLst>
          </p:cNvPr>
          <p:cNvCxnSpPr>
            <a:cxnSpLocks/>
          </p:cNvCxnSpPr>
          <p:nvPr/>
        </p:nvCxnSpPr>
        <p:spPr>
          <a:xfrm>
            <a:off x="8584019" y="1964128"/>
            <a:ext cx="1467293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F255DB3A-F5B1-12FF-6447-D4082064B35D}"/>
              </a:ext>
            </a:extLst>
          </p:cNvPr>
          <p:cNvSpPr txBox="1"/>
          <p:nvPr/>
        </p:nvSpPr>
        <p:spPr>
          <a:xfrm>
            <a:off x="1485457" y="1537346"/>
            <a:ext cx="1669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/>
              <a:t>RRCSetupReq</a:t>
            </a:r>
            <a:endParaRPr lang="en-US" i="1" dirty="0"/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3C318047-ECB4-62A6-493C-409CC21C0FD3}"/>
              </a:ext>
            </a:extLst>
          </p:cNvPr>
          <p:cNvCxnSpPr>
            <a:cxnSpLocks/>
          </p:cNvCxnSpPr>
          <p:nvPr/>
        </p:nvCxnSpPr>
        <p:spPr>
          <a:xfrm flipH="1">
            <a:off x="8584019" y="2105893"/>
            <a:ext cx="1467293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8FB01EC1-517B-220D-72D6-DD816F311564}"/>
              </a:ext>
            </a:extLst>
          </p:cNvPr>
          <p:cNvSpPr txBox="1"/>
          <p:nvPr/>
        </p:nvSpPr>
        <p:spPr>
          <a:xfrm>
            <a:off x="3734022" y="1537346"/>
            <a:ext cx="1669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/>
              <a:t>RRCSetupReq</a:t>
            </a:r>
            <a:endParaRPr lang="en-US" i="1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A4DBA9B-9A95-1F18-590C-19EC9903BE09}"/>
              </a:ext>
            </a:extLst>
          </p:cNvPr>
          <p:cNvSpPr txBox="1"/>
          <p:nvPr/>
        </p:nvSpPr>
        <p:spPr>
          <a:xfrm>
            <a:off x="6066761" y="1542497"/>
            <a:ext cx="1669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/>
              <a:t>RRCSetupReq</a:t>
            </a:r>
            <a:endParaRPr lang="en-US" i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91920A1-0344-95A4-3BB0-22B67E46688D}"/>
              </a:ext>
            </a:extLst>
          </p:cNvPr>
          <p:cNvSpPr txBox="1"/>
          <p:nvPr/>
        </p:nvSpPr>
        <p:spPr>
          <a:xfrm>
            <a:off x="8477693" y="1561937"/>
            <a:ext cx="1669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/>
              <a:t>RRCSetupReq</a:t>
            </a:r>
            <a:endParaRPr lang="en-US" i="1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855A18B-6869-8C06-2D9F-1941F9B40C48}"/>
              </a:ext>
            </a:extLst>
          </p:cNvPr>
          <p:cNvSpPr txBox="1"/>
          <p:nvPr/>
        </p:nvSpPr>
        <p:spPr>
          <a:xfrm>
            <a:off x="8576931" y="2080262"/>
            <a:ext cx="1669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/>
              <a:t>RRCSetup</a:t>
            </a:r>
            <a:endParaRPr lang="en-US" i="1" dirty="0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24773C80-0D02-577C-C503-85A661B4FE36}"/>
              </a:ext>
            </a:extLst>
          </p:cNvPr>
          <p:cNvCxnSpPr>
            <a:cxnSpLocks/>
          </p:cNvCxnSpPr>
          <p:nvPr/>
        </p:nvCxnSpPr>
        <p:spPr>
          <a:xfrm flipH="1">
            <a:off x="6184605" y="2121661"/>
            <a:ext cx="1467293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DB1AD91F-2F96-2AE9-0DD2-95E9E8CDE6F2}"/>
              </a:ext>
            </a:extLst>
          </p:cNvPr>
          <p:cNvSpPr txBox="1"/>
          <p:nvPr/>
        </p:nvSpPr>
        <p:spPr>
          <a:xfrm>
            <a:off x="6177517" y="2096030"/>
            <a:ext cx="1669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/>
              <a:t>RRCSetup</a:t>
            </a:r>
            <a:endParaRPr lang="en-US" i="1" dirty="0"/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8160FFB8-0A38-B8DA-AD92-506487547DB8}"/>
              </a:ext>
            </a:extLst>
          </p:cNvPr>
          <p:cNvCxnSpPr>
            <a:cxnSpLocks/>
          </p:cNvCxnSpPr>
          <p:nvPr/>
        </p:nvCxnSpPr>
        <p:spPr>
          <a:xfrm flipH="1">
            <a:off x="3879111" y="2119294"/>
            <a:ext cx="1467293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4372F042-DDAD-86F2-ADD4-8D51475E9BD1}"/>
              </a:ext>
            </a:extLst>
          </p:cNvPr>
          <p:cNvSpPr txBox="1"/>
          <p:nvPr/>
        </p:nvSpPr>
        <p:spPr>
          <a:xfrm>
            <a:off x="3872023" y="2093663"/>
            <a:ext cx="1669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/>
              <a:t>RRCSetup</a:t>
            </a:r>
            <a:endParaRPr lang="en-US" i="1" dirty="0"/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D5903137-B485-3ED9-D6AD-7B34DAC45374}"/>
              </a:ext>
            </a:extLst>
          </p:cNvPr>
          <p:cNvCxnSpPr>
            <a:cxnSpLocks/>
          </p:cNvCxnSpPr>
          <p:nvPr/>
        </p:nvCxnSpPr>
        <p:spPr>
          <a:xfrm flipH="1">
            <a:off x="1538177" y="2144925"/>
            <a:ext cx="1467293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1B2B04D5-2C6E-5E90-4A02-2175B20DC675}"/>
              </a:ext>
            </a:extLst>
          </p:cNvPr>
          <p:cNvSpPr txBox="1"/>
          <p:nvPr/>
        </p:nvSpPr>
        <p:spPr>
          <a:xfrm>
            <a:off x="1531089" y="2119294"/>
            <a:ext cx="1669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/>
              <a:t>RRCSetup</a:t>
            </a:r>
            <a:endParaRPr lang="en-US" i="1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B20375A-EDD3-901A-DEF0-2D9E7ADADF17}"/>
              </a:ext>
            </a:extLst>
          </p:cNvPr>
          <p:cNvSpPr txBox="1"/>
          <p:nvPr/>
        </p:nvSpPr>
        <p:spPr>
          <a:xfrm>
            <a:off x="1562988" y="2560173"/>
            <a:ext cx="1669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SL-RLC0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817999E-F40C-2CF9-CCEA-95ABCD50B52F}"/>
              </a:ext>
            </a:extLst>
          </p:cNvPr>
          <p:cNvSpPr txBox="1"/>
          <p:nvPr/>
        </p:nvSpPr>
        <p:spPr>
          <a:xfrm>
            <a:off x="4004708" y="2560173"/>
            <a:ext cx="1669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SL-RLC0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12A3BF2-5A46-7DDC-42B1-7ED5FDBD7B7C}"/>
              </a:ext>
            </a:extLst>
          </p:cNvPr>
          <p:cNvSpPr txBox="1"/>
          <p:nvPr/>
        </p:nvSpPr>
        <p:spPr>
          <a:xfrm>
            <a:off x="6244857" y="2532288"/>
            <a:ext cx="1669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SL-RLC0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C8E60F0-7F9A-A397-3467-B496324D9877}"/>
              </a:ext>
            </a:extLst>
          </p:cNvPr>
          <p:cNvSpPr txBox="1"/>
          <p:nvPr/>
        </p:nvSpPr>
        <p:spPr>
          <a:xfrm>
            <a:off x="8512911" y="2515130"/>
            <a:ext cx="2692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Uu</a:t>
            </a:r>
            <a:r>
              <a:rPr lang="en-US" b="1" dirty="0"/>
              <a:t> Relay RLC channel </a:t>
            </a:r>
          </a:p>
        </p:txBody>
      </p:sp>
    </p:spTree>
    <p:extLst>
      <p:ext uri="{BB962C8B-B14F-4D97-AF65-F5344CB8AC3E}">
        <p14:creationId xmlns:p14="http://schemas.microsoft.com/office/powerpoint/2010/main" val="744842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343C9C-1088-A263-A127-2DEAA79406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29DDAD-24A2-9795-48B2-08FB23C82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Discussion: How to Differentiate Remote UE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A20A38-5922-548F-AA52-6EA502E603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345" y="1690688"/>
            <a:ext cx="7992798" cy="4802187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Option 1 (R2-2502189): SRAP header adding a L2 ID field to indicate remote UE in a new header format </a:t>
            </a:r>
            <a:r>
              <a:rPr lang="en-US" dirty="0">
                <a:solidFill>
                  <a:srgbClr val="FF0000"/>
                </a:solidFill>
              </a:rPr>
              <a:t>[mainly TS 38.351 spec impact]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r>
              <a:rPr lang="en-US" dirty="0"/>
              <a:t>Option 2 (R2-2502778): </a:t>
            </a:r>
            <a:r>
              <a:rPr lang="en-US" dirty="0" err="1"/>
              <a:t>gNB</a:t>
            </a:r>
            <a:r>
              <a:rPr lang="en-US" dirty="0"/>
              <a:t> allocated Local ID(s) to intermediate relay UE in </a:t>
            </a:r>
            <a:r>
              <a:rPr lang="en-US" dirty="0" err="1"/>
              <a:t>RRCRelease</a:t>
            </a:r>
            <a:r>
              <a:rPr lang="en-US" dirty="0"/>
              <a:t> when UE enter INACTIVE; relay UE then assign this local ID to represent remote UE when create SRAP header </a:t>
            </a:r>
            <a:r>
              <a:rPr lang="en-US" dirty="0">
                <a:solidFill>
                  <a:srgbClr val="FF0000"/>
                </a:solidFill>
              </a:rPr>
              <a:t>[mainly TS 38.331 spec impact]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rgbClr val="FF0000"/>
                </a:solidFill>
              </a:rPr>
              <a:t>[QC]Option 3: Remote UE assign local ID by itself in SRAP header in first-hop over SL-RLC0 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[OPPO] collision issue, other impact are similar to Option 1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9" name="Picture 8" descr="A blue rectangular box with white text&#10;&#10;Description automatically generated">
            <a:extLst>
              <a:ext uri="{FF2B5EF4-FFF2-40B4-BE49-F238E27FC236}">
                <a16:creationId xmlns:a16="http://schemas.microsoft.com/office/drawing/2014/main" id="{F9FC7D3B-8443-0133-C069-15CFFA8D13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2143" y="1663488"/>
            <a:ext cx="3062915" cy="1953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5209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505F56-2F4F-29F8-4BBD-436FB18681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Further discussion on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242E79-4D99-9884-82E6-95CEABC393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Which RRC messages (of remote UE) can be fast forwarded?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Option 1: Only SRB0 </a:t>
            </a:r>
          </a:p>
          <a:p>
            <a:pPr lvl="1"/>
            <a:r>
              <a:rPr lang="en-US" dirty="0"/>
              <a:t>Option 2: both SRB0 and SRB1 </a:t>
            </a:r>
          </a:p>
          <a:p>
            <a:endParaRPr lang="en-US" dirty="0"/>
          </a:p>
          <a:p>
            <a:r>
              <a:rPr lang="en-US" dirty="0"/>
              <a:t>Which RRC state of intermediate relay UE to support?</a:t>
            </a:r>
          </a:p>
          <a:p>
            <a:pPr lvl="1"/>
            <a:r>
              <a:rPr lang="en-US" dirty="0"/>
              <a:t>Option 1: IDLE/INACTIVE/OOC </a:t>
            </a:r>
          </a:p>
          <a:p>
            <a:pPr lvl="1"/>
            <a:r>
              <a:rPr lang="en-US" dirty="0"/>
              <a:t>Option 2:  INACTIVE</a:t>
            </a:r>
          </a:p>
        </p:txBody>
      </p:sp>
    </p:spTree>
    <p:extLst>
      <p:ext uri="{BB962C8B-B14F-4D97-AF65-F5344CB8AC3E}">
        <p14:creationId xmlns:p14="http://schemas.microsoft.com/office/powerpoint/2010/main" val="10890534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0A569D-501E-A856-9A90-794BF9760A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Way-forward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D6D9B7-1585-94A1-D8CF-14B410EDBA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endParaRPr lang="en-US" dirty="0">
              <a:highlight>
                <a:srgbClr val="FFFF00"/>
              </a:highlight>
            </a:endParaRPr>
          </a:p>
          <a:p>
            <a:r>
              <a:rPr lang="en-US" dirty="0">
                <a:highlight>
                  <a:srgbClr val="FFFF00"/>
                </a:highlight>
              </a:rPr>
              <a:t>Proposal: Consider parallel forwarding of  RRC messages with the design constraints and scope limits as follows:</a:t>
            </a:r>
          </a:p>
          <a:p>
            <a:pPr marL="457200" lvl="1" indent="0">
              <a:buNone/>
            </a:pPr>
            <a:r>
              <a:rPr lang="en-US" dirty="0">
                <a:highlight>
                  <a:srgbClr val="FFFF00"/>
                </a:highlight>
              </a:rPr>
              <a:t>-   only for </a:t>
            </a:r>
            <a:r>
              <a:rPr lang="en-US" dirty="0" err="1">
                <a:highlight>
                  <a:srgbClr val="FFFF00"/>
                </a:highlight>
              </a:rPr>
              <a:t>Uu</a:t>
            </a:r>
            <a:r>
              <a:rPr lang="en-US" dirty="0">
                <a:highlight>
                  <a:srgbClr val="FFFF00"/>
                </a:highlight>
              </a:rPr>
              <a:t> SRB0 messages</a:t>
            </a:r>
          </a:p>
          <a:p>
            <a:pPr marL="457200" lvl="1" indent="0">
              <a:buNone/>
            </a:pPr>
            <a:r>
              <a:rPr lang="en-US" dirty="0">
                <a:highlight>
                  <a:srgbClr val="FFFF00"/>
                </a:highlight>
              </a:rPr>
              <a:t>-   keep 1</a:t>
            </a:r>
            <a:r>
              <a:rPr lang="en-US" baseline="30000" dirty="0">
                <a:highlight>
                  <a:srgbClr val="FFFF00"/>
                </a:highlight>
              </a:rPr>
              <a:t>st</a:t>
            </a:r>
            <a:r>
              <a:rPr lang="en-US" dirty="0">
                <a:highlight>
                  <a:srgbClr val="FFFF00"/>
                </a:highlight>
              </a:rPr>
              <a:t> hop (remote-1</a:t>
            </a:r>
            <a:r>
              <a:rPr lang="en-US" baseline="30000" dirty="0">
                <a:highlight>
                  <a:srgbClr val="FFFF00"/>
                </a:highlight>
              </a:rPr>
              <a:t>st</a:t>
            </a:r>
            <a:r>
              <a:rPr lang="en-US" dirty="0">
                <a:highlight>
                  <a:srgbClr val="FFFF00"/>
                </a:highlight>
              </a:rPr>
              <a:t> relay) operation on SL-RLC0 unchanged (same as legacy)</a:t>
            </a:r>
          </a:p>
          <a:p>
            <a:pPr lvl="1">
              <a:buFontTx/>
              <a:buChar char="-"/>
            </a:pPr>
            <a:r>
              <a:rPr lang="en-US" dirty="0">
                <a:highlight>
                  <a:srgbClr val="FFFF00"/>
                </a:highlight>
              </a:rPr>
              <a:t>Avoid RAN3 impact if possible</a:t>
            </a:r>
          </a:p>
          <a:p>
            <a:pPr lvl="1">
              <a:buFontTx/>
              <a:buChar char="-"/>
            </a:pPr>
            <a:r>
              <a:rPr lang="en-US" dirty="0">
                <a:highlight>
                  <a:srgbClr val="FFFF00"/>
                </a:highlight>
              </a:rPr>
              <a:t>At least for UL. FFS for DL</a:t>
            </a:r>
          </a:p>
          <a:p>
            <a:pPr lvl="1">
              <a:buFontTx/>
              <a:buChar char="-"/>
            </a:pPr>
            <a:r>
              <a:rPr lang="en-US" dirty="0">
                <a:highlight>
                  <a:srgbClr val="FFFF00"/>
                </a:highlight>
              </a:rPr>
              <a:t>FFS whether/how </a:t>
            </a:r>
            <a:r>
              <a:rPr lang="en-US" dirty="0" err="1">
                <a:highlight>
                  <a:srgbClr val="FFFF00"/>
                </a:highlight>
              </a:rPr>
              <a:t>gNB</a:t>
            </a:r>
            <a:r>
              <a:rPr lang="en-US" dirty="0">
                <a:highlight>
                  <a:srgbClr val="FFFF00"/>
                </a:highlight>
              </a:rPr>
              <a:t> understand path information </a:t>
            </a:r>
          </a:p>
          <a:p>
            <a:pPr lvl="1">
              <a:buFontTx/>
              <a:buChar char="-"/>
            </a:pPr>
            <a:r>
              <a:rPr lang="en-US" dirty="0">
                <a:highlight>
                  <a:srgbClr val="FFFF00"/>
                </a:highlight>
              </a:rPr>
              <a:t>FFS optional/mandatory of this feature for approach 1</a:t>
            </a:r>
          </a:p>
          <a:p>
            <a:pPr marL="457200" lvl="1" indent="0">
              <a:buNone/>
            </a:pPr>
            <a:r>
              <a:rPr lang="en-US" dirty="0">
                <a:highlight>
                  <a:srgbClr val="FFFF00"/>
                </a:highlight>
              </a:rPr>
              <a:t>Checking TP (331/351,etc.) in RAN2#130 to decide whether to support this scheme based on 1)spec impact; 2) whether main technical issue unsolved.</a:t>
            </a:r>
          </a:p>
          <a:p>
            <a:pPr marL="457200" lvl="1" indent="0">
              <a:buNone/>
            </a:pPr>
            <a:endParaRPr lang="en-US" dirty="0">
              <a:highlight>
                <a:srgbClr val="FFFF00"/>
              </a:highlight>
            </a:endParaRPr>
          </a:p>
          <a:p>
            <a:pPr>
              <a:buFontTx/>
              <a:buChar char="-"/>
            </a:pPr>
            <a:r>
              <a:rPr lang="en-US" dirty="0">
                <a:highlight>
                  <a:srgbClr val="FFFF00"/>
                </a:highlight>
              </a:rPr>
              <a:t>Other solutions for latency reduction are still based on company contributions.</a:t>
            </a:r>
          </a:p>
          <a:p>
            <a:pPr lvl="1">
              <a:buFontTx/>
              <a:buChar char="-"/>
            </a:pPr>
            <a:endParaRPr lang="en-US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5908970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1584</TotalTime>
  <Words>750</Words>
  <Application>Microsoft Macintosh PowerPoint</Application>
  <PresentationFormat>Widescreen</PresentationFormat>
  <Paragraphs>70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Aptos</vt:lpstr>
      <vt:lpstr>Aptos Display</vt:lpstr>
      <vt:lpstr>Arial</vt:lpstr>
      <vt:lpstr>Calibri</vt:lpstr>
      <vt:lpstr>Times New Roman</vt:lpstr>
      <vt:lpstr>Wingdings</vt:lpstr>
      <vt:lpstr>Office Theme</vt:lpstr>
      <vt:lpstr>Fast/Parallel RRC Setup for MH relay</vt:lpstr>
      <vt:lpstr>Offline-409</vt:lpstr>
      <vt:lpstr>Motivation for Latency reduction</vt:lpstr>
      <vt:lpstr>How the Solution works in high-level</vt:lpstr>
      <vt:lpstr>Discussion: How to Differentiate Remote UE </vt:lpstr>
      <vt:lpstr>Further discussion on scope</vt:lpstr>
      <vt:lpstr>Way-forward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Apple - Zhibin Wu</dc:creator>
  <cp:lastModifiedBy>Apple - Zhibin Wu</cp:lastModifiedBy>
  <cp:revision>13</cp:revision>
  <dcterms:created xsi:type="dcterms:W3CDTF">2025-04-07T00:16:14Z</dcterms:created>
  <dcterms:modified xsi:type="dcterms:W3CDTF">2025-04-08T02:44:29Z</dcterms:modified>
</cp:coreProperties>
</file>