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0"/>
  </p:notesMasterIdLst>
  <p:sldIdLst>
    <p:sldId id="276" r:id="rId5"/>
    <p:sldId id="789" r:id="rId6"/>
    <p:sldId id="800" r:id="rId7"/>
    <p:sldId id="801" r:id="rId8"/>
    <p:sldId id="802" r:id="rId9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789"/>
            <p14:sldId id="800"/>
            <p14:sldId id="801"/>
            <p14:sldId id="8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0000FF"/>
    <a:srgbClr val="E46C0A"/>
    <a:srgbClr val="FFFFFF"/>
    <a:srgbClr val="0067A6"/>
    <a:srgbClr val="A50034"/>
    <a:srgbClr val="6B6B6B"/>
    <a:srgbClr val="000046"/>
    <a:srgbClr val="3366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72" d="100"/>
          <a:sy n="72" d="100"/>
        </p:scale>
        <p:origin x="197" y="58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2024-02-28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6737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9044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8391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2024-02-28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 userDrawn="1"/>
        </p:nvSpPr>
        <p:spPr>
          <a:xfrm>
            <a:off x="144810" y="181794"/>
            <a:ext cx="5715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</a:t>
            </a:r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RAN2#105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Athens,</a:t>
            </a:r>
            <a:r>
              <a:rPr kumimoji="1" lang="en-US" altLang="ko-KR" b="1" i="1" kern="1200" baseline="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Greece, February 26t</a:t>
            </a:r>
            <a:r>
              <a:rPr kumimoji="1" lang="fr-FR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h 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– </a:t>
            </a:r>
            <a:r>
              <a:rPr kumimoji="1" lang="fr-FR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March 1st, 2024</a:t>
            </a:r>
            <a:endParaRPr kumimoji="1" lang="fr-FR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  <a:p>
            <a:pPr marL="0" marR="0" indent="0" algn="l" defTabSz="11382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</a:t>
            </a:r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7.5.3.3</a:t>
            </a:r>
            <a:endParaRPr kumimoji="1" lang="en-US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R2-2401863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2024-02-28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2024-02-28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2024-02-28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1284176" y="3422154"/>
            <a:ext cx="12954000" cy="1000702"/>
          </a:xfrm>
        </p:spPr>
        <p:txBody>
          <a:bodyPr/>
          <a:lstStyle/>
          <a:p>
            <a:r>
              <a:rPr lang="en-US" altLang="ko-KR" sz="4000" b="1" dirty="0" smtClean="0"/>
              <a:t>SN gap analysis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SN gap analysis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4" cy="6696744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Case 1: SDUs are discarded while stored in PDCP buffer</a:t>
            </a:r>
          </a:p>
          <a:p>
            <a:endParaRPr lang="en-US" altLang="ko-KR" sz="3200" dirty="0"/>
          </a:p>
          <a:p>
            <a:endParaRPr lang="en-US" altLang="ko-KR" sz="3200" dirty="0"/>
          </a:p>
          <a:p>
            <a:endParaRPr lang="en-US" altLang="ko-KR" sz="3200" dirty="0"/>
          </a:p>
          <a:p>
            <a:endParaRPr lang="en-US" altLang="ko-KR" sz="3200" dirty="0"/>
          </a:p>
          <a:p>
            <a:pPr lvl="1"/>
            <a:endParaRPr lang="en-US" altLang="ko-KR" sz="2400" dirty="0" smtClean="0"/>
          </a:p>
          <a:p>
            <a:pPr lvl="1"/>
            <a:endParaRPr lang="en-US" altLang="ko-KR" sz="2400" dirty="0" smtClean="0"/>
          </a:p>
          <a:p>
            <a:pPr lvl="1"/>
            <a:r>
              <a:rPr lang="en-US" altLang="ko-KR" sz="2400" dirty="0" smtClean="0"/>
              <a:t>Most </a:t>
            </a:r>
            <a:r>
              <a:rPr lang="en-US" altLang="ko-KR" sz="2400" dirty="0"/>
              <a:t>viable solution for Case 1 is SN </a:t>
            </a:r>
            <a:r>
              <a:rPr lang="en-US" altLang="ko-KR" sz="2400" dirty="0" smtClean="0"/>
              <a:t>re-association, i.e. </a:t>
            </a:r>
            <a:r>
              <a:rPr lang="en-US" altLang="ko-KR" sz="2200" dirty="0" smtClean="0"/>
              <a:t>SDUs 9~12 are re-associated to SN 5~8.</a:t>
            </a:r>
          </a:p>
          <a:p>
            <a:pPr lvl="1"/>
            <a:r>
              <a:rPr lang="en-US" altLang="ko-KR" sz="2400" dirty="0" smtClean="0"/>
              <a:t>Even if the SDUs 9~12 are transmitted without SN re-association, the t-Reordering in the receiver would ensure the PDB.</a:t>
            </a:r>
          </a:p>
          <a:p>
            <a:pPr lvl="1"/>
            <a:r>
              <a:rPr lang="en-US" altLang="ko-KR" sz="2400" dirty="0" smtClean="0"/>
              <a:t>If discard notification is introduced, it could </a:t>
            </a:r>
            <a:r>
              <a:rPr lang="en-US" altLang="ko-KR" sz="2200" dirty="0" smtClean="0"/>
              <a:t>remove the reordering delay of one t-Reordering time. However, due to the transmission of discard notification, the transmission of SDUs 9~12 are delayed.</a:t>
            </a:r>
            <a:endParaRPr lang="en-US" altLang="ko-KR" sz="3200" dirty="0"/>
          </a:p>
        </p:txBody>
      </p:sp>
      <p:sp>
        <p:nvSpPr>
          <p:cNvPr id="4" name="직사각형 3"/>
          <p:cNvSpPr/>
          <p:nvPr/>
        </p:nvSpPr>
        <p:spPr>
          <a:xfrm>
            <a:off x="4052046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772126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2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477227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3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197307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4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926320" y="2639358"/>
            <a:ext cx="720080" cy="720080"/>
          </a:xfrm>
          <a:prstGeom prst="rect">
            <a:avLst/>
          </a:prstGeom>
          <a:solidFill>
            <a:srgbClr val="FF6699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5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646400" y="2639358"/>
            <a:ext cx="720080" cy="720080"/>
          </a:xfrm>
          <a:prstGeom prst="rect">
            <a:avLst/>
          </a:prstGeom>
          <a:solidFill>
            <a:srgbClr val="FF6699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6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8351501" y="2639358"/>
            <a:ext cx="720080" cy="720080"/>
          </a:xfrm>
          <a:prstGeom prst="rect">
            <a:avLst/>
          </a:prstGeom>
          <a:solidFill>
            <a:srgbClr val="FF6699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7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9071581" y="2639358"/>
            <a:ext cx="720080" cy="720080"/>
          </a:xfrm>
          <a:prstGeom prst="rect">
            <a:avLst/>
          </a:prstGeom>
          <a:solidFill>
            <a:srgbClr val="FF6699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8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9795219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9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515299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10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1220400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11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1940480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12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441208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513216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585224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>
            <a:off x="657232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그룹 25"/>
          <p:cNvGrpSpPr/>
          <p:nvPr/>
        </p:nvGrpSpPr>
        <p:grpSpPr>
          <a:xfrm>
            <a:off x="6926320" y="2567350"/>
            <a:ext cx="720080" cy="936104"/>
            <a:chOff x="5453714" y="2054002"/>
            <a:chExt cx="720080" cy="936104"/>
          </a:xfrm>
        </p:grpSpPr>
        <p:cxnSp>
          <p:nvCxnSpPr>
            <p:cNvPr id="23" name="직선 연결선 22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그룹 26"/>
          <p:cNvGrpSpPr/>
          <p:nvPr/>
        </p:nvGrpSpPr>
        <p:grpSpPr>
          <a:xfrm>
            <a:off x="7652446" y="2567350"/>
            <a:ext cx="720080" cy="936104"/>
            <a:chOff x="5453714" y="2054002"/>
            <a:chExt cx="720080" cy="936104"/>
          </a:xfrm>
        </p:grpSpPr>
        <p:cxnSp>
          <p:nvCxnSpPr>
            <p:cNvPr id="28" name="직선 연결선 27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그룹 29"/>
          <p:cNvGrpSpPr/>
          <p:nvPr/>
        </p:nvGrpSpPr>
        <p:grpSpPr>
          <a:xfrm>
            <a:off x="8372526" y="2567350"/>
            <a:ext cx="720080" cy="936104"/>
            <a:chOff x="5453714" y="2054002"/>
            <a:chExt cx="720080" cy="936104"/>
          </a:xfrm>
        </p:grpSpPr>
        <p:cxnSp>
          <p:nvCxnSpPr>
            <p:cNvPr id="31" name="직선 연결선 30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그룹 32"/>
          <p:cNvGrpSpPr/>
          <p:nvPr/>
        </p:nvGrpSpPr>
        <p:grpSpPr>
          <a:xfrm>
            <a:off x="9092606" y="2567350"/>
            <a:ext cx="720080" cy="936104"/>
            <a:chOff x="5453714" y="2054002"/>
            <a:chExt cx="720080" cy="936104"/>
          </a:xfrm>
        </p:grpSpPr>
        <p:cxnSp>
          <p:nvCxnSpPr>
            <p:cNvPr id="34" name="직선 연결선 33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4484094" y="2126010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Transmitted SDU</a:t>
            </a:r>
            <a:endParaRPr lang="ko-KR" altLang="en-US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7436422" y="2126010"/>
            <a:ext cx="180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Discarded SDU</a:t>
            </a:r>
            <a:endParaRPr lang="ko-KR" altLang="en-US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0552344" y="2126010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Stored SDU</a:t>
            </a:r>
            <a:endParaRPr lang="ko-KR" altLang="en-US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1682487" y="2753757"/>
            <a:ext cx="23695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/>
              <a:t>PDCP </a:t>
            </a:r>
            <a:r>
              <a:rPr lang="en-US" altLang="ko-KR" sz="2400" b="1" dirty="0" err="1" smtClean="0"/>
              <a:t>Tx</a:t>
            </a:r>
            <a:r>
              <a:rPr lang="en-US" altLang="ko-KR" sz="2400" b="1" dirty="0" smtClean="0"/>
              <a:t> buffer</a:t>
            </a:r>
            <a:endParaRPr lang="ko-KR" altLang="en-US" sz="2400" b="1" dirty="0"/>
          </a:p>
        </p:txBody>
      </p:sp>
      <p:sp>
        <p:nvSpPr>
          <p:cNvPr id="40" name="직사각형 39"/>
          <p:cNvSpPr/>
          <p:nvPr/>
        </p:nvSpPr>
        <p:spPr>
          <a:xfrm>
            <a:off x="9060160" y="3534812"/>
            <a:ext cx="1584176" cy="51334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Discard notification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41" name="직선 화살표 연결선 40"/>
          <p:cNvCxnSpPr/>
          <p:nvPr/>
        </p:nvCxnSpPr>
        <p:spPr>
          <a:xfrm>
            <a:off x="9791661" y="414223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87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SN gap analysis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4" cy="6696744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Case 2: SDUs are discarded while stored in RLC buffer</a:t>
            </a:r>
          </a:p>
          <a:p>
            <a:endParaRPr lang="en-US" altLang="ko-KR" sz="3200" dirty="0"/>
          </a:p>
          <a:p>
            <a:endParaRPr lang="en-US" altLang="ko-KR" sz="3200" dirty="0"/>
          </a:p>
          <a:p>
            <a:endParaRPr lang="en-US" altLang="ko-KR" sz="3200" dirty="0"/>
          </a:p>
          <a:p>
            <a:endParaRPr lang="en-US" altLang="ko-KR" sz="3200" dirty="0"/>
          </a:p>
          <a:p>
            <a:pPr lvl="1"/>
            <a:endParaRPr lang="en-US" altLang="ko-KR" sz="2400" dirty="0" smtClean="0"/>
          </a:p>
          <a:p>
            <a:pPr lvl="1"/>
            <a:endParaRPr lang="en-US" altLang="ko-KR" sz="2400" dirty="0" smtClean="0"/>
          </a:p>
          <a:p>
            <a:pPr lvl="1"/>
            <a:r>
              <a:rPr lang="en-US" altLang="ko-KR" sz="2400" dirty="0"/>
              <a:t>Depending on implementation, it may be difficult to re-associate SN for SDUs stored in RLC buffer.</a:t>
            </a:r>
          </a:p>
          <a:p>
            <a:pPr lvl="1"/>
            <a:r>
              <a:rPr lang="en-US" altLang="ko-KR" sz="2400" dirty="0"/>
              <a:t>However, </a:t>
            </a:r>
            <a:r>
              <a:rPr lang="en-US" altLang="ko-KR" sz="2400" dirty="0" smtClean="0"/>
              <a:t>even </a:t>
            </a:r>
            <a:r>
              <a:rPr lang="en-US" altLang="ko-KR" sz="2400" dirty="0"/>
              <a:t>if the SDUs 9~12 are transmitted without SN re-association, the t-Reordering in the receiver would ensure the </a:t>
            </a:r>
            <a:r>
              <a:rPr lang="en-US" altLang="ko-KR" sz="2400" dirty="0" smtClean="0"/>
              <a:t>PDB, same as in case 1.</a:t>
            </a:r>
            <a:endParaRPr lang="en-US" altLang="ko-KR" sz="2400" dirty="0"/>
          </a:p>
          <a:p>
            <a:pPr lvl="1"/>
            <a:r>
              <a:rPr lang="en-US" altLang="ko-KR" sz="2400" dirty="0" smtClean="0"/>
              <a:t>If </a:t>
            </a:r>
            <a:r>
              <a:rPr lang="en-US" altLang="ko-KR" sz="2400" dirty="0"/>
              <a:t>discard notification is introduced, </a:t>
            </a:r>
            <a:r>
              <a:rPr lang="en-US" altLang="ko-KR" sz="2400" dirty="0" smtClean="0"/>
              <a:t>it is transmitted only after the SDUs 9~12 are transmitted. (There is no prioritization of PDCP Control PDU in RLC transmission). Then, the benefit of discard notification is much less than case 1, i.e. it reduces only a portion of one t-Reordering.</a:t>
            </a:r>
            <a:endParaRPr lang="en-US" altLang="ko-KR" sz="2400" dirty="0"/>
          </a:p>
          <a:p>
            <a:pPr lvl="1"/>
            <a:endParaRPr lang="en-US" altLang="ko-KR" sz="2400" dirty="0"/>
          </a:p>
        </p:txBody>
      </p:sp>
      <p:sp>
        <p:nvSpPr>
          <p:cNvPr id="4" name="직사각형 3"/>
          <p:cNvSpPr/>
          <p:nvPr/>
        </p:nvSpPr>
        <p:spPr>
          <a:xfrm>
            <a:off x="4052046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772126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2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477227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3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197307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4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926320" y="2639358"/>
            <a:ext cx="720080" cy="720080"/>
          </a:xfrm>
          <a:prstGeom prst="rect">
            <a:avLst/>
          </a:prstGeom>
          <a:solidFill>
            <a:srgbClr val="FF6699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5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646400" y="2639358"/>
            <a:ext cx="720080" cy="720080"/>
          </a:xfrm>
          <a:prstGeom prst="rect">
            <a:avLst/>
          </a:prstGeom>
          <a:solidFill>
            <a:srgbClr val="FF6699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6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8351501" y="2639358"/>
            <a:ext cx="720080" cy="720080"/>
          </a:xfrm>
          <a:prstGeom prst="rect">
            <a:avLst/>
          </a:prstGeom>
          <a:solidFill>
            <a:srgbClr val="FF6699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7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9071581" y="2639358"/>
            <a:ext cx="720080" cy="720080"/>
          </a:xfrm>
          <a:prstGeom prst="rect">
            <a:avLst/>
          </a:prstGeom>
          <a:solidFill>
            <a:srgbClr val="FF6699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8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9795219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9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515299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10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1220400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11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1940480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12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441208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513216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585224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>
            <a:off x="657232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그룹 25"/>
          <p:cNvGrpSpPr/>
          <p:nvPr/>
        </p:nvGrpSpPr>
        <p:grpSpPr>
          <a:xfrm>
            <a:off x="6926320" y="2567350"/>
            <a:ext cx="720080" cy="936104"/>
            <a:chOff x="5453714" y="2054002"/>
            <a:chExt cx="720080" cy="936104"/>
          </a:xfrm>
        </p:grpSpPr>
        <p:cxnSp>
          <p:nvCxnSpPr>
            <p:cNvPr id="23" name="직선 연결선 22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그룹 26"/>
          <p:cNvGrpSpPr/>
          <p:nvPr/>
        </p:nvGrpSpPr>
        <p:grpSpPr>
          <a:xfrm>
            <a:off x="7652446" y="2567350"/>
            <a:ext cx="720080" cy="936104"/>
            <a:chOff x="5453714" y="2054002"/>
            <a:chExt cx="720080" cy="936104"/>
          </a:xfrm>
        </p:grpSpPr>
        <p:cxnSp>
          <p:nvCxnSpPr>
            <p:cNvPr id="28" name="직선 연결선 27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그룹 29"/>
          <p:cNvGrpSpPr/>
          <p:nvPr/>
        </p:nvGrpSpPr>
        <p:grpSpPr>
          <a:xfrm>
            <a:off x="8372526" y="2567350"/>
            <a:ext cx="720080" cy="936104"/>
            <a:chOff x="5453714" y="2054002"/>
            <a:chExt cx="720080" cy="936104"/>
          </a:xfrm>
        </p:grpSpPr>
        <p:cxnSp>
          <p:nvCxnSpPr>
            <p:cNvPr id="31" name="직선 연결선 30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그룹 32"/>
          <p:cNvGrpSpPr/>
          <p:nvPr/>
        </p:nvGrpSpPr>
        <p:grpSpPr>
          <a:xfrm>
            <a:off x="9092606" y="2567350"/>
            <a:ext cx="720080" cy="936104"/>
            <a:chOff x="5453714" y="2054002"/>
            <a:chExt cx="720080" cy="936104"/>
          </a:xfrm>
        </p:grpSpPr>
        <p:cxnSp>
          <p:nvCxnSpPr>
            <p:cNvPr id="34" name="직선 연결선 33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4484094" y="2126010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Transmitted SDU</a:t>
            </a:r>
            <a:endParaRPr lang="ko-KR" altLang="en-US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7436422" y="2126010"/>
            <a:ext cx="180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Discarded SDU</a:t>
            </a:r>
            <a:endParaRPr lang="ko-KR" altLang="en-US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0552344" y="2126010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Stored SDU</a:t>
            </a:r>
            <a:endParaRPr lang="ko-KR" altLang="en-US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1682487" y="2753757"/>
            <a:ext cx="2132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/>
              <a:t>RLC </a:t>
            </a:r>
            <a:r>
              <a:rPr lang="en-US" altLang="ko-KR" sz="2400" b="1" dirty="0" err="1" smtClean="0"/>
              <a:t>Tx</a:t>
            </a:r>
            <a:r>
              <a:rPr lang="en-US" altLang="ko-KR" sz="2400" b="1" dirty="0" smtClean="0"/>
              <a:t> buffer</a:t>
            </a:r>
            <a:endParaRPr lang="ko-KR" altLang="en-US" sz="2400" b="1" dirty="0"/>
          </a:p>
        </p:txBody>
      </p:sp>
      <p:sp>
        <p:nvSpPr>
          <p:cNvPr id="40" name="직사각형 39"/>
          <p:cNvSpPr/>
          <p:nvPr/>
        </p:nvSpPr>
        <p:spPr>
          <a:xfrm>
            <a:off x="11940480" y="3534812"/>
            <a:ext cx="1584176" cy="51334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Discard notification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41" name="직선 화살표 연결선 40"/>
          <p:cNvCxnSpPr/>
          <p:nvPr/>
        </p:nvCxnSpPr>
        <p:spPr>
          <a:xfrm>
            <a:off x="12671981" y="414223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401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SN gap analysis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4" cy="6696744"/>
          </a:xfrm>
        </p:spPr>
        <p:txBody>
          <a:bodyPr>
            <a:normAutofit lnSpcReduction="10000"/>
          </a:bodyPr>
          <a:lstStyle/>
          <a:p>
            <a:r>
              <a:rPr lang="en-US" altLang="ko-KR" sz="3200" dirty="0" smtClean="0"/>
              <a:t>Case 3: SDUs are discarded discontinuously while stored in RLC buffer</a:t>
            </a:r>
          </a:p>
          <a:p>
            <a:endParaRPr lang="en-US" altLang="ko-KR" sz="3200" dirty="0"/>
          </a:p>
          <a:p>
            <a:endParaRPr lang="en-US" altLang="ko-KR" sz="3200" dirty="0"/>
          </a:p>
          <a:p>
            <a:endParaRPr lang="en-US" altLang="ko-KR" sz="3200" dirty="0"/>
          </a:p>
          <a:p>
            <a:endParaRPr lang="en-US" altLang="ko-KR" sz="3200" dirty="0"/>
          </a:p>
          <a:p>
            <a:pPr lvl="1"/>
            <a:endParaRPr lang="en-US" altLang="ko-KR" sz="2400" dirty="0" smtClean="0"/>
          </a:p>
          <a:p>
            <a:pPr lvl="1"/>
            <a:r>
              <a:rPr lang="en-US" altLang="ko-KR" sz="2400" dirty="0" smtClean="0"/>
              <a:t>If pdu-</a:t>
            </a:r>
            <a:r>
              <a:rPr lang="en-US" altLang="ko-KR" sz="2400" dirty="0" err="1" smtClean="0"/>
              <a:t>SetDiscard</a:t>
            </a:r>
            <a:r>
              <a:rPr lang="en-US" altLang="ko-KR" sz="2400" dirty="0" smtClean="0"/>
              <a:t> is configured and if PDU sets are interleaved, SDUs stored in RLC buffer may be discarded discontinuously.</a:t>
            </a:r>
          </a:p>
          <a:p>
            <a:pPr lvl="1"/>
            <a:r>
              <a:rPr lang="en-US" altLang="ko-KR" sz="2400" dirty="0" smtClean="0"/>
              <a:t>If the </a:t>
            </a:r>
            <a:r>
              <a:rPr lang="en-US" altLang="ko-KR" sz="2400" dirty="0"/>
              <a:t>SDUs </a:t>
            </a:r>
            <a:r>
              <a:rPr lang="en-US" altLang="ko-KR" sz="2400" dirty="0" smtClean="0"/>
              <a:t>6, 8, 10, 12 </a:t>
            </a:r>
            <a:r>
              <a:rPr lang="en-US" altLang="ko-KR" sz="2400" dirty="0"/>
              <a:t>are transmitted without SN re-association, the </a:t>
            </a:r>
            <a:r>
              <a:rPr lang="en-US" altLang="ko-KR" sz="2400" dirty="0" smtClean="0"/>
              <a:t>t-Reordering starts when the SDU 6 is received. The SDUs 8, 10, 12 are received while the t-Reordering is running. When the t-Reordering expires, another t-Reordering starts for SDU 12. Thus, the delivery of SDUs 8, 10, 12 are delayed until two t-Reordering expires.</a:t>
            </a:r>
          </a:p>
          <a:p>
            <a:pPr lvl="1"/>
            <a:r>
              <a:rPr lang="en-US" altLang="ko-KR" sz="2400" dirty="0" smtClean="0"/>
              <a:t>If </a:t>
            </a:r>
            <a:r>
              <a:rPr lang="en-US" altLang="ko-KR" sz="2400" dirty="0"/>
              <a:t>discard notification is introduced, </a:t>
            </a:r>
            <a:r>
              <a:rPr lang="en-US" altLang="ko-KR" sz="2400" dirty="0" smtClean="0"/>
              <a:t>it is transmitted only after the SDU 12 is transmitted. Then, the benefit of discard notification is one t-Reordering + a portion of one t-Reordering.</a:t>
            </a:r>
            <a:endParaRPr lang="en-US" altLang="ko-KR" sz="2400" dirty="0"/>
          </a:p>
        </p:txBody>
      </p:sp>
      <p:sp>
        <p:nvSpPr>
          <p:cNvPr id="4" name="직사각형 3"/>
          <p:cNvSpPr/>
          <p:nvPr/>
        </p:nvSpPr>
        <p:spPr>
          <a:xfrm>
            <a:off x="4052046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772126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2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477227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3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197307" y="2639358"/>
            <a:ext cx="720080" cy="720080"/>
          </a:xfrm>
          <a:prstGeom prst="rect">
            <a:avLst/>
          </a:prstGeom>
          <a:solidFill>
            <a:srgbClr val="92D05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4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926320" y="2639358"/>
            <a:ext cx="720080" cy="720080"/>
          </a:xfrm>
          <a:prstGeom prst="rect">
            <a:avLst/>
          </a:prstGeom>
          <a:solidFill>
            <a:srgbClr val="FF6699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5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646400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6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8351501" y="2639358"/>
            <a:ext cx="720080" cy="720080"/>
          </a:xfrm>
          <a:prstGeom prst="rect">
            <a:avLst/>
          </a:prstGeom>
          <a:solidFill>
            <a:srgbClr val="FF6699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7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9071581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8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9795219" y="2639358"/>
            <a:ext cx="720080" cy="720080"/>
          </a:xfrm>
          <a:prstGeom prst="rect">
            <a:avLst/>
          </a:prstGeom>
          <a:solidFill>
            <a:srgbClr val="FF6699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9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515299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10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1220400" y="2639358"/>
            <a:ext cx="720080" cy="720080"/>
          </a:xfrm>
          <a:prstGeom prst="rect">
            <a:avLst/>
          </a:prstGeom>
          <a:solidFill>
            <a:srgbClr val="FF66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11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1940480" y="2639358"/>
            <a:ext cx="720080" cy="72008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12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441208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513216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585224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>
            <a:off x="6572326" y="350345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그룹 25"/>
          <p:cNvGrpSpPr/>
          <p:nvPr/>
        </p:nvGrpSpPr>
        <p:grpSpPr>
          <a:xfrm>
            <a:off x="6926320" y="2567350"/>
            <a:ext cx="720080" cy="936104"/>
            <a:chOff x="5453714" y="2054002"/>
            <a:chExt cx="720080" cy="936104"/>
          </a:xfrm>
        </p:grpSpPr>
        <p:cxnSp>
          <p:nvCxnSpPr>
            <p:cNvPr id="23" name="직선 연결선 22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그룹 26"/>
          <p:cNvGrpSpPr/>
          <p:nvPr/>
        </p:nvGrpSpPr>
        <p:grpSpPr>
          <a:xfrm>
            <a:off x="9780240" y="2567350"/>
            <a:ext cx="720080" cy="936104"/>
            <a:chOff x="5453714" y="2054002"/>
            <a:chExt cx="720080" cy="936104"/>
          </a:xfrm>
          <a:solidFill>
            <a:srgbClr val="FF6699"/>
          </a:solidFill>
        </p:grpSpPr>
        <p:cxnSp>
          <p:nvCxnSpPr>
            <p:cNvPr id="28" name="직선 연결선 27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그룹 29"/>
          <p:cNvGrpSpPr/>
          <p:nvPr/>
        </p:nvGrpSpPr>
        <p:grpSpPr>
          <a:xfrm>
            <a:off x="8372526" y="2567350"/>
            <a:ext cx="720080" cy="936104"/>
            <a:chOff x="5453714" y="2054002"/>
            <a:chExt cx="720080" cy="936104"/>
          </a:xfrm>
        </p:grpSpPr>
        <p:cxnSp>
          <p:nvCxnSpPr>
            <p:cNvPr id="31" name="직선 연결선 30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그룹 32"/>
          <p:cNvGrpSpPr/>
          <p:nvPr/>
        </p:nvGrpSpPr>
        <p:grpSpPr>
          <a:xfrm>
            <a:off x="11220400" y="2567350"/>
            <a:ext cx="720080" cy="936104"/>
            <a:chOff x="5453714" y="2054002"/>
            <a:chExt cx="720080" cy="936104"/>
          </a:xfrm>
        </p:grpSpPr>
        <p:cxnSp>
          <p:nvCxnSpPr>
            <p:cNvPr id="34" name="직선 연결선 33"/>
            <p:cNvCxnSpPr/>
            <p:nvPr/>
          </p:nvCxnSpPr>
          <p:spPr>
            <a:xfrm flipH="1">
              <a:off x="5453714" y="2054002"/>
              <a:ext cx="720080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/>
            <p:cNvCxnSpPr/>
            <p:nvPr/>
          </p:nvCxnSpPr>
          <p:spPr>
            <a:xfrm flipH="1" flipV="1">
              <a:off x="5464739" y="2054002"/>
              <a:ext cx="701566" cy="93610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4484094" y="2126010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Transmitted SDU</a:t>
            </a:r>
            <a:endParaRPr lang="ko-KR" altLang="en-US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7436422" y="2126010"/>
            <a:ext cx="180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Discarded SDU</a:t>
            </a:r>
            <a:endParaRPr lang="ko-KR" altLang="en-US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0552344" y="2126010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Stored SDU</a:t>
            </a:r>
            <a:endParaRPr lang="ko-KR" altLang="en-US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1682487" y="2753757"/>
            <a:ext cx="2132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/>
              <a:t>RLC </a:t>
            </a:r>
            <a:r>
              <a:rPr lang="en-US" altLang="ko-KR" sz="2400" b="1" dirty="0" err="1" smtClean="0"/>
              <a:t>Tx</a:t>
            </a:r>
            <a:r>
              <a:rPr lang="en-US" altLang="ko-KR" sz="2400" b="1" dirty="0" smtClean="0"/>
              <a:t> buffer</a:t>
            </a:r>
            <a:endParaRPr lang="ko-KR" altLang="en-US" sz="2400" b="1" dirty="0"/>
          </a:p>
        </p:txBody>
      </p:sp>
      <p:sp>
        <p:nvSpPr>
          <p:cNvPr id="40" name="직사각형 39"/>
          <p:cNvSpPr/>
          <p:nvPr/>
        </p:nvSpPr>
        <p:spPr>
          <a:xfrm>
            <a:off x="11940480" y="3534812"/>
            <a:ext cx="1584176" cy="51334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Discard notification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41" name="직선 화살표 연결선 40"/>
          <p:cNvCxnSpPr/>
          <p:nvPr/>
        </p:nvCxnSpPr>
        <p:spPr>
          <a:xfrm>
            <a:off x="12671981" y="414223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99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Observations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Current PDCP operation does not cause any critical problem.</a:t>
            </a:r>
          </a:p>
          <a:p>
            <a:r>
              <a:rPr lang="en-US" altLang="ko-KR" dirty="0" smtClean="0"/>
              <a:t>Discard notification may be beneficial in following conditions:</a:t>
            </a:r>
          </a:p>
          <a:p>
            <a:pPr lvl="1"/>
            <a:r>
              <a:rPr lang="en-US" altLang="ko-KR" dirty="0" smtClean="0"/>
              <a:t>pdu-</a:t>
            </a:r>
            <a:r>
              <a:rPr lang="en-US" altLang="ko-KR" dirty="0" err="1" smtClean="0"/>
              <a:t>SetDiscard</a:t>
            </a:r>
            <a:r>
              <a:rPr lang="en-US" altLang="ko-KR" dirty="0" smtClean="0"/>
              <a:t> is configured</a:t>
            </a:r>
          </a:p>
          <a:p>
            <a:pPr lvl="1"/>
            <a:r>
              <a:rPr lang="en-US" altLang="ko-KR" dirty="0" smtClean="0"/>
              <a:t>PDU sets arrive at PDCP buffer with interleaving</a:t>
            </a:r>
          </a:p>
          <a:p>
            <a:pPr lvl="1"/>
            <a:r>
              <a:rPr lang="en-US" altLang="ko-KR" dirty="0" smtClean="0"/>
              <a:t>Lots of PDCP SDUs are pre-processed and stored in RLC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buffer</a:t>
            </a:r>
          </a:p>
          <a:p>
            <a:pPr lvl="1"/>
            <a:r>
              <a:rPr lang="en-US" altLang="ko-KR" dirty="0" smtClean="0"/>
              <a:t>RLC SDUs are not transmitted until the discard timer expires</a:t>
            </a:r>
          </a:p>
          <a:p>
            <a:r>
              <a:rPr lang="en-US" altLang="ko-KR" dirty="0" smtClean="0"/>
              <a:t>In the above condition, the benefit of discard notification is reducing the reordering delay as one t-Reordering + a portion of one t-Reordering</a:t>
            </a:r>
          </a:p>
          <a:p>
            <a:r>
              <a:rPr lang="en-US" altLang="ko-KR" dirty="0" smtClean="0"/>
              <a:t>Even if discard notification is introduced, the legacy behavior can still be applied; (</a:t>
            </a:r>
            <a:r>
              <a:rPr lang="en-US" altLang="ko-KR" dirty="0"/>
              <a:t>Thus, the transmission of discard notification shall not be mandated even if it is configured</a:t>
            </a:r>
            <a:r>
              <a:rPr lang="en-US" altLang="ko-KR" dirty="0" smtClean="0"/>
              <a:t>.)</a:t>
            </a:r>
          </a:p>
          <a:p>
            <a:pPr lvl="1"/>
            <a:r>
              <a:rPr lang="en-US" altLang="ko-KR" dirty="0" smtClean="0"/>
              <a:t>SN re-association</a:t>
            </a:r>
          </a:p>
          <a:p>
            <a:pPr lvl="1"/>
            <a:r>
              <a:rPr lang="en-US" altLang="ko-KR" dirty="0" smtClean="0"/>
              <a:t>Relying on t-Reordering</a:t>
            </a:r>
          </a:p>
        </p:txBody>
      </p:sp>
    </p:spTree>
    <p:extLst>
      <p:ext uri="{BB962C8B-B14F-4D97-AF65-F5344CB8AC3E}">
        <p14:creationId xmlns:p14="http://schemas.microsoft.com/office/powerpoint/2010/main" val="2312582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BF126B1-5379-444F-8DBB-0A41228BE666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sharepoint/v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78356</TotalTime>
  <Words>634</Words>
  <Application>Microsoft Office PowerPoint</Application>
  <PresentationFormat>사용자 지정</PresentationFormat>
  <Paragraphs>105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SN gap analysis</vt:lpstr>
      <vt:lpstr>SN gap analysis</vt:lpstr>
      <vt:lpstr>SN gap analysis</vt:lpstr>
      <vt:lpstr>SN gap analysis</vt:lpstr>
      <vt:lpstr>Observations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LGE-SeungJune</cp:lastModifiedBy>
  <cp:revision>3546</cp:revision>
  <dcterms:created xsi:type="dcterms:W3CDTF">2016-10-11T04:12:52Z</dcterms:created>
  <dcterms:modified xsi:type="dcterms:W3CDTF">2024-02-28T06:53:17Z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