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4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938F1-D2F2-439C-98C8-822E6F792D91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52079-9434-493E-BDB1-5D9B7A590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7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2079-9434-493E-BDB1-5D9B7A5909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69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2079-9434-493E-BDB1-5D9B7A5909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5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2079-9434-493E-BDB1-5D9B7A5909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8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4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907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3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2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05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4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4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38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89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98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carrier configuration for duplicated SL LCHs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3000" dirty="0" smtClean="0"/>
              <a:t>Huawei, </a:t>
            </a:r>
            <a:r>
              <a:rPr lang="en-US" altLang="zh-CN" sz="3000" dirty="0" err="1" smtClean="0"/>
              <a:t>HiSilicon</a:t>
            </a:r>
            <a:endParaRPr lang="zh-CN" altLang="en-US" sz="3000" dirty="0"/>
          </a:p>
        </p:txBody>
      </p:sp>
      <p:sp>
        <p:nvSpPr>
          <p:cNvPr id="4" name="文本框 3"/>
          <p:cNvSpPr txBox="1"/>
          <p:nvPr/>
        </p:nvSpPr>
        <p:spPr>
          <a:xfrm>
            <a:off x="9434285" y="261257"/>
            <a:ext cx="2467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R2-1808918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5638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0199" y="1329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Issue to address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Mode 3, whether it is 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sz="2600" dirty="0" smtClean="0"/>
              <a:t>Opt1: two orthogonal carrier Sets, or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600" dirty="0" smtClean="0"/>
              <a:t>Opt2: two different carriers </a:t>
            </a:r>
          </a:p>
          <a:p>
            <a:pPr marL="271463" lvl="1" indent="0">
              <a:spcBef>
                <a:spcPts val="1000"/>
              </a:spcBef>
              <a:buNone/>
            </a:pPr>
            <a:r>
              <a:rPr lang="en-US" altLang="zh-CN" sz="2800" dirty="0" smtClean="0"/>
              <a:t>that shall </a:t>
            </a:r>
            <a:r>
              <a:rPr lang="en-US" altLang="zh-CN" sz="2800" dirty="0"/>
              <a:t>be configured per Destination for all </a:t>
            </a:r>
            <a:r>
              <a:rPr lang="en-US" altLang="zh-CN" sz="2800" dirty="0" smtClean="0"/>
              <a:t>PPPR(s) </a:t>
            </a:r>
            <a:r>
              <a:rPr lang="en-US" altLang="zh-CN" sz="2800" dirty="0"/>
              <a:t>configured for SL </a:t>
            </a:r>
            <a:r>
              <a:rPr lang="en-US" altLang="zh-CN" sz="2800" dirty="0" smtClean="0"/>
              <a:t>packet duplication.</a:t>
            </a:r>
            <a:endParaRPr lang="zh-CN" altLang="en-US" sz="28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1458097"/>
            <a:ext cx="12192000" cy="0"/>
          </a:xfrm>
          <a:prstGeom prst="line">
            <a:avLst/>
          </a:prstGeom>
          <a:ln w="381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66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0199" y="1329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Demo of Opt1 and Opt2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1458097"/>
            <a:ext cx="12192000" cy="0"/>
          </a:xfrm>
          <a:prstGeom prst="line">
            <a:avLst/>
          </a:prstGeom>
          <a:ln w="381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390141" y="4817290"/>
            <a:ext cx="370114" cy="38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90141" y="4226740"/>
            <a:ext cx="370114" cy="571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90141" y="3947516"/>
            <a:ext cx="370114" cy="2855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90141" y="3250428"/>
            <a:ext cx="370114" cy="1949901"/>
            <a:chOff x="841829" y="3348038"/>
            <a:chExt cx="370114" cy="194990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41829" y="3348038"/>
              <a:ext cx="0" cy="19496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11943" y="3348038"/>
              <a:ext cx="0" cy="194990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41829" y="5297714"/>
              <a:ext cx="3701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3456940" y="4668825"/>
            <a:ext cx="370114" cy="5193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56940" y="4402492"/>
            <a:ext cx="370114" cy="2627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456941" y="3233465"/>
            <a:ext cx="370114" cy="1949901"/>
            <a:chOff x="841829" y="3348038"/>
            <a:chExt cx="370114" cy="194990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41829" y="3348038"/>
              <a:ext cx="0" cy="1949676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211943" y="3348038"/>
              <a:ext cx="0" cy="1949901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41829" y="5297714"/>
              <a:ext cx="370114" cy="0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圆角矩形 26"/>
          <p:cNvSpPr/>
          <p:nvPr/>
        </p:nvSpPr>
        <p:spPr>
          <a:xfrm>
            <a:off x="1990272" y="2348912"/>
            <a:ext cx="2202180" cy="539469"/>
          </a:xfrm>
          <a:prstGeom prst="round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PPPR=1, DST=1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9" name="直接箭头连接符 28"/>
          <p:cNvCxnSpPr>
            <a:stCxn id="30" idx="0"/>
            <a:endCxn id="17" idx="2"/>
          </p:cNvCxnSpPr>
          <p:nvPr/>
        </p:nvCxnSpPr>
        <p:spPr>
          <a:xfrm flipV="1">
            <a:off x="1513114" y="5200104"/>
            <a:ext cx="1062084" cy="546194"/>
          </a:xfrm>
          <a:prstGeom prst="straightConnector1">
            <a:avLst/>
          </a:prstGeom>
          <a:ln w="22225">
            <a:solidFill>
              <a:schemeClr val="tx1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93914" y="5746298"/>
            <a:ext cx="2438400" cy="6835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{F1, F2, F3}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cxnSp>
        <p:nvCxnSpPr>
          <p:cNvPr id="31" name="直接箭头连接符 30"/>
          <p:cNvCxnSpPr>
            <a:stCxn id="34" idx="0"/>
            <a:endCxn id="24" idx="2"/>
          </p:cNvCxnSpPr>
          <p:nvPr/>
        </p:nvCxnSpPr>
        <p:spPr>
          <a:xfrm flipH="1" flipV="1">
            <a:off x="3641997" y="5188130"/>
            <a:ext cx="1034143" cy="571497"/>
          </a:xfrm>
          <a:prstGeom prst="straightConnector1">
            <a:avLst/>
          </a:prstGeom>
          <a:ln w="22225">
            <a:solidFill>
              <a:schemeClr val="accent6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456940" y="5759627"/>
            <a:ext cx="2438400" cy="683532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{F4, F5}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498477" y="4817293"/>
            <a:ext cx="370114" cy="38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498477" y="4236268"/>
            <a:ext cx="370114" cy="571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498477" y="3947519"/>
            <a:ext cx="370114" cy="2855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8498477" y="3250431"/>
            <a:ext cx="370114" cy="1949901"/>
            <a:chOff x="841829" y="3348038"/>
            <a:chExt cx="370114" cy="1949901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41829" y="3348038"/>
              <a:ext cx="0" cy="19496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211943" y="3348038"/>
              <a:ext cx="0" cy="194990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41829" y="5297714"/>
              <a:ext cx="3701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9565276" y="4668828"/>
            <a:ext cx="370114" cy="5193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565276" y="4402495"/>
            <a:ext cx="370114" cy="2627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9565277" y="3233468"/>
            <a:ext cx="370114" cy="1949901"/>
            <a:chOff x="841829" y="3348038"/>
            <a:chExt cx="370114" cy="1949901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841829" y="3348038"/>
              <a:ext cx="0" cy="1949676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211943" y="3348038"/>
              <a:ext cx="0" cy="1949901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41829" y="5297714"/>
              <a:ext cx="370114" cy="0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圆角矩形 47"/>
          <p:cNvSpPr/>
          <p:nvPr/>
        </p:nvSpPr>
        <p:spPr>
          <a:xfrm>
            <a:off x="8098608" y="2348915"/>
            <a:ext cx="2202180" cy="539469"/>
          </a:xfrm>
          <a:prstGeom prst="round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PPPR=1, DST=1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49" name="直接箭头连接符 48"/>
          <p:cNvCxnSpPr>
            <a:stCxn id="50" idx="0"/>
            <a:endCxn id="35" idx="2"/>
          </p:cNvCxnSpPr>
          <p:nvPr/>
        </p:nvCxnSpPr>
        <p:spPr>
          <a:xfrm flipV="1">
            <a:off x="7621450" y="5200107"/>
            <a:ext cx="1062084" cy="546191"/>
          </a:xfrm>
          <a:prstGeom prst="straightConnector1">
            <a:avLst/>
          </a:prstGeom>
          <a:ln w="22225">
            <a:solidFill>
              <a:schemeClr val="tx1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6402250" y="5746298"/>
            <a:ext cx="2438400" cy="6835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{F1}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cxnSp>
        <p:nvCxnSpPr>
          <p:cNvPr id="51" name="直接箭头连接符 50"/>
          <p:cNvCxnSpPr>
            <a:stCxn id="52" idx="0"/>
            <a:endCxn id="42" idx="2"/>
          </p:cNvCxnSpPr>
          <p:nvPr/>
        </p:nvCxnSpPr>
        <p:spPr>
          <a:xfrm flipH="1" flipV="1">
            <a:off x="9750333" y="5188133"/>
            <a:ext cx="1034143" cy="571494"/>
          </a:xfrm>
          <a:prstGeom prst="straightConnector1">
            <a:avLst/>
          </a:prstGeom>
          <a:ln w="22225">
            <a:solidFill>
              <a:schemeClr val="accent6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9565276" y="5759627"/>
            <a:ext cx="2438400" cy="683532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{F5}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93914" y="1712686"/>
            <a:ext cx="159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OPT1:</a:t>
            </a:r>
            <a:endParaRPr lang="zh-CN" altLang="en-US" sz="3200" dirty="0"/>
          </a:p>
        </p:txBody>
      </p:sp>
      <p:sp>
        <p:nvSpPr>
          <p:cNvPr id="62" name="文本框 61"/>
          <p:cNvSpPr txBox="1"/>
          <p:nvPr/>
        </p:nvSpPr>
        <p:spPr>
          <a:xfrm>
            <a:off x="6096000" y="1726414"/>
            <a:ext cx="159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OPT2:</a:t>
            </a:r>
            <a:endParaRPr lang="zh-CN" altLang="en-US" sz="3200" dirty="0"/>
          </a:p>
        </p:txBody>
      </p:sp>
      <p:sp>
        <p:nvSpPr>
          <p:cNvPr id="63" name="文本框 62"/>
          <p:cNvSpPr txBox="1"/>
          <p:nvPr/>
        </p:nvSpPr>
        <p:spPr>
          <a:xfrm>
            <a:off x="1149981" y="3887539"/>
            <a:ext cx="118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Duplicated SL LCH1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3860701" y="3878676"/>
            <a:ext cx="118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6"/>
                </a:solidFill>
              </a:rPr>
              <a:t>Duplicated SL LCH2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926496" y="3877205"/>
            <a:ext cx="118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6"/>
                </a:solidFill>
              </a:rPr>
              <a:t>Duplicated SL LCH2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257231" y="3848671"/>
            <a:ext cx="118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Duplicated SL LCH1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61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0199" y="1329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How the two options work?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1458097"/>
            <a:ext cx="12192000" cy="0"/>
          </a:xfrm>
          <a:prstGeom prst="line">
            <a:avLst/>
          </a:prstGeom>
          <a:ln w="381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内容占位符 5"/>
          <p:cNvSpPr>
            <a:spLocks noGrp="1"/>
          </p:cNvSpPr>
          <p:nvPr>
            <p:ph idx="1"/>
          </p:nvPr>
        </p:nvSpPr>
        <p:spPr>
          <a:xfrm>
            <a:off x="838200" y="1753055"/>
            <a:ext cx="11049000" cy="47928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400" dirty="0" smtClean="0"/>
              <a:t>For Opt1:</a:t>
            </a:r>
          </a:p>
          <a:p>
            <a:pPr lvl="1"/>
            <a:r>
              <a:rPr lang="en-US" altLang="zh-CN" dirty="0" smtClean="0"/>
              <a:t>The data of a duplicated SL LCH is transmitted by the SL grant scheduled on </a:t>
            </a:r>
            <a:r>
              <a:rPr lang="en-US" altLang="zh-CN" u="sng" dirty="0" smtClean="0"/>
              <a:t>any carrier</a:t>
            </a:r>
            <a:r>
              <a:rPr lang="en-US" altLang="zh-CN" dirty="0" smtClean="0"/>
              <a:t> included in the associated carrier set (e.g. in the last page, data of duplicated LCH1 can be sent as long as there’s SL grant on </a:t>
            </a:r>
            <a:r>
              <a:rPr lang="en-US" altLang="zh-CN" i="1" dirty="0" smtClean="0"/>
              <a:t>either</a:t>
            </a:r>
            <a:r>
              <a:rPr lang="en-US" altLang="zh-CN" dirty="0" smtClean="0"/>
              <a:t> F1, F2 </a:t>
            </a:r>
            <a:r>
              <a:rPr lang="en-US" altLang="zh-CN" i="1" dirty="0" smtClean="0"/>
              <a:t>or</a:t>
            </a:r>
            <a:r>
              <a:rPr lang="en-US" altLang="zh-CN" dirty="0" smtClean="0"/>
              <a:t> F3, as decoded from PDCCH);</a:t>
            </a:r>
          </a:p>
          <a:p>
            <a:pPr lvl="1"/>
            <a:r>
              <a:rPr lang="en-US" altLang="zh-CN" dirty="0" smtClean="0"/>
              <a:t>Data of a duplicated SL LCH can rely on </a:t>
            </a:r>
            <a:r>
              <a:rPr lang="en-US" altLang="zh-CN" u="sng" dirty="0" smtClean="0"/>
              <a:t>multi-carrier transmission</a:t>
            </a:r>
            <a:r>
              <a:rPr lang="en-US" altLang="zh-CN" dirty="0" smtClean="0"/>
              <a:t> as per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scheduling;</a:t>
            </a:r>
          </a:p>
          <a:p>
            <a:pPr lvl="1"/>
            <a:r>
              <a:rPr lang="en-US" altLang="zh-CN" dirty="0" smtClean="0"/>
              <a:t>How many carriers are included in a carrier set is up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implementation, similar to NR PDCP duplication (i.e. </a:t>
            </a:r>
            <a:r>
              <a:rPr lang="en-US" altLang="zh-CN" i="1" dirty="0" err="1" smtClean="0"/>
              <a:t>allowedServingCell</a:t>
            </a:r>
            <a:r>
              <a:rPr lang="en-US" altLang="zh-CN" b="1" u="sng" dirty="0" err="1" smtClean="0"/>
              <a:t>s</a:t>
            </a:r>
            <a:r>
              <a:rPr lang="en-US" altLang="zh-CN" dirty="0" smtClean="0"/>
              <a:t>). </a:t>
            </a:r>
          </a:p>
          <a:p>
            <a:pPr lvl="1"/>
            <a:endParaRPr lang="en-US" altLang="zh-CN" dirty="0" smtClean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For </a:t>
            </a:r>
            <a:r>
              <a:rPr lang="en-US" altLang="zh-CN" dirty="0" smtClean="0"/>
              <a:t>Opt2:</a:t>
            </a:r>
          </a:p>
          <a:p>
            <a:pPr lvl="1"/>
            <a:r>
              <a:rPr lang="en-US" altLang="zh-CN" dirty="0" smtClean="0"/>
              <a:t>The data of a duplicated SL LCH can only be transmitted on the SL grant scheduled on </a:t>
            </a:r>
            <a:r>
              <a:rPr lang="en-US" altLang="zh-CN" u="sng" dirty="0" smtClean="0"/>
              <a:t>one associated carrier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(e.g. in the last page, data of duplicated LCH1 can be transmitted only if there is SL grant on F1, as decoded from PDCCH);</a:t>
            </a:r>
          </a:p>
          <a:p>
            <a:pPr lvl="1"/>
            <a:r>
              <a:rPr lang="en-US" altLang="zh-CN" dirty="0" smtClean="0"/>
              <a:t>Data of any duplicated SL LCH can only be transmitted on a </a:t>
            </a:r>
            <a:r>
              <a:rPr lang="en-US" altLang="zh-CN" u="sng" dirty="0" smtClean="0"/>
              <a:t>single carrier</a:t>
            </a:r>
            <a:r>
              <a:rPr lang="en-US" altLang="zh-CN" dirty="0" smtClean="0"/>
              <a:t>, no matter how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schedules.</a:t>
            </a:r>
          </a:p>
          <a:p>
            <a:pPr marL="228600" lvl="1">
              <a:spcBef>
                <a:spcPts val="1000"/>
              </a:spcBef>
            </a:pPr>
            <a:endParaRPr lang="en-US" altLang="zh-CN" sz="2800" dirty="0"/>
          </a:p>
          <a:p>
            <a:pPr marL="457200" lvl="1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70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0199" y="1329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Comparison of Opt1 and Opt2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1458097"/>
            <a:ext cx="12192000" cy="0"/>
          </a:xfrm>
          <a:prstGeom prst="line">
            <a:avLst/>
          </a:prstGeom>
          <a:ln w="381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内容占位符 5"/>
          <p:cNvSpPr>
            <a:spLocks noGrp="1"/>
          </p:cNvSpPr>
          <p:nvPr>
            <p:ph idx="1"/>
          </p:nvPr>
        </p:nvSpPr>
        <p:spPr>
          <a:xfrm>
            <a:off x="838200" y="1753055"/>
            <a:ext cx="11049000" cy="479288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300" b="1" dirty="0" smtClean="0"/>
              <a:t>Observation 1</a:t>
            </a:r>
            <a:r>
              <a:rPr lang="en-US" altLang="zh-CN" sz="2300" dirty="0" smtClean="0"/>
              <a:t>: In Opt 1, data of a duplicated SL LCH can be sent with the SL grant assigned on any carrier included in the associated carrier set; whereas in Opt 2, data of a duplicated SL LCH can only be transmitted on the single carrier associated with it.  </a:t>
            </a:r>
          </a:p>
          <a:p>
            <a:r>
              <a:rPr lang="en-US" altLang="zh-CN" sz="2300" b="1" dirty="0" smtClean="0"/>
              <a:t>Observation 1a: </a:t>
            </a:r>
            <a:r>
              <a:rPr lang="en-US" altLang="zh-CN" sz="2300" dirty="0" smtClean="0"/>
              <a:t>Based on Observation 1, the data of a duplicated LCH can enjoy multi-carrier transmission in Opt1 (which may be good for </a:t>
            </a:r>
            <a:r>
              <a:rPr lang="en-US" altLang="zh-CN" sz="2300" dirty="0" err="1" smtClean="0"/>
              <a:t>Tx</a:t>
            </a:r>
            <a:r>
              <a:rPr lang="en-US" altLang="zh-CN" sz="2300" dirty="0" smtClean="0"/>
              <a:t> rate), whereas data of a duplicated LCH can only rely on single-carrier transmission in Opt2 (which may limit </a:t>
            </a:r>
            <a:r>
              <a:rPr lang="en-US" altLang="zh-CN" sz="2300" dirty="0" err="1" smtClean="0"/>
              <a:t>Tx</a:t>
            </a:r>
            <a:r>
              <a:rPr lang="en-US" altLang="zh-CN" sz="2300" dirty="0" smtClean="0"/>
              <a:t> rate). </a:t>
            </a:r>
            <a:endParaRPr lang="en-US" altLang="zh-CN" sz="2800" dirty="0"/>
          </a:p>
          <a:p>
            <a:pPr marL="228600" lvl="1">
              <a:spcBef>
                <a:spcPts val="1000"/>
              </a:spcBef>
            </a:pPr>
            <a:r>
              <a:rPr lang="en-US" altLang="zh-CN" sz="2300" b="1" dirty="0"/>
              <a:t>Observation </a:t>
            </a:r>
            <a:r>
              <a:rPr lang="en-US" altLang="zh-CN" sz="2300" b="1" dirty="0" smtClean="0"/>
              <a:t>2: </a:t>
            </a:r>
            <a:r>
              <a:rPr lang="en-US" altLang="zh-CN" sz="2300" dirty="0" smtClean="0"/>
              <a:t>For Opt 1, how many carriers included in each carrier set in Opt 1 is up to </a:t>
            </a:r>
            <a:r>
              <a:rPr lang="en-US" altLang="zh-CN" sz="2300" dirty="0" err="1" smtClean="0"/>
              <a:t>eNB</a:t>
            </a:r>
            <a:r>
              <a:rPr lang="en-US" altLang="zh-CN" sz="2300" dirty="0" smtClean="0"/>
              <a:t> implementation. If necessary, the </a:t>
            </a:r>
            <a:r>
              <a:rPr lang="en-US" altLang="zh-CN" sz="2300" dirty="0" err="1" smtClean="0"/>
              <a:t>eNB</a:t>
            </a:r>
            <a:r>
              <a:rPr lang="en-US" altLang="zh-CN" sz="2300" dirty="0" smtClean="0"/>
              <a:t> can configure a single carrier in the carrier set associated with each duplicated LCH, so that Opt1 can already cover Opt2. 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300" b="1" dirty="0" smtClean="0"/>
              <a:t>Observation 3: </a:t>
            </a:r>
            <a:r>
              <a:rPr lang="en-US" altLang="zh-CN" sz="2300" dirty="0" smtClean="0"/>
              <a:t>From NW perspective, Opt1 has more flexibility than Opt 2. </a:t>
            </a:r>
          </a:p>
          <a:p>
            <a:pPr marL="228600" lvl="1">
              <a:spcBef>
                <a:spcPts val="1000"/>
              </a:spcBef>
            </a:pPr>
            <a:endParaRPr lang="en-US" altLang="zh-CN" sz="2300" dirty="0"/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en-US" altLang="zh-CN" sz="2300" b="1" dirty="0"/>
              <a:t>Proposal </a:t>
            </a:r>
            <a:r>
              <a:rPr lang="en-US" altLang="zh-CN" sz="2300" b="1" dirty="0" smtClean="0"/>
              <a:t>1: </a:t>
            </a:r>
            <a:r>
              <a:rPr lang="en-US" altLang="zh-CN" sz="2300" dirty="0"/>
              <a:t>For Mode 3, two orthogonal carrier sets are configured per Destination reported in the </a:t>
            </a:r>
            <a:r>
              <a:rPr lang="en-US" altLang="zh-CN" sz="2300" i="1" dirty="0" err="1"/>
              <a:t>SidelinkUEInformation</a:t>
            </a:r>
            <a:r>
              <a:rPr lang="en-US" altLang="zh-CN" sz="2300" dirty="0"/>
              <a:t> (it is common for all PPPRs ,which meets PPPR threshold, configured for </a:t>
            </a:r>
            <a:r>
              <a:rPr lang="en-US" altLang="zh-CN" sz="2300" dirty="0" err="1"/>
              <a:t>sidelink</a:t>
            </a:r>
            <a:r>
              <a:rPr lang="en-US" altLang="zh-CN" sz="2300" dirty="0"/>
              <a:t> packet duplication). </a:t>
            </a:r>
            <a:endParaRPr lang="zh-CN" altLang="zh-CN" sz="2300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300" b="1" dirty="0"/>
              <a:t>Proposal 2</a:t>
            </a:r>
            <a:r>
              <a:rPr lang="en-US" altLang="zh-CN" sz="2300" b="1" dirty="0" smtClean="0"/>
              <a:t>: </a:t>
            </a:r>
            <a:r>
              <a:rPr lang="en-US" altLang="zh-CN" sz="2300" dirty="0"/>
              <a:t>For Mode 3, two duplicated LCHs </a:t>
            </a:r>
            <a:r>
              <a:rPr lang="en-US" altLang="zh-CN" sz="2300" dirty="0" smtClean="0">
                <a:solidFill>
                  <a:srgbClr val="FF0000"/>
                </a:solidFill>
              </a:rPr>
              <a:t>corresponding </a:t>
            </a:r>
            <a:r>
              <a:rPr lang="en-US" altLang="zh-CN" sz="2300" dirty="0">
                <a:solidFill>
                  <a:srgbClr val="FF0000"/>
                </a:solidFill>
              </a:rPr>
              <a:t>to the same PDCP entity </a:t>
            </a:r>
            <a:r>
              <a:rPr lang="en-US" altLang="zh-CN" sz="2300" dirty="0"/>
              <a:t>are associated respectively with the two orthogonal carrier sets configured for the </a:t>
            </a:r>
            <a:r>
              <a:rPr lang="en-US" altLang="zh-CN" sz="2300" dirty="0" smtClean="0"/>
              <a:t>Destination </a:t>
            </a:r>
            <a:r>
              <a:rPr lang="en-US" altLang="zh-CN" sz="2300" dirty="0"/>
              <a:t>of the duplicated </a:t>
            </a:r>
            <a:r>
              <a:rPr lang="en-US" altLang="zh-CN" sz="2300" dirty="0" smtClean="0"/>
              <a:t>LCHs (which LCH is associated to which carrier set is up to UE implementation).</a:t>
            </a:r>
            <a:endParaRPr lang="zh-CN" altLang="zh-CN" sz="2300" dirty="0"/>
          </a:p>
        </p:txBody>
      </p:sp>
    </p:spTree>
    <p:extLst>
      <p:ext uri="{BB962C8B-B14F-4D97-AF65-F5344CB8AC3E}">
        <p14:creationId xmlns:p14="http://schemas.microsoft.com/office/powerpoint/2010/main" val="191985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541</Words>
  <Application>Microsoft Office PowerPoint</Application>
  <PresentationFormat>宽屏</PresentationFormat>
  <Paragraphs>42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WF on carrier configuration for duplicated SL LCHs</vt:lpstr>
      <vt:lpstr>Issue to address</vt:lpstr>
      <vt:lpstr>Demo of Opt1 and Opt2</vt:lpstr>
      <vt:lpstr>How the two options work?</vt:lpstr>
      <vt:lpstr>Comparison of Opt1 and Opt2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carrier configuration for duplicated SL LCHs</dc:title>
  <dc:creator>Rapporteur_Huawei</dc:creator>
  <cp:lastModifiedBy>RAN2 #102</cp:lastModifiedBy>
  <cp:revision>20</cp:revision>
  <dcterms:created xsi:type="dcterms:W3CDTF">2018-05-21T23:00:00Z</dcterms:created>
  <dcterms:modified xsi:type="dcterms:W3CDTF">2018-05-23T08:22:00Z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(3)azA7PQrIsvVO6KK2KjumIidIrQHIBniP71H8fYKuyWdHoGEk3RRgtCrxdkiTtsktV75v36wJ
Yzso8QLCr/5tUf0geOkBjmBJdu2E1Th83rJ6B+c8pZSXmf6I7Fl+uZWbxDq10fJCjYocfzKG
qxlwjfQrilCWDpPlb4kUpQocchriKE/j7GKh6NeDPIb/lJ/fk64RTy969rzEdDeFOQ64zTih
EBu1BV2ZA1fanOO5RJ</vt:lpwstr>
  </property>
  <property fmtid="{D5CDD505-2E9C-101B-9397-08002B2CF9AE}" pid="3" name="_2015_ms_pID_7253431">
    <vt:lpwstr>pRERyvjbJDiCKxbFA4b81ch8MzO9MQlUAciGADe/XpPBo7+y1+Uw7R
h7ao0gNH8hk8w/Zt8ye22J1Kaz128oHF7bWJGhmM5h9H4gHzSdbQE1iq03vSzZ0WmRACvT/s
tav4XZolG/hLotm4ahkPlxrygmc4oxsax0lyYeqBiplvhSjaTSK6kuVKiqTs+Z4QJOgM6Pv2
vNZ1mWj/VT8HY7blUC8qcG+wk8Flccban3Um</vt:lpwstr>
  </property>
  <property fmtid="{D5CDD505-2E9C-101B-9397-08002B2CF9AE}" pid="4" name="_2015_ms_pID_7253432">
    <vt:lpwstr>PQ==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1527063594</vt:lpwstr>
  </property>
</Properties>
</file>