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</p:sldMasterIdLst>
  <p:notesMasterIdLst>
    <p:notesMasterId r:id="rId7"/>
  </p:notesMasterIdLst>
  <p:sldIdLst>
    <p:sldId id="256" r:id="rId2"/>
    <p:sldId id="266" r:id="rId3"/>
    <p:sldId id="267" r:id="rId4"/>
    <p:sldId id="265" r:id="rId5"/>
    <p:sldId id="263" r:id="rId6"/>
  </p:sldIdLst>
  <p:sldSz cx="9145588" cy="6859588"/>
  <p:notesSz cx="6858000" cy="9144000"/>
  <p:defaultTextStyle>
    <a:defPPr>
      <a:defRPr lang="zh-CN"/>
    </a:defPPr>
    <a:lvl1pPr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609600" indent="-1524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1219200" indent="-3048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828800" indent="-4572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2438400" indent="-6096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76">
          <p15:clr>
            <a:srgbClr val="A4A3A4"/>
          </p15:clr>
        </p15:guide>
        <p15:guide id="2" orient="horz" pos="104">
          <p15:clr>
            <a:srgbClr val="A4A3A4"/>
          </p15:clr>
        </p15:guide>
        <p15:guide id="3" orient="horz" pos="3976">
          <p15:clr>
            <a:srgbClr val="A4A3A4"/>
          </p15:clr>
        </p15:guide>
        <p15:guide id="4" orient="horz" pos="981" userDrawn="1">
          <p15:clr>
            <a:srgbClr val="A4A3A4"/>
          </p15:clr>
        </p15:guide>
        <p15:guide id="5" pos="275">
          <p15:clr>
            <a:srgbClr val="A4A3A4"/>
          </p15:clr>
        </p15:guide>
        <p15:guide id="6" pos="550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qinyi (A)" initials="q(" lastIdx="1" clrIdx="0">
    <p:extLst>
      <p:ext uri="{19B8F6BF-5375-455C-9EA6-DF929625EA0E}">
        <p15:presenceInfo xmlns:p15="http://schemas.microsoft.com/office/powerpoint/2012/main" userId="S-1-5-21-147214757-305610072-1517763936-329860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718" autoAdjust="0"/>
  </p:normalViewPr>
  <p:slideViewPr>
    <p:cSldViewPr snapToObjects="1">
      <p:cViewPr varScale="1">
        <p:scale>
          <a:sx n="113" d="100"/>
          <a:sy n="113" d="100"/>
        </p:scale>
        <p:origin x="1452" y="96"/>
      </p:cViewPr>
      <p:guideLst>
        <p:guide orient="horz" pos="776"/>
        <p:guide orient="horz" pos="104"/>
        <p:guide orient="horz" pos="3976"/>
        <p:guide orient="horz" pos="981"/>
        <p:guide pos="275"/>
        <p:guide pos="55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50724F7-F449-4CFF-8B1F-25B693948BB0}" type="datetimeFigureOut">
              <a:rPr lang="en-US"/>
              <a:pPr>
                <a:defRPr/>
              </a:pPr>
              <a:t>8/24/2017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59A9553-4EAB-4E18-B984-2B6282F5BC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7859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269554"/>
            <a:ext cx="8640209" cy="1440160"/>
          </a:xfrm>
          <a:prstGeom prst="rect">
            <a:avLst/>
          </a:prstGeom>
        </p:spPr>
        <p:txBody>
          <a:bodyPr anchor="ctr" anchorCtr="0"/>
          <a:lstStyle>
            <a:lvl1pPr algn="ctr" fontAlgn="ctr">
              <a:defRPr sz="3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252137" y="2925738"/>
            <a:ext cx="8640762" cy="649288"/>
          </a:xfrm>
          <a:prstGeom prst="rect">
            <a:avLst/>
          </a:prstGeom>
        </p:spPr>
        <p:txBody>
          <a:bodyPr anchor="ctr"/>
          <a:lstStyle>
            <a:lvl1pPr marL="0" indent="0" algn="ctr" fontAlgn="ctr">
              <a:spcBef>
                <a:spcPts val="0"/>
              </a:spcBef>
              <a:buNone/>
              <a:defRPr sz="1800" baseline="0"/>
            </a:lvl1pPr>
            <a:lvl2pPr marL="271426" indent="0">
              <a:buNone/>
              <a:defRPr/>
            </a:lvl2pPr>
            <a:lvl3pPr marL="535710" indent="0">
              <a:buNone/>
              <a:defRPr/>
            </a:lvl3pPr>
            <a:lvl4pPr marL="807136" indent="0">
              <a:buNone/>
              <a:defRPr/>
            </a:lvl4pPr>
            <a:lvl5pPr marL="1078562" indent="0"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20" name="表格占位符 19"/>
          <p:cNvSpPr>
            <a:spLocks noGrp="1"/>
          </p:cNvSpPr>
          <p:nvPr>
            <p:ph type="tbl" sz="quarter" idx="11"/>
          </p:nvPr>
        </p:nvSpPr>
        <p:spPr>
          <a:xfrm>
            <a:off x="252137" y="314383"/>
            <a:ext cx="8640485" cy="56477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823520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89433"/>
            <a:ext cx="8640209" cy="648073"/>
          </a:xfrm>
          <a:prstGeom prst="rect">
            <a:avLst/>
          </a:prstGeom>
        </p:spPr>
        <p:txBody>
          <a:bodyPr anchor="ctr" anchorCtr="0"/>
          <a:lstStyle>
            <a:lvl1pPr algn="ctr">
              <a:defRPr sz="2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52391" y="981075"/>
            <a:ext cx="8640508" cy="5257800"/>
          </a:xfrm>
          <a:prstGeom prst="rect">
            <a:avLst/>
          </a:prstGeom>
        </p:spPr>
        <p:txBody>
          <a:bodyPr/>
          <a:lstStyle>
            <a:lvl1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172450" y="6357938"/>
            <a:ext cx="720725" cy="365125"/>
          </a:xfrm>
          <a:prstGeom prst="rect">
            <a:avLst/>
          </a:prstGeom>
        </p:spPr>
        <p:txBody>
          <a:bodyPr anchor="ctr" anchorCtr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E6F92DE-F565-4A0B-9DA6-F9FE5ADC95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23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</p:sldLayoutIdLst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269875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53498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806450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77913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34143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6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297199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42922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3886459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9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2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5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8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1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4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 algn="ctr" fontAlgn="ctr"/>
            <a:r>
              <a:rPr lang="fr-FR" altLang="zh-CN" sz="3200" dirty="0"/>
              <a:t>WF on association table pair </a:t>
            </a:r>
            <a:r>
              <a:rPr lang="fr-FR" altLang="zh-CN" sz="3200" dirty="0" smtClean="0"/>
              <a:t>for PTRS for CP-OFDM</a:t>
            </a:r>
            <a:endParaRPr lang="zh-CN" altLang="en-US" sz="32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z="2000" dirty="0"/>
              <a:t>Huawei, </a:t>
            </a:r>
            <a:r>
              <a:rPr lang="en-US" altLang="zh-CN" sz="2000" dirty="0" smtClean="0"/>
              <a:t>HiSilicon, National Instruments, Intel, MediaTek, LG Electronics, […]</a:t>
            </a:r>
            <a:endParaRPr lang="zh-CN" altLang="zh-CN" sz="2000" dirty="0"/>
          </a:p>
        </p:txBody>
      </p:sp>
      <p:graphicFrame>
        <p:nvGraphicFramePr>
          <p:cNvPr id="5" name="表格占位符 4"/>
          <p:cNvGraphicFramePr>
            <a:graphicFrameLocks noGrp="1"/>
          </p:cNvGraphicFramePr>
          <p:nvPr>
            <p:ph type="tbl" sz="quarter" idx="11"/>
            <p:extLst>
              <p:ext uri="{D42A27DB-BD31-4B8C-83A1-F6EECF244321}">
                <p14:modId xmlns:p14="http://schemas.microsoft.com/office/powerpoint/2010/main" val="4281985007"/>
              </p:ext>
            </p:extLst>
          </p:nvPr>
        </p:nvGraphicFramePr>
        <p:xfrm>
          <a:off x="252413" y="314325"/>
          <a:ext cx="8640762" cy="741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04857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9218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3GPP TSG RAN WG1 Meeting #90</a:t>
                      </a:r>
                      <a:endParaRPr lang="en-US" altLang="zh-CN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</a:rPr>
                        <a:t>R1-1715157</a:t>
                      </a:r>
                      <a:endParaRPr lang="zh-CN" alt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Prague, Czech Republic, 21-25 August 2017</a:t>
                      </a:r>
                      <a:endParaRPr lang="en-US" altLang="zh-CN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Agenda Item: 6.1.2.3.4</a:t>
                      </a:r>
                      <a:endParaRPr lang="en-US" altLang="zh-CN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838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 smtClean="0"/>
              <a:t>Agreements in RAN1#89</a:t>
            </a:r>
          </a:p>
          <a:p>
            <a:pPr lvl="1"/>
            <a:r>
              <a:rPr lang="en-US" altLang="zh-CN" dirty="0" smtClean="0"/>
              <a:t>For </a:t>
            </a:r>
            <a:r>
              <a:rPr lang="en-US" altLang="zh-CN" dirty="0"/>
              <a:t>SU-MIMO, </a:t>
            </a:r>
            <a:r>
              <a:rPr lang="en-US" altLang="zh-CN" dirty="0">
                <a:solidFill>
                  <a:srgbClr val="FF0000"/>
                </a:solidFill>
              </a:rPr>
              <a:t>support predefined and RRC-configured association between PTRS densities and scheduled MCS/BW</a:t>
            </a:r>
          </a:p>
          <a:p>
            <a:pPr lvl="2"/>
            <a:r>
              <a:rPr lang="en-US" altLang="zh-CN" dirty="0" smtClean="0"/>
              <a:t>FFS</a:t>
            </a:r>
            <a:r>
              <a:rPr lang="en-US" altLang="zh-CN" dirty="0"/>
              <a:t>: RRC configuration can override the predefined association </a:t>
            </a:r>
          </a:p>
          <a:p>
            <a:pPr lvl="2"/>
            <a:r>
              <a:rPr lang="en-US" altLang="zh-CN" dirty="0" smtClean="0">
                <a:solidFill>
                  <a:srgbClr val="FF0000"/>
                </a:solidFill>
              </a:rPr>
              <a:t>Table </a:t>
            </a:r>
            <a:r>
              <a:rPr lang="en-US" altLang="zh-CN" dirty="0">
                <a:solidFill>
                  <a:srgbClr val="FF0000"/>
                </a:solidFill>
              </a:rPr>
              <a:t>1 in R1-1709521 to represent association between PTRS time density and scheduled MCS</a:t>
            </a:r>
          </a:p>
          <a:p>
            <a:pPr lvl="2"/>
            <a:r>
              <a:rPr lang="en-US" altLang="zh-CN" dirty="0" smtClean="0">
                <a:solidFill>
                  <a:srgbClr val="FF0000"/>
                </a:solidFill>
              </a:rPr>
              <a:t>Table </a:t>
            </a:r>
            <a:r>
              <a:rPr lang="en-US" altLang="zh-CN" dirty="0">
                <a:solidFill>
                  <a:srgbClr val="FF0000"/>
                </a:solidFill>
              </a:rPr>
              <a:t>2 in R1-1709521 to represent association between PTRS frequency density and scheduled BW</a:t>
            </a:r>
          </a:p>
          <a:p>
            <a:pPr lvl="2"/>
            <a:r>
              <a:rPr lang="en-US" altLang="zh-CN" dirty="0" smtClean="0"/>
              <a:t>Note</a:t>
            </a:r>
            <a:r>
              <a:rPr lang="en-US" altLang="zh-CN" dirty="0"/>
              <a:t>: The number of rows in Table 1 and 2 can be reduced if the densities are down-selected</a:t>
            </a:r>
          </a:p>
          <a:p>
            <a:pPr lvl="2"/>
            <a:r>
              <a:rPr lang="en-US" altLang="zh-CN" dirty="0" smtClean="0"/>
              <a:t>FFS</a:t>
            </a:r>
            <a:r>
              <a:rPr lang="en-US" altLang="zh-CN" dirty="0"/>
              <a:t>: UE to suggest MCS/BW thresholds in Table 1 and 2</a:t>
            </a:r>
          </a:p>
          <a:p>
            <a:pPr lvl="2"/>
            <a:r>
              <a:rPr lang="en-US" altLang="zh-CN" dirty="0" smtClean="0"/>
              <a:t>FFS</a:t>
            </a:r>
            <a:r>
              <a:rPr lang="en-US" altLang="zh-CN" dirty="0"/>
              <a:t>: complementary DCI signaling </a:t>
            </a:r>
          </a:p>
          <a:p>
            <a:pPr lvl="1"/>
            <a:r>
              <a:rPr lang="en-US" altLang="zh-CN" dirty="0" smtClean="0"/>
              <a:t>For </a:t>
            </a:r>
            <a:r>
              <a:rPr lang="en-US" altLang="zh-CN" dirty="0"/>
              <a:t>CP-OFDM and the tables on next page, the time-densities (TD) of PTRS include every 4th symbol, every 2nd symbol, and every symbol, while the frequency-densities (FD) of PTRS include occupying one subcarrier (not necessarily in all REs, depending on the time density) in [every RB], every 2nd RB, every 4th RB, [every 8th RB, and every 16th RB]</a:t>
            </a:r>
          </a:p>
          <a:p>
            <a:pPr lvl="2"/>
            <a:r>
              <a:rPr lang="en-US" altLang="zh-CN" dirty="0" smtClean="0"/>
              <a:t>The </a:t>
            </a:r>
            <a:r>
              <a:rPr lang="en-US" altLang="zh-CN" dirty="0"/>
              <a:t>time density of PTRS is expected to increase with increasing the scheduled MCS (except for those reserved MCSs).</a:t>
            </a:r>
          </a:p>
          <a:p>
            <a:pPr lvl="2"/>
            <a:r>
              <a:rPr lang="en-US" altLang="zh-CN" dirty="0" smtClean="0"/>
              <a:t>The </a:t>
            </a:r>
            <a:r>
              <a:rPr lang="en-US" altLang="zh-CN" dirty="0"/>
              <a:t>frequency density of PTRS is expected to decrease with increasing the scheduled BW (i.e., the number of scheduled RBs)</a:t>
            </a:r>
          </a:p>
          <a:p>
            <a:pPr lvl="3"/>
            <a:r>
              <a:rPr lang="en-US" altLang="zh-CN" dirty="0" smtClean="0"/>
              <a:t>FFS</a:t>
            </a:r>
            <a:r>
              <a:rPr lang="en-US" altLang="zh-CN" dirty="0"/>
              <a:t>: frequency localized mapping</a:t>
            </a:r>
          </a:p>
          <a:p>
            <a:pPr lvl="2"/>
            <a:r>
              <a:rPr lang="en-US" altLang="zh-CN" dirty="0" smtClean="0"/>
              <a:t>FFS</a:t>
            </a:r>
            <a:r>
              <a:rPr lang="en-US" altLang="zh-CN" dirty="0"/>
              <a:t>: The frequency density of PTRS is expected to increase with increasing the scheduled MCS</a:t>
            </a:r>
          </a:p>
          <a:p>
            <a:pPr lvl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89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graphicFrame>
        <p:nvGraphicFramePr>
          <p:cNvPr id="5" name="内容占位符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0981136"/>
              </p:ext>
            </p:extLst>
          </p:nvPr>
        </p:nvGraphicFramePr>
        <p:xfrm>
          <a:off x="540346" y="2565698"/>
          <a:ext cx="3340100" cy="1112749"/>
        </p:xfrm>
        <a:graphic>
          <a:graphicData uri="http://schemas.openxmlformats.org/drawingml/2006/table">
            <a:tbl>
              <a:tblPr firstRow="1" firstCol="1" bandRow="1">
                <a:tableStyleId>{B301B821-A1FF-4177-AEE7-76D212191A09}</a:tableStyleId>
              </a:tblPr>
              <a:tblGrid>
                <a:gridCol w="201622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2387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18279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 kern="100" dirty="0">
                          <a:effectLst/>
                        </a:rPr>
                        <a:t>Scheduled MCS</a:t>
                      </a:r>
                      <a:endParaRPr lang="zh-CN" sz="11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 kern="100" dirty="0">
                          <a:effectLst/>
                        </a:rPr>
                        <a:t>Time density</a:t>
                      </a:r>
                      <a:endParaRPr lang="zh-CN" sz="11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5397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 b="0" kern="100" dirty="0">
                          <a:effectLst/>
                        </a:rPr>
                        <a:t>0 &lt;= MCS &lt; MCS</a:t>
                      </a:r>
                      <a:r>
                        <a:rPr lang="en-US" sz="1100" b="0" kern="100" baseline="-25000" dirty="0">
                          <a:effectLst/>
                        </a:rPr>
                        <a:t>1</a:t>
                      </a:r>
                      <a:endParaRPr lang="zh-CN" sz="1100" b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altLang="zh-CN" sz="11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No</a:t>
                      </a:r>
                      <a:r>
                        <a:rPr lang="en-US" altLang="zh-CN" sz="1100" kern="1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 PTRS</a:t>
                      </a: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18279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 b="0" kern="100" dirty="0">
                          <a:effectLst/>
                        </a:rPr>
                        <a:t>MCS</a:t>
                      </a:r>
                      <a:r>
                        <a:rPr lang="en-US" sz="1100" b="0" kern="100" baseline="-25000" dirty="0">
                          <a:effectLst/>
                        </a:rPr>
                        <a:t>1</a:t>
                      </a:r>
                      <a:r>
                        <a:rPr lang="en-US" sz="1100" b="0" kern="100" dirty="0">
                          <a:effectLst/>
                        </a:rPr>
                        <a:t> &lt;= MCS &lt; MCS</a:t>
                      </a:r>
                      <a:r>
                        <a:rPr lang="en-US" sz="1100" b="0" kern="100" baseline="-25000" dirty="0">
                          <a:effectLst/>
                        </a:rPr>
                        <a:t>2</a:t>
                      </a:r>
                      <a:endParaRPr lang="zh-CN" sz="1100" b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altLang="zh-CN" sz="1100" dirty="0"/>
                        <a:t>TD</a:t>
                      </a:r>
                      <a:r>
                        <a:rPr lang="en-US" altLang="zh-CN" sz="1100" baseline="-25000" dirty="0"/>
                        <a:t>1</a:t>
                      </a:r>
                      <a:endParaRPr lang="zh-CN" sz="11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5397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 b="0" kern="100" dirty="0">
                          <a:effectLst/>
                        </a:rPr>
                        <a:t>MCS</a:t>
                      </a:r>
                      <a:r>
                        <a:rPr lang="en-US" sz="1100" b="0" kern="100" baseline="-25000" dirty="0">
                          <a:effectLst/>
                        </a:rPr>
                        <a:t>2</a:t>
                      </a:r>
                      <a:r>
                        <a:rPr lang="en-US" sz="1100" b="0" kern="100" dirty="0">
                          <a:effectLst/>
                        </a:rPr>
                        <a:t> &lt;= MCS &lt; MCS</a:t>
                      </a:r>
                      <a:r>
                        <a:rPr lang="en-US" sz="1100" b="0" kern="100" baseline="-25000" dirty="0">
                          <a:effectLst/>
                        </a:rPr>
                        <a:t>3</a:t>
                      </a:r>
                      <a:endParaRPr lang="zh-CN" sz="1100" b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altLang="zh-CN" sz="1100" dirty="0"/>
                        <a:t>TD</a:t>
                      </a:r>
                      <a:r>
                        <a:rPr lang="en-US" altLang="zh-CN" sz="1100" baseline="-25000" dirty="0"/>
                        <a:t>2</a:t>
                      </a:r>
                      <a:endParaRPr lang="zh-CN" sz="11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5397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 b="0" kern="100" dirty="0">
                          <a:effectLst/>
                        </a:rPr>
                        <a:t>MCS</a:t>
                      </a:r>
                      <a:r>
                        <a:rPr lang="en-US" sz="1100" b="0" kern="100" baseline="-25000" dirty="0">
                          <a:effectLst/>
                        </a:rPr>
                        <a:t>3</a:t>
                      </a:r>
                      <a:r>
                        <a:rPr lang="en-US" sz="1100" b="0" kern="100" dirty="0">
                          <a:effectLst/>
                        </a:rPr>
                        <a:t> &lt;= MCS &lt; MCS</a:t>
                      </a:r>
                      <a:r>
                        <a:rPr lang="en-US" sz="1100" b="0" kern="100" baseline="-25000" dirty="0">
                          <a:effectLst/>
                        </a:rPr>
                        <a:t>4</a:t>
                      </a:r>
                      <a:endParaRPr lang="zh-CN" sz="1100" b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altLang="zh-CN" sz="1100" dirty="0"/>
                        <a:t>TD</a:t>
                      </a:r>
                      <a:r>
                        <a:rPr lang="en-US" altLang="zh-CN" sz="1100" baseline="-25000" dirty="0"/>
                        <a:t>3</a:t>
                      </a:r>
                      <a:endParaRPr lang="zh-CN" sz="11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0094895"/>
              </p:ext>
            </p:extLst>
          </p:nvPr>
        </p:nvGraphicFramePr>
        <p:xfrm>
          <a:off x="4908108" y="2094270"/>
          <a:ext cx="3505835" cy="1584177"/>
        </p:xfrm>
        <a:graphic>
          <a:graphicData uri="http://schemas.openxmlformats.org/drawingml/2006/table">
            <a:tbl>
              <a:tblPr firstRow="1" firstCol="1" bandRow="1">
                <a:tableStyleId>{B301B821-A1FF-4177-AEE7-76D212191A09}</a:tableStyleId>
              </a:tblPr>
              <a:tblGrid>
                <a:gridCol w="17653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4053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26311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 kern="100" dirty="0">
                          <a:effectLst/>
                        </a:rPr>
                        <a:t>Scheduled BW</a:t>
                      </a:r>
                      <a:endParaRPr lang="zh-CN" sz="11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Frequency density </a:t>
                      </a:r>
                      <a:endParaRPr lang="zh-CN" sz="11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311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 b="0" i="0" kern="100" dirty="0">
                          <a:effectLst/>
                        </a:rPr>
                        <a:t>0 &lt;= N</a:t>
                      </a:r>
                      <a:r>
                        <a:rPr lang="en-US" sz="1100" b="0" i="0" kern="100" baseline="-25000" dirty="0">
                          <a:effectLst/>
                        </a:rPr>
                        <a:t>RB</a:t>
                      </a:r>
                      <a:r>
                        <a:rPr lang="en-US" sz="1100" b="0" i="0" kern="100" dirty="0">
                          <a:effectLst/>
                        </a:rPr>
                        <a:t> &lt; N</a:t>
                      </a:r>
                      <a:r>
                        <a:rPr lang="en-US" sz="1100" b="0" i="0" kern="100" baseline="-25000" dirty="0">
                          <a:effectLst/>
                        </a:rPr>
                        <a:t>RB1</a:t>
                      </a:r>
                      <a:endParaRPr lang="zh-CN" sz="1100" b="0" i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altLang="zh-CN" sz="11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No</a:t>
                      </a:r>
                      <a:r>
                        <a:rPr lang="en-US" altLang="zh-CN" sz="1100" kern="1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 PTRS</a:t>
                      </a: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311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 b="0" i="0" kern="100">
                          <a:effectLst/>
                        </a:rPr>
                        <a:t>N</a:t>
                      </a:r>
                      <a:r>
                        <a:rPr lang="en-US" sz="1100" b="0" i="0" kern="100" baseline="-25000">
                          <a:effectLst/>
                        </a:rPr>
                        <a:t>RB1</a:t>
                      </a:r>
                      <a:r>
                        <a:rPr lang="en-US" sz="1100" b="0" i="0" kern="100">
                          <a:effectLst/>
                        </a:rPr>
                        <a:t> &lt;= N</a:t>
                      </a:r>
                      <a:r>
                        <a:rPr lang="en-US" sz="1100" b="0" i="0" kern="100" baseline="-25000">
                          <a:effectLst/>
                        </a:rPr>
                        <a:t>RB</a:t>
                      </a:r>
                      <a:r>
                        <a:rPr lang="en-US" sz="1100" b="0" i="0" kern="100">
                          <a:effectLst/>
                        </a:rPr>
                        <a:t> &lt; N</a:t>
                      </a:r>
                      <a:r>
                        <a:rPr lang="en-US" sz="1100" b="0" i="0" kern="100" baseline="-25000">
                          <a:effectLst/>
                        </a:rPr>
                        <a:t>RB2</a:t>
                      </a:r>
                      <a:endParaRPr lang="zh-CN" sz="1100" b="0" i="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altLang="zh-CN" sz="1100" dirty="0"/>
                        <a:t>FD</a:t>
                      </a:r>
                      <a:r>
                        <a:rPr lang="en-US" altLang="zh-CN" sz="1100" baseline="-25000" dirty="0"/>
                        <a:t>1</a:t>
                      </a:r>
                      <a:endParaRPr lang="zh-CN" sz="11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311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 b="0" i="0" kern="100" dirty="0">
                          <a:effectLst/>
                        </a:rPr>
                        <a:t>N</a:t>
                      </a:r>
                      <a:r>
                        <a:rPr lang="en-US" sz="1100" b="0" i="0" kern="100" baseline="-25000" dirty="0">
                          <a:effectLst/>
                        </a:rPr>
                        <a:t>RB2</a:t>
                      </a:r>
                      <a:r>
                        <a:rPr lang="en-US" sz="1100" b="0" i="0" kern="100" dirty="0">
                          <a:effectLst/>
                        </a:rPr>
                        <a:t> &lt;= N</a:t>
                      </a:r>
                      <a:r>
                        <a:rPr lang="en-US" sz="1100" b="0" i="0" kern="100" baseline="-25000" dirty="0">
                          <a:effectLst/>
                        </a:rPr>
                        <a:t>RB</a:t>
                      </a:r>
                      <a:r>
                        <a:rPr lang="en-US" sz="1100" b="0" i="0" kern="100" dirty="0">
                          <a:effectLst/>
                        </a:rPr>
                        <a:t> &lt; N</a:t>
                      </a:r>
                      <a:r>
                        <a:rPr lang="en-US" sz="1100" b="0" i="0" kern="100" baseline="-25000" dirty="0">
                          <a:effectLst/>
                        </a:rPr>
                        <a:t>RB3</a:t>
                      </a:r>
                      <a:endParaRPr lang="zh-CN" sz="1100" b="0" i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altLang="zh-CN" sz="1100" dirty="0"/>
                        <a:t>FD</a:t>
                      </a:r>
                      <a:r>
                        <a:rPr lang="en-US" altLang="zh-CN" sz="1100" baseline="-25000" dirty="0"/>
                        <a:t>2</a:t>
                      </a:r>
                      <a:endParaRPr lang="zh-CN" sz="11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311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 b="0" i="0" kern="100" dirty="0">
                          <a:effectLst/>
                        </a:rPr>
                        <a:t>N</a:t>
                      </a:r>
                      <a:r>
                        <a:rPr lang="en-US" sz="1100" b="0" i="0" kern="100" baseline="-25000" dirty="0">
                          <a:effectLst/>
                        </a:rPr>
                        <a:t>RB3</a:t>
                      </a:r>
                      <a:r>
                        <a:rPr lang="en-US" sz="1100" b="0" i="0" kern="100" dirty="0">
                          <a:effectLst/>
                        </a:rPr>
                        <a:t> &lt;= N</a:t>
                      </a:r>
                      <a:r>
                        <a:rPr lang="en-US" sz="1100" b="0" i="0" kern="100" baseline="-25000" dirty="0">
                          <a:effectLst/>
                        </a:rPr>
                        <a:t>RB</a:t>
                      </a:r>
                      <a:r>
                        <a:rPr lang="en-US" sz="1100" b="0" i="0" kern="100" dirty="0">
                          <a:effectLst/>
                        </a:rPr>
                        <a:t> &lt; N</a:t>
                      </a:r>
                      <a:r>
                        <a:rPr lang="en-US" sz="1100" b="0" i="0" kern="100" baseline="-25000" dirty="0">
                          <a:effectLst/>
                        </a:rPr>
                        <a:t>RB4</a:t>
                      </a:r>
                      <a:endParaRPr lang="zh-CN" sz="1100" b="0" i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altLang="zh-CN" sz="1100" dirty="0"/>
                        <a:t>FD</a:t>
                      </a:r>
                      <a:r>
                        <a:rPr lang="en-US" altLang="zh-CN" sz="1100" baseline="-25000" dirty="0"/>
                        <a:t>3</a:t>
                      </a:r>
                      <a:r>
                        <a:rPr lang="en-US" sz="1100" kern="100" dirty="0">
                          <a:effectLst/>
                        </a:rPr>
                        <a:t> </a:t>
                      </a:r>
                      <a:endParaRPr lang="zh-CN" sz="11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311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 b="0" i="0" kern="100" dirty="0">
                          <a:effectLst/>
                        </a:rPr>
                        <a:t>N</a:t>
                      </a:r>
                      <a:r>
                        <a:rPr lang="en-US" sz="1100" b="0" i="0" kern="100" baseline="-25000" dirty="0">
                          <a:effectLst/>
                        </a:rPr>
                        <a:t>RB4</a:t>
                      </a:r>
                      <a:r>
                        <a:rPr lang="en-US" sz="1100" b="0" i="0" kern="100" dirty="0">
                          <a:effectLst/>
                        </a:rPr>
                        <a:t> &lt;= N</a:t>
                      </a:r>
                      <a:r>
                        <a:rPr lang="en-US" sz="1100" b="0" i="0" kern="100" baseline="-25000" dirty="0">
                          <a:effectLst/>
                        </a:rPr>
                        <a:t>RB</a:t>
                      </a:r>
                      <a:r>
                        <a:rPr lang="en-US" sz="1100" b="0" i="0" kern="100" dirty="0">
                          <a:effectLst/>
                        </a:rPr>
                        <a:t> &lt; N</a:t>
                      </a:r>
                      <a:r>
                        <a:rPr lang="en-US" sz="1100" b="0" i="0" kern="100" baseline="-25000" dirty="0">
                          <a:effectLst/>
                        </a:rPr>
                        <a:t>RB5</a:t>
                      </a:r>
                      <a:endParaRPr lang="zh-CN" sz="1100" b="0" i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altLang="zh-CN" sz="1100" dirty="0"/>
                        <a:t>FD</a:t>
                      </a:r>
                      <a:r>
                        <a:rPr lang="en-US" altLang="zh-CN" sz="1100" baseline="-25000" dirty="0"/>
                        <a:t>4</a:t>
                      </a:r>
                      <a:endParaRPr lang="zh-CN" sz="11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311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 b="0" i="0" kern="100" dirty="0">
                          <a:effectLst/>
                        </a:rPr>
                        <a:t>N</a:t>
                      </a:r>
                      <a:r>
                        <a:rPr lang="en-US" sz="1100" b="0" i="0" kern="100" baseline="-25000" dirty="0">
                          <a:effectLst/>
                        </a:rPr>
                        <a:t>RB5</a:t>
                      </a:r>
                      <a:r>
                        <a:rPr lang="en-US" sz="1100" b="0" i="0" kern="100" dirty="0">
                          <a:effectLst/>
                        </a:rPr>
                        <a:t> &lt;= N</a:t>
                      </a:r>
                      <a:r>
                        <a:rPr lang="en-US" sz="1100" b="0" i="0" kern="100" baseline="-25000" dirty="0">
                          <a:effectLst/>
                        </a:rPr>
                        <a:t>RB</a:t>
                      </a:r>
                      <a:endParaRPr lang="zh-CN" sz="1100" b="0" i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altLang="zh-CN" sz="1100" dirty="0"/>
                        <a:t>FD</a:t>
                      </a:r>
                      <a:r>
                        <a:rPr lang="en-US" altLang="zh-CN" sz="1100" baseline="-25000" dirty="0"/>
                        <a:t>5</a:t>
                      </a:r>
                      <a:endParaRPr lang="zh-CN" sz="11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1776655" y="2156988"/>
            <a:ext cx="9008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b="1" dirty="0"/>
              <a:t>Table 1</a:t>
            </a:r>
            <a:endParaRPr lang="zh-CN" altLang="en-US" sz="1800" b="1" dirty="0"/>
          </a:p>
        </p:txBody>
      </p:sp>
      <p:sp>
        <p:nvSpPr>
          <p:cNvPr id="8" name="矩形 7"/>
          <p:cNvSpPr/>
          <p:nvPr/>
        </p:nvSpPr>
        <p:spPr>
          <a:xfrm>
            <a:off x="6227284" y="1662222"/>
            <a:ext cx="9008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b="1" dirty="0"/>
              <a:t>Table 2</a:t>
            </a:r>
            <a:endParaRPr lang="zh-CN" alt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1255771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sz="1800" dirty="0" smtClean="0"/>
              <a:t>Agreements in RAN1#AH1706</a:t>
            </a:r>
          </a:p>
          <a:p>
            <a:pPr lvl="1"/>
            <a:r>
              <a:rPr lang="en-US" altLang="zh-CN" sz="1800" dirty="0" smtClean="0"/>
              <a:t>Down-selection </a:t>
            </a:r>
            <a:r>
              <a:rPr lang="en-US" altLang="zh-CN" sz="1800" dirty="0"/>
              <a:t>among the following for CP-OFDM DL &amp; UL for PTRS:</a:t>
            </a:r>
          </a:p>
          <a:p>
            <a:pPr lvl="2"/>
            <a:r>
              <a:rPr lang="en-US" altLang="zh-CN" sz="1800" dirty="0" smtClean="0">
                <a:solidFill>
                  <a:srgbClr val="FF0000"/>
                </a:solidFill>
              </a:rPr>
              <a:t>Opt-1</a:t>
            </a:r>
            <a:r>
              <a:rPr lang="en-US" altLang="zh-CN" sz="1800" dirty="0">
                <a:solidFill>
                  <a:srgbClr val="FF0000"/>
                </a:solidFill>
              </a:rPr>
              <a:t>: a single association table pair per subcarrier spacing </a:t>
            </a:r>
          </a:p>
          <a:p>
            <a:pPr lvl="2"/>
            <a:r>
              <a:rPr lang="en-US" altLang="zh-CN" sz="1800" dirty="0" smtClean="0">
                <a:solidFill>
                  <a:srgbClr val="FF0000"/>
                </a:solidFill>
              </a:rPr>
              <a:t>Opt-2</a:t>
            </a:r>
            <a:r>
              <a:rPr lang="en-US" altLang="zh-CN" sz="1800" dirty="0">
                <a:solidFill>
                  <a:srgbClr val="FF0000"/>
                </a:solidFill>
              </a:rPr>
              <a:t>: UE recommends the preferred thresholds in tables and/or gNB to update/confirm</a:t>
            </a:r>
          </a:p>
          <a:p>
            <a:pPr lvl="2"/>
            <a:r>
              <a:rPr lang="en-US" altLang="zh-CN" sz="1800" dirty="0" smtClean="0">
                <a:solidFill>
                  <a:srgbClr val="FF0000"/>
                </a:solidFill>
              </a:rPr>
              <a:t>Opt-3</a:t>
            </a:r>
            <a:r>
              <a:rPr lang="en-US" altLang="zh-CN" sz="1800" dirty="0">
                <a:solidFill>
                  <a:srgbClr val="FF0000"/>
                </a:solidFill>
              </a:rPr>
              <a:t>: multiple association tables for each subcarrier spacing, to reflect different phase noise models resulting from different carrier frequencies, subcarrier spacings, UE implementations</a:t>
            </a:r>
          </a:p>
          <a:p>
            <a:pPr lvl="2"/>
            <a:r>
              <a:rPr lang="en-US" altLang="zh-CN" sz="1800" dirty="0" smtClean="0">
                <a:solidFill>
                  <a:srgbClr val="FF0000"/>
                </a:solidFill>
              </a:rPr>
              <a:t>Opt-4</a:t>
            </a:r>
            <a:r>
              <a:rPr lang="en-US" altLang="zh-CN" sz="1800" dirty="0">
                <a:solidFill>
                  <a:srgbClr val="FF0000"/>
                </a:solidFill>
              </a:rPr>
              <a:t>: a single association table pair per subcarrier spacing based on UE capability</a:t>
            </a:r>
          </a:p>
          <a:p>
            <a:endParaRPr lang="en-US" altLang="zh-CN" sz="18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1919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sz="2400" dirty="0" smtClean="0"/>
              <a:t>Support UE to recommend the preferred association as Table 1 and 2 and </a:t>
            </a:r>
            <a:r>
              <a:rPr lang="en-US" altLang="zh-CN" sz="2400" dirty="0"/>
              <a:t>gNB to </a:t>
            </a:r>
            <a:r>
              <a:rPr lang="en-US" altLang="zh-CN" sz="2400" dirty="0" smtClean="0"/>
              <a:t>update/confirm for forward compatibility</a:t>
            </a:r>
          </a:p>
          <a:p>
            <a:r>
              <a:rPr lang="en-US" altLang="zh-CN" sz="2400" dirty="0" smtClean="0"/>
              <a:t>Multiple predefined tables per SCS can be further </a:t>
            </a:r>
            <a:r>
              <a:rPr lang="en-US" altLang="zh-CN" sz="2400" dirty="0"/>
              <a:t>discussed pending on UE capability </a:t>
            </a:r>
            <a:r>
              <a:rPr lang="en-US" altLang="zh-CN" sz="2400" dirty="0" smtClean="0"/>
              <a:t>discussions and </a:t>
            </a:r>
            <a:r>
              <a:rPr lang="en-US" altLang="zh-CN" sz="2400" dirty="0"/>
              <a:t>input from </a:t>
            </a:r>
            <a:r>
              <a:rPr lang="en-US" altLang="zh-CN" sz="2400" dirty="0" smtClean="0"/>
              <a:t>RAN4</a:t>
            </a:r>
          </a:p>
          <a:p>
            <a:endParaRPr lang="en-US" altLang="zh-CN" sz="2400" dirty="0" smtClean="0"/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4"/>
          </p:nvPr>
        </p:nvSpPr>
        <p:spPr>
          <a:xfrm>
            <a:off x="8172174" y="6382122"/>
            <a:ext cx="720725" cy="365125"/>
          </a:xfrm>
        </p:spPr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6782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ckgroun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ew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6588</TotalTime>
  <Words>472</Words>
  <Application>Microsoft Office PowerPoint</Application>
  <PresentationFormat>自定义</PresentationFormat>
  <Paragraphs>61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宋体</vt:lpstr>
      <vt:lpstr>Arial</vt:lpstr>
      <vt:lpstr>Calibri</vt:lpstr>
      <vt:lpstr>Times New Roman</vt:lpstr>
      <vt:lpstr>Background</vt:lpstr>
      <vt:lpstr>WF on association table pair for PTRS for CP-OFDM</vt:lpstr>
      <vt:lpstr>Background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 Zhang</dc:creator>
  <cp:lastModifiedBy>Xi Zhang</cp:lastModifiedBy>
  <cp:revision>780</cp:revision>
  <dcterms:created xsi:type="dcterms:W3CDTF">2014-09-24T01:01:53Z</dcterms:created>
  <dcterms:modified xsi:type="dcterms:W3CDTF">2017-08-24T02:15:50Z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(3)dhdLooZLmQ9rmd5KZi0POlPavsZcW/EB7I9c84T1kT4ZgqwaglkqTDWdcFl8jm7AMHbWM6kj
JNjJivSeHYmnaLEIh7McGlbDvPd97KI7ZvcpRv21FHINezly/ctD5EB4T3VkN1/BIfxGqG4D
uEFMfVM5HUDOTuQuWS3Rg7+9jX9tzKT4zWfm+wIfPuzzSOefpiAKw6+zDVmq3vy5OXdXXbyg
lfwtPswncX8UFJXxEa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GPzo8pczynSOqFqrdQ6QeQ+97/HP9mw8/vnWDT2xY6gJmTBT0RYeCR
ve/eVaSU4OqIKtq+dsSUkR/A3R6cY10Y4CSPz2xWw5iYrY5uQ1S7FCOwEIkhI//zY7Z/0WXl
qI8XqJOlJrmsSHpnyqh+BeKmh72XxWxR62sTJ/nqyAvxTWlT+Wziyd3/6tEqm+/mDBf/j/ls
jcxMzE1khAh2wqqz7N5MHFaYY34AGbTd9aOU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FQ==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1503540942</vt:lpwstr>
  </property>
</Properties>
</file>