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7"/>
  </p:notesMasterIdLst>
  <p:sldIdLst>
    <p:sldId id="256" r:id="rId2"/>
    <p:sldId id="289" r:id="rId3"/>
    <p:sldId id="290" r:id="rId4"/>
    <p:sldId id="288" r:id="rId5"/>
    <p:sldId id="291"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1" hangingPunct="1">
      <a:defRPr kern="1200">
        <a:solidFill>
          <a:schemeClr val="tx1"/>
        </a:solidFill>
        <a:latin typeface="Calibri" pitchFamily="34" charset="0"/>
        <a:ea typeface="+mn-ea"/>
        <a:cs typeface="Arial" charset="0"/>
      </a:defRPr>
    </a:lvl6pPr>
    <a:lvl7pPr marL="2743200" algn="l" defTabSz="914400" rtl="0" eaLnBrk="1" latinLnBrk="1" hangingPunct="1">
      <a:defRPr kern="1200">
        <a:solidFill>
          <a:schemeClr val="tx1"/>
        </a:solidFill>
        <a:latin typeface="Calibri" pitchFamily="34" charset="0"/>
        <a:ea typeface="+mn-ea"/>
        <a:cs typeface="Arial" charset="0"/>
      </a:defRPr>
    </a:lvl7pPr>
    <a:lvl8pPr marL="3200400" algn="l" defTabSz="914400" rtl="0" eaLnBrk="1" latinLnBrk="1" hangingPunct="1">
      <a:defRPr kern="1200">
        <a:solidFill>
          <a:schemeClr val="tx1"/>
        </a:solidFill>
        <a:latin typeface="Calibri" pitchFamily="34" charset="0"/>
        <a:ea typeface="+mn-ea"/>
        <a:cs typeface="Arial" charset="0"/>
      </a:defRPr>
    </a:lvl8pPr>
    <a:lvl9pPr marL="3657600" algn="l" defTabSz="914400" rtl="0" eaLnBrk="1" latinLnBrk="1"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729" autoAdjust="0"/>
    <p:restoredTop sz="96429" autoAdjust="0"/>
  </p:normalViewPr>
  <p:slideViewPr>
    <p:cSldViewPr>
      <p:cViewPr varScale="1">
        <p:scale>
          <a:sx n="72" d="100"/>
          <a:sy n="72" d="100"/>
        </p:scale>
        <p:origin x="984" y="4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cs typeface="Arial" charset="0"/>
              </a:defRPr>
            </a:lvl1pPr>
          </a:lstStyle>
          <a:p>
            <a:pPr>
              <a:defRPr/>
            </a:pPr>
            <a:endParaRPr lang="en-US"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cs typeface="Arial" charset="0"/>
              </a:defRPr>
            </a:lvl1pPr>
          </a:lstStyle>
          <a:p>
            <a:pPr>
              <a:defRPr/>
            </a:pPr>
            <a:fld id="{E55D2893-B797-4E08-8C35-456DCF98ECDC}" type="datetimeFigureOut">
              <a:rPr lang="en-US" altLang="en-US"/>
              <a:pPr>
                <a:defRPr/>
              </a:pPr>
              <a:t>8/24/2017</a:t>
            </a:fld>
            <a:endParaRPr lang="en-US"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cs typeface="Arial" charset="0"/>
              </a:defRPr>
            </a:lvl1pPr>
          </a:lstStyle>
          <a:p>
            <a:pPr>
              <a:defRPr/>
            </a:pPr>
            <a:endParaRPr lang="en-US"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cs typeface="Arial" charset="0"/>
              </a:defRPr>
            </a:lvl1pPr>
          </a:lstStyle>
          <a:p>
            <a:pPr>
              <a:defRPr/>
            </a:pPr>
            <a:fld id="{D217F4CE-FA51-49B1-BBC3-5FC1B3F58E91}" type="slidenum">
              <a:rPr lang="en-US" altLang="en-US"/>
              <a:pPr>
                <a:defRPr/>
              </a:pPr>
              <a:t>‹#›</a:t>
            </a:fld>
            <a:endParaRPr lang="en-US" altLang="en-US"/>
          </a:p>
        </p:txBody>
      </p:sp>
    </p:spTree>
    <p:extLst>
      <p:ext uri="{BB962C8B-B14F-4D97-AF65-F5344CB8AC3E}">
        <p14:creationId xmlns:p14="http://schemas.microsoft.com/office/powerpoint/2010/main" val="144068423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pPr>
              <a:defRPr/>
            </a:pPr>
            <a:fld id="{D217F4CE-FA51-49B1-BBC3-5FC1B3F58E91}" type="slidenum">
              <a:rPr lang="en-US" altLang="en-US" smtClean="0"/>
              <a:pPr>
                <a:defRPr/>
              </a:pPr>
              <a:t>2</a:t>
            </a:fld>
            <a:endParaRPr lang="en-US" altLang="en-US"/>
          </a:p>
        </p:txBody>
      </p:sp>
    </p:spTree>
    <p:extLst>
      <p:ext uri="{BB962C8B-B14F-4D97-AF65-F5344CB8AC3E}">
        <p14:creationId xmlns:p14="http://schemas.microsoft.com/office/powerpoint/2010/main" val="15658970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ACBA360F-8C63-4018-AF5E-7F8A54444DC7}" type="slidenum">
              <a:rPr lang="en-US" altLang="en-US"/>
              <a:pPr>
                <a:defRPr/>
              </a:pPr>
              <a:t>‹#›</a:t>
            </a:fld>
            <a:endParaRPr lang="en-US" altLang="en-US"/>
          </a:p>
        </p:txBody>
      </p:sp>
    </p:spTree>
    <p:extLst>
      <p:ext uri="{BB962C8B-B14F-4D97-AF65-F5344CB8AC3E}">
        <p14:creationId xmlns:p14="http://schemas.microsoft.com/office/powerpoint/2010/main" val="2469403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DA9C3AF7-6225-4A67-9F10-3201A513E0EE}" type="slidenum">
              <a:rPr lang="en-US" altLang="en-US"/>
              <a:pPr>
                <a:defRPr/>
              </a:pPr>
              <a:t>‹#›</a:t>
            </a:fld>
            <a:endParaRPr lang="en-US" altLang="en-US"/>
          </a:p>
        </p:txBody>
      </p:sp>
    </p:spTree>
    <p:extLst>
      <p:ext uri="{BB962C8B-B14F-4D97-AF65-F5344CB8AC3E}">
        <p14:creationId xmlns:p14="http://schemas.microsoft.com/office/powerpoint/2010/main" val="1445715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DD50EC81-2A60-44F3-B41E-75BD600B8D0A}" type="slidenum">
              <a:rPr lang="en-US" altLang="en-US"/>
              <a:pPr>
                <a:defRPr/>
              </a:pPr>
              <a:t>‹#›</a:t>
            </a:fld>
            <a:endParaRPr lang="en-US" altLang="en-US"/>
          </a:p>
        </p:txBody>
      </p:sp>
    </p:spTree>
    <p:extLst>
      <p:ext uri="{BB962C8B-B14F-4D97-AF65-F5344CB8AC3E}">
        <p14:creationId xmlns:p14="http://schemas.microsoft.com/office/powerpoint/2010/main" val="4288460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6B7E17D9-7AE7-41FE-A99A-0BCC83FE0E75}" type="slidenum">
              <a:rPr lang="en-US" altLang="en-US"/>
              <a:pPr>
                <a:defRPr/>
              </a:pPr>
              <a:t>‹#›</a:t>
            </a:fld>
            <a:endParaRPr lang="en-US" altLang="en-US"/>
          </a:p>
        </p:txBody>
      </p:sp>
    </p:spTree>
    <p:extLst>
      <p:ext uri="{BB962C8B-B14F-4D97-AF65-F5344CB8AC3E}">
        <p14:creationId xmlns:p14="http://schemas.microsoft.com/office/powerpoint/2010/main" val="218613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8ED89514-58BF-42D7-937C-EE7749777003}" type="slidenum">
              <a:rPr lang="en-US" altLang="en-US"/>
              <a:pPr>
                <a:defRPr/>
              </a:pPr>
              <a:t>‹#›</a:t>
            </a:fld>
            <a:endParaRPr lang="en-US" altLang="en-US"/>
          </a:p>
        </p:txBody>
      </p:sp>
    </p:spTree>
    <p:extLst>
      <p:ext uri="{BB962C8B-B14F-4D97-AF65-F5344CB8AC3E}">
        <p14:creationId xmlns:p14="http://schemas.microsoft.com/office/powerpoint/2010/main" val="1023611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C62942A5-0A25-45FD-B69A-76543933841B}" type="slidenum">
              <a:rPr lang="en-US" altLang="en-US"/>
              <a:pPr>
                <a:defRPr/>
              </a:pPr>
              <a:t>‹#›</a:t>
            </a:fld>
            <a:endParaRPr lang="en-US" altLang="en-US"/>
          </a:p>
        </p:txBody>
      </p:sp>
    </p:spTree>
    <p:extLst>
      <p:ext uri="{BB962C8B-B14F-4D97-AF65-F5344CB8AC3E}">
        <p14:creationId xmlns:p14="http://schemas.microsoft.com/office/powerpoint/2010/main" val="1767642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ltLang="en-US"/>
          </a:p>
        </p:txBody>
      </p:sp>
      <p:sp>
        <p:nvSpPr>
          <p:cNvPr id="9" name="Slide Number Placeholder 5"/>
          <p:cNvSpPr>
            <a:spLocks noGrp="1"/>
          </p:cNvSpPr>
          <p:nvPr>
            <p:ph type="sldNum" sz="quarter" idx="12"/>
          </p:nvPr>
        </p:nvSpPr>
        <p:spPr/>
        <p:txBody>
          <a:bodyPr/>
          <a:lstStyle>
            <a:lvl1pPr>
              <a:defRPr/>
            </a:lvl1pPr>
          </a:lstStyle>
          <a:p>
            <a:pPr>
              <a:defRPr/>
            </a:pPr>
            <a:fld id="{DFE0205B-0D72-49F2-B052-1B4CD260496F}" type="slidenum">
              <a:rPr lang="en-US" altLang="en-US"/>
              <a:pPr>
                <a:defRPr/>
              </a:pPr>
              <a:t>‹#›</a:t>
            </a:fld>
            <a:endParaRPr lang="en-US" altLang="en-US"/>
          </a:p>
        </p:txBody>
      </p:sp>
    </p:spTree>
    <p:extLst>
      <p:ext uri="{BB962C8B-B14F-4D97-AF65-F5344CB8AC3E}">
        <p14:creationId xmlns:p14="http://schemas.microsoft.com/office/powerpoint/2010/main" val="7392182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ltLang="en-US"/>
          </a:p>
        </p:txBody>
      </p:sp>
      <p:sp>
        <p:nvSpPr>
          <p:cNvPr id="5" name="Slide Number Placeholder 5"/>
          <p:cNvSpPr>
            <a:spLocks noGrp="1"/>
          </p:cNvSpPr>
          <p:nvPr>
            <p:ph type="sldNum" sz="quarter" idx="12"/>
          </p:nvPr>
        </p:nvSpPr>
        <p:spPr/>
        <p:txBody>
          <a:bodyPr/>
          <a:lstStyle>
            <a:lvl1pPr>
              <a:defRPr/>
            </a:lvl1pPr>
          </a:lstStyle>
          <a:p>
            <a:pPr>
              <a:defRPr/>
            </a:pPr>
            <a:fld id="{83824FD2-46F3-4886-B496-86565E51979A}" type="slidenum">
              <a:rPr lang="en-US" altLang="en-US"/>
              <a:pPr>
                <a:defRPr/>
              </a:pPr>
              <a:t>‹#›</a:t>
            </a:fld>
            <a:endParaRPr lang="en-US" altLang="en-US"/>
          </a:p>
        </p:txBody>
      </p:sp>
    </p:spTree>
    <p:extLst>
      <p:ext uri="{BB962C8B-B14F-4D97-AF65-F5344CB8AC3E}">
        <p14:creationId xmlns:p14="http://schemas.microsoft.com/office/powerpoint/2010/main" val="21149343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ltLang="en-US"/>
          </a:p>
        </p:txBody>
      </p:sp>
      <p:sp>
        <p:nvSpPr>
          <p:cNvPr id="4" name="Slide Number Placeholder 5"/>
          <p:cNvSpPr>
            <a:spLocks noGrp="1"/>
          </p:cNvSpPr>
          <p:nvPr>
            <p:ph type="sldNum" sz="quarter" idx="12"/>
          </p:nvPr>
        </p:nvSpPr>
        <p:spPr/>
        <p:txBody>
          <a:bodyPr/>
          <a:lstStyle>
            <a:lvl1pPr>
              <a:defRPr/>
            </a:lvl1pPr>
          </a:lstStyle>
          <a:p>
            <a:pPr>
              <a:defRPr/>
            </a:pPr>
            <a:fld id="{437AFF67-A1E2-4E32-9F1A-992F24DBB07B}" type="slidenum">
              <a:rPr lang="en-US" altLang="en-US"/>
              <a:pPr>
                <a:defRPr/>
              </a:pPr>
              <a:t>‹#›</a:t>
            </a:fld>
            <a:endParaRPr lang="en-US" altLang="en-US"/>
          </a:p>
        </p:txBody>
      </p:sp>
    </p:spTree>
    <p:extLst>
      <p:ext uri="{BB962C8B-B14F-4D97-AF65-F5344CB8AC3E}">
        <p14:creationId xmlns:p14="http://schemas.microsoft.com/office/powerpoint/2010/main" val="3634538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9C5C3533-3368-445B-AAD0-C911663AE19B}" type="slidenum">
              <a:rPr lang="en-US" altLang="en-US"/>
              <a:pPr>
                <a:defRPr/>
              </a:pPr>
              <a:t>‹#›</a:t>
            </a:fld>
            <a:endParaRPr lang="en-US" altLang="en-US"/>
          </a:p>
        </p:txBody>
      </p:sp>
    </p:spTree>
    <p:extLst>
      <p:ext uri="{BB962C8B-B14F-4D97-AF65-F5344CB8AC3E}">
        <p14:creationId xmlns:p14="http://schemas.microsoft.com/office/powerpoint/2010/main" val="16333088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9BF408D0-0DEE-41A4-A27A-8E71CE7BEF14}" type="slidenum">
              <a:rPr lang="en-US" altLang="en-US"/>
              <a:pPr>
                <a:defRPr/>
              </a:pPr>
              <a:t>‹#›</a:t>
            </a:fld>
            <a:endParaRPr lang="en-US" altLang="en-US"/>
          </a:p>
        </p:txBody>
      </p:sp>
    </p:spTree>
    <p:extLst>
      <p:ext uri="{BB962C8B-B14F-4D97-AF65-F5344CB8AC3E}">
        <p14:creationId xmlns:p14="http://schemas.microsoft.com/office/powerpoint/2010/main" val="2161800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cs typeface="Arial" charset="0"/>
              </a:defRPr>
            </a:lvl1pPr>
          </a:lstStyle>
          <a:p>
            <a:pPr>
              <a:defRPr/>
            </a:pPr>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cs typeface="Arial" charset="0"/>
              </a:defRPr>
            </a:lvl1pPr>
          </a:lstStyle>
          <a:p>
            <a:pPr>
              <a:defRPr/>
            </a:pPr>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cs typeface="Arial" charset="0"/>
              </a:defRPr>
            </a:lvl1pPr>
          </a:lstStyle>
          <a:p>
            <a:pPr>
              <a:defRPr/>
            </a:pPr>
            <a:fld id="{27401B9B-2241-4B3C-829E-D9CFB61B3633}"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3.emf"/><Relationship Id="rId5" Type="http://schemas.openxmlformats.org/officeDocument/2006/relationships/oleObject" Target="../embeddings/oleObject3.bin"/><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altLang="ko-KR" dirty="0"/>
              <a:t>WF on Bandwidth Part </a:t>
            </a:r>
            <a:r>
              <a:rPr lang="en-US" altLang="ko-KR" dirty="0" smtClean="0"/>
              <a:t/>
            </a:r>
            <a:br>
              <a:rPr lang="en-US" altLang="ko-KR" dirty="0" smtClean="0"/>
            </a:br>
            <a:r>
              <a:rPr lang="en-US" altLang="ko-KR" dirty="0" smtClean="0"/>
              <a:t>for </a:t>
            </a:r>
            <a:r>
              <a:rPr lang="en-US" altLang="ko-KR" dirty="0"/>
              <a:t>DL common </a:t>
            </a:r>
            <a:r>
              <a:rPr lang="en-US" altLang="ko-KR" dirty="0" smtClean="0"/>
              <a:t>channel</a:t>
            </a:r>
            <a:endParaRPr lang="en-US" altLang="en-US" dirty="0" smtClean="0"/>
          </a:p>
        </p:txBody>
      </p:sp>
      <p:sp>
        <p:nvSpPr>
          <p:cNvPr id="2051" name="Subtitle 2"/>
          <p:cNvSpPr>
            <a:spLocks noGrp="1"/>
          </p:cNvSpPr>
          <p:nvPr>
            <p:ph type="subTitle" idx="1"/>
          </p:nvPr>
        </p:nvSpPr>
        <p:spPr>
          <a:xfrm>
            <a:off x="862013" y="3962400"/>
            <a:ext cx="7391400" cy="2209800"/>
          </a:xfrm>
        </p:spPr>
        <p:txBody>
          <a:bodyPr/>
          <a:lstStyle/>
          <a:p>
            <a:pPr eaLnBrk="1" hangingPunct="1"/>
            <a:r>
              <a:rPr lang="en-US" altLang="en-US" sz="2800" dirty="0" smtClean="0">
                <a:solidFill>
                  <a:schemeClr val="tx1"/>
                </a:solidFill>
              </a:rPr>
              <a:t>LG Electronics, </a:t>
            </a:r>
            <a:r>
              <a:rPr lang="en-US" altLang="en-US" sz="2800" dirty="0" err="1" smtClean="0">
                <a:solidFill>
                  <a:schemeClr val="tx1"/>
                </a:solidFill>
              </a:rPr>
              <a:t>MediaTek</a:t>
            </a:r>
            <a:r>
              <a:rPr lang="en-US" altLang="en-US" sz="2800" dirty="0" smtClean="0">
                <a:solidFill>
                  <a:schemeClr val="tx1"/>
                </a:solidFill>
              </a:rPr>
              <a:t>, </a:t>
            </a:r>
            <a:r>
              <a:rPr lang="en-US" altLang="en-US" sz="2800" dirty="0" err="1" smtClean="0">
                <a:solidFill>
                  <a:schemeClr val="tx1"/>
                </a:solidFill>
              </a:rPr>
              <a:t>InterDigital</a:t>
            </a:r>
            <a:r>
              <a:rPr lang="en-US" altLang="en-US" sz="2800" dirty="0" smtClean="0">
                <a:solidFill>
                  <a:schemeClr val="tx1"/>
                </a:solidFill>
              </a:rPr>
              <a:t>, </a:t>
            </a:r>
            <a:r>
              <a:rPr lang="en-US" altLang="en-US" sz="2800" dirty="0" smtClean="0">
                <a:solidFill>
                  <a:schemeClr val="tx1"/>
                </a:solidFill>
              </a:rPr>
              <a:t>ITL</a:t>
            </a:r>
            <a:endParaRPr lang="en-US" altLang="en-US" sz="2800" dirty="0" smtClean="0">
              <a:solidFill>
                <a:schemeClr val="tx1"/>
              </a:solidFill>
            </a:endParaRPr>
          </a:p>
        </p:txBody>
      </p:sp>
      <p:sp>
        <p:nvSpPr>
          <p:cNvPr id="2053" name="テキスト ボックス 3"/>
          <p:cNvSpPr txBox="1">
            <a:spLocks noChangeArrowheads="1"/>
          </p:cNvSpPr>
          <p:nvPr/>
        </p:nvSpPr>
        <p:spPr bwMode="auto">
          <a:xfrm>
            <a:off x="7391400" y="223838"/>
            <a:ext cx="16898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ko-KR" sz="2400" dirty="0"/>
              <a:t>R1-1715075</a:t>
            </a:r>
            <a:endParaRPr lang="en-US" altLang="ko-KR" sz="2400" dirty="0">
              <a:ea typeface="굴림" charset="-127"/>
            </a:endParaRPr>
          </a:p>
        </p:txBody>
      </p:sp>
      <p:sp>
        <p:nvSpPr>
          <p:cNvPr id="2054"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fld id="{9DF70A72-63CB-4AF4-A23B-9D5E7CCAA4AF}" type="slidenum">
              <a:rPr lang="en-US" altLang="en-US" sz="1200" smtClean="0">
                <a:solidFill>
                  <a:srgbClr val="898989"/>
                </a:solidFill>
              </a:rPr>
              <a:pPr>
                <a:spcBef>
                  <a:spcPct val="0"/>
                </a:spcBef>
                <a:buFontTx/>
                <a:buNone/>
              </a:pPr>
              <a:t>1</a:t>
            </a:fld>
            <a:endParaRPr lang="en-US" altLang="en-US" sz="1200" smtClean="0">
              <a:solidFill>
                <a:srgbClr val="898989"/>
              </a:solidFill>
            </a:endParaRPr>
          </a:p>
        </p:txBody>
      </p:sp>
      <p:sp>
        <p:nvSpPr>
          <p:cNvPr id="8" name="テキスト ボックス 4"/>
          <p:cNvSpPr txBox="1">
            <a:spLocks noChangeArrowheads="1"/>
          </p:cNvSpPr>
          <p:nvPr/>
        </p:nvSpPr>
        <p:spPr bwMode="auto">
          <a:xfrm>
            <a:off x="152400" y="152400"/>
            <a:ext cx="664797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kumimoji="1" lang="en-US" altLang="ja-JP" sz="2000" dirty="0"/>
              <a:t>3GPP TSG RAN WG1 Meeting RAN1 </a:t>
            </a:r>
            <a:r>
              <a:rPr kumimoji="1" lang="en-US" altLang="ja-JP" sz="2000" dirty="0" smtClean="0"/>
              <a:t>#90</a:t>
            </a:r>
            <a:r>
              <a:rPr kumimoji="1" lang="en-US" altLang="ja-JP" sz="2000" dirty="0"/>
              <a:t>			</a:t>
            </a:r>
          </a:p>
          <a:p>
            <a:pPr eaLnBrk="1" hangingPunct="1">
              <a:spcBef>
                <a:spcPct val="0"/>
              </a:spcBef>
              <a:buFontTx/>
              <a:buNone/>
            </a:pPr>
            <a:r>
              <a:rPr kumimoji="1" lang="en-US" altLang="ja-JP" sz="2000" dirty="0" smtClean="0"/>
              <a:t>Prague, Czech Republic</a:t>
            </a:r>
            <a:r>
              <a:rPr lang="en-GB" altLang="ko-KR" sz="2000" dirty="0" smtClean="0"/>
              <a:t> 21</a:t>
            </a:r>
            <a:r>
              <a:rPr lang="en-GB" altLang="ko-KR" sz="2000" baseline="30000" dirty="0" smtClean="0"/>
              <a:t>st</a:t>
            </a:r>
            <a:r>
              <a:rPr lang="en-GB" altLang="ko-KR" sz="2000" dirty="0" smtClean="0"/>
              <a:t> </a:t>
            </a:r>
            <a:r>
              <a:rPr lang="en-GB" altLang="ko-KR" sz="2000" dirty="0"/>
              <a:t>– </a:t>
            </a:r>
            <a:r>
              <a:rPr lang="en-GB" altLang="ko-KR" sz="2000" dirty="0" smtClean="0"/>
              <a:t>25</a:t>
            </a:r>
            <a:r>
              <a:rPr lang="en-GB" altLang="ko-KR" sz="2000" baseline="30000" dirty="0" smtClean="0"/>
              <a:t>th</a:t>
            </a:r>
            <a:r>
              <a:rPr lang="en-GB" altLang="ko-KR" sz="2000" dirty="0" smtClean="0"/>
              <a:t>  August </a:t>
            </a:r>
            <a:r>
              <a:rPr lang="en-GB" altLang="ko-KR" sz="2000" dirty="0"/>
              <a:t>2017</a:t>
            </a:r>
            <a:endParaRPr kumimoji="1" lang="en-US" altLang="ja-JP" sz="2000" dirty="0"/>
          </a:p>
          <a:p>
            <a:pPr eaLnBrk="1" hangingPunct="1">
              <a:spcBef>
                <a:spcPct val="0"/>
              </a:spcBef>
              <a:buFontTx/>
              <a:buNone/>
            </a:pPr>
            <a:r>
              <a:rPr kumimoji="1" lang="en-US" altLang="ja-JP" sz="2000" dirty="0"/>
              <a:t>Agenda item: </a:t>
            </a:r>
            <a:r>
              <a:rPr lang="en-US" altLang="ko-KR" sz="2000" dirty="0" smtClean="0"/>
              <a:t>6.1.1.2.3</a:t>
            </a:r>
            <a:endParaRPr kumimoji="1" lang="ja-JP" altLang="en-US"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a:t>
            </a:r>
            <a:endParaRPr lang="ko-KR" altLang="en-US" dirty="0"/>
          </a:p>
        </p:txBody>
      </p:sp>
      <p:sp>
        <p:nvSpPr>
          <p:cNvPr id="3" name="내용 개체 틀 2"/>
          <p:cNvSpPr>
            <a:spLocks noGrp="1"/>
          </p:cNvSpPr>
          <p:nvPr>
            <p:ph idx="1"/>
          </p:nvPr>
        </p:nvSpPr>
        <p:spPr>
          <a:xfrm>
            <a:off x="457200" y="1295400"/>
            <a:ext cx="8229600" cy="5060950"/>
          </a:xfrm>
        </p:spPr>
        <p:txBody>
          <a:bodyPr/>
          <a:lstStyle/>
          <a:p>
            <a:pPr marL="0" indent="0">
              <a:buNone/>
            </a:pPr>
            <a:r>
              <a:rPr lang="en-US" altLang="ko-KR" sz="1800" b="1" u="sng" dirty="0"/>
              <a:t>Agreement : (RAN1 NRAH#2)</a:t>
            </a:r>
          </a:p>
          <a:p>
            <a:r>
              <a:rPr lang="en-US" altLang="ko-KR" sz="1800" dirty="0"/>
              <a:t>At least one of configured DL BWPs includes one CORESET with common search space at least in primary component </a:t>
            </a:r>
            <a:r>
              <a:rPr lang="en-US" altLang="ko-KR" sz="1800" dirty="0" smtClean="0"/>
              <a:t>carrier</a:t>
            </a:r>
            <a:endParaRPr lang="en-US" altLang="ko-KR" sz="1800" dirty="0"/>
          </a:p>
          <a:p>
            <a:pPr marL="0" indent="0">
              <a:buNone/>
            </a:pPr>
            <a:r>
              <a:rPr lang="en-US" altLang="ko-KR" sz="1800" b="1" u="sng" dirty="0" smtClean="0"/>
              <a:t>Agreement </a:t>
            </a:r>
            <a:r>
              <a:rPr lang="en-US" altLang="ko-KR" sz="1800" b="1" u="sng" dirty="0"/>
              <a:t>: (</a:t>
            </a:r>
            <a:r>
              <a:rPr lang="en-US" altLang="ko-KR" sz="1800" b="1" u="sng" dirty="0" smtClean="0"/>
              <a:t>RAN1#89)</a:t>
            </a:r>
          </a:p>
          <a:p>
            <a:r>
              <a:rPr lang="en-US" altLang="ko-KR" sz="1800" dirty="0" smtClean="0"/>
              <a:t>The </a:t>
            </a:r>
            <a:r>
              <a:rPr lang="en-US" altLang="ko-KR" sz="1800" dirty="0"/>
              <a:t>maximum bandwidth for CORESET for RMSI scheduling and NR-PDSCH carrying RMSI should be equal to or smaller than a certain DL bandwidth of NR that all UE can support in each frequency range</a:t>
            </a:r>
          </a:p>
          <a:p>
            <a:pPr marL="0" indent="0">
              <a:buNone/>
            </a:pPr>
            <a:r>
              <a:rPr lang="en-US" altLang="ko-KR" sz="1800" b="1" u="sng" dirty="0"/>
              <a:t>Agreement : (</a:t>
            </a:r>
            <a:r>
              <a:rPr lang="en-US" altLang="ko-KR" sz="1800" b="1" u="sng" dirty="0" smtClean="0"/>
              <a:t>RAN1#90)</a:t>
            </a:r>
            <a:endParaRPr lang="en-US" altLang="ko-KR" sz="1800" b="1" u="sng" dirty="0"/>
          </a:p>
          <a:p>
            <a:r>
              <a:rPr lang="en-US" altLang="ko-KR" sz="1800" dirty="0"/>
              <a:t>For frequency location of CORESET for RMSI scheduling and NR-PDSCH for RMSI, </a:t>
            </a:r>
          </a:p>
          <a:p>
            <a:pPr lvl="1"/>
            <a:r>
              <a:rPr lang="en-US" altLang="ko-KR" sz="1800" dirty="0"/>
              <a:t>CORESET for RMSI scheduling and NR-PDSCH for RMSI does not have to be confined within the same BW of corresponding NR-PBCH</a:t>
            </a:r>
          </a:p>
          <a:p>
            <a:pPr lvl="1"/>
            <a:r>
              <a:rPr lang="en-US" altLang="ko-KR" sz="1800" dirty="0"/>
              <a:t>Bandwidth for CORESET and NR-PDSCH for RMSI is confined within the UE minimum bandwidth for the given frequency </a:t>
            </a:r>
            <a:r>
              <a:rPr lang="en-US" altLang="ko-KR" sz="1800" dirty="0" smtClean="0"/>
              <a:t>band</a:t>
            </a:r>
          </a:p>
          <a:p>
            <a:pPr marL="0" indent="0">
              <a:buNone/>
            </a:pPr>
            <a:r>
              <a:rPr lang="en-US" altLang="ko-KR" sz="1800" b="1" u="sng" dirty="0" smtClean="0"/>
              <a:t>Agreement </a:t>
            </a:r>
            <a:r>
              <a:rPr lang="en-US" altLang="ko-KR" sz="1800" b="1" u="sng" dirty="0"/>
              <a:t>: (RAN1 NRAH#2)</a:t>
            </a:r>
          </a:p>
          <a:p>
            <a:r>
              <a:rPr lang="en-US" altLang="ko-KR" sz="1800" dirty="0" smtClean="0"/>
              <a:t>In </a:t>
            </a:r>
            <a:r>
              <a:rPr lang="en-US" altLang="ko-KR" sz="1800" dirty="0"/>
              <a:t>configuration of a BWP</a:t>
            </a:r>
            <a:r>
              <a:rPr lang="en-US" altLang="ko-KR" sz="1800" dirty="0" smtClean="0"/>
              <a:t>, a </a:t>
            </a:r>
            <a:r>
              <a:rPr lang="en-US" altLang="ko-KR" sz="1800" dirty="0"/>
              <a:t>UE is configured with BWP in terms of PRBs.</a:t>
            </a:r>
            <a:r>
              <a:rPr lang="en-US" altLang="ko-KR" sz="1400" dirty="0"/>
              <a:t> </a:t>
            </a:r>
          </a:p>
          <a:p>
            <a:r>
              <a:rPr lang="en-US" altLang="ko-KR" sz="1800" dirty="0"/>
              <a:t>The offset between BWP and a reference point is implicitly or explicitly indicated to UE</a:t>
            </a:r>
            <a:r>
              <a:rPr lang="en-US" altLang="ko-KR" sz="1800" dirty="0" smtClean="0"/>
              <a:t>.</a:t>
            </a:r>
            <a:endParaRPr lang="en-US" altLang="ko-KR" sz="1800" dirty="0"/>
          </a:p>
        </p:txBody>
      </p:sp>
      <p:sp>
        <p:nvSpPr>
          <p:cNvPr id="4" name="슬라이드 번호 개체 틀 3"/>
          <p:cNvSpPr>
            <a:spLocks noGrp="1"/>
          </p:cNvSpPr>
          <p:nvPr>
            <p:ph type="sldNum" sz="quarter" idx="12"/>
          </p:nvPr>
        </p:nvSpPr>
        <p:spPr/>
        <p:txBody>
          <a:bodyPr/>
          <a:lstStyle/>
          <a:p>
            <a:pPr>
              <a:defRPr/>
            </a:pPr>
            <a:fld id="{6B7E17D9-7AE7-41FE-A99A-0BCC83FE0E75}" type="slidenum">
              <a:rPr lang="en-US" altLang="en-US" smtClean="0"/>
              <a:pPr>
                <a:defRPr/>
              </a:pPr>
              <a:t>2</a:t>
            </a:fld>
            <a:endParaRPr lang="en-US" altLang="en-US" dirty="0"/>
          </a:p>
        </p:txBody>
      </p:sp>
    </p:spTree>
    <p:extLst>
      <p:ext uri="{BB962C8B-B14F-4D97-AF65-F5344CB8AC3E}">
        <p14:creationId xmlns:p14="http://schemas.microsoft.com/office/powerpoint/2010/main" val="36631703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Motivation</a:t>
            </a:r>
            <a:endParaRPr lang="ko-KR" altLang="en-US" dirty="0"/>
          </a:p>
        </p:txBody>
      </p:sp>
      <p:sp>
        <p:nvSpPr>
          <p:cNvPr id="3" name="내용 개체 틀 2"/>
          <p:cNvSpPr>
            <a:spLocks noGrp="1"/>
          </p:cNvSpPr>
          <p:nvPr>
            <p:ph idx="1"/>
          </p:nvPr>
        </p:nvSpPr>
        <p:spPr/>
        <p:txBody>
          <a:bodyPr/>
          <a:lstStyle/>
          <a:p>
            <a:r>
              <a:rPr lang="en-GB" altLang="ko-KR" sz="1600" dirty="0"/>
              <a:t>NR system supports to operate within very wideband CC, but all of UE could not provide the capability for wideband operation. Hence, it is hard to operate initial access within system bandwidth. </a:t>
            </a:r>
            <a:endParaRPr lang="en-GB" altLang="ko-KR" sz="1600" dirty="0" smtClean="0"/>
          </a:p>
          <a:p>
            <a:r>
              <a:rPr lang="en-GB" altLang="ko-KR" sz="1600" dirty="0" smtClean="0"/>
              <a:t>Instead, NR </a:t>
            </a:r>
            <a:r>
              <a:rPr lang="en-GB" altLang="ko-KR" sz="1600" dirty="0"/>
              <a:t>can define BWP for initial access operation. Within the BWP, NR system can operate initial access procedure for SS/PBCH block transmission, system information delivery, paging and RACH procedure. </a:t>
            </a:r>
            <a:endParaRPr lang="en-GB" altLang="ko-KR" sz="1600" dirty="0" smtClean="0"/>
          </a:p>
          <a:p>
            <a:r>
              <a:rPr lang="en-GB" altLang="ko-KR" sz="1600" dirty="0"/>
              <a:t>I</a:t>
            </a:r>
            <a:r>
              <a:rPr lang="en-GB" altLang="ko-KR" sz="1600" dirty="0" smtClean="0"/>
              <a:t>n </a:t>
            </a:r>
            <a:r>
              <a:rPr lang="en-GB" altLang="ko-KR" sz="1600" dirty="0"/>
              <a:t>RAN1 AH#2 meeting, it was agreed that at least one of configured DL BWPs includes one CORESET with common search space at least in primary component </a:t>
            </a:r>
            <a:r>
              <a:rPr lang="en-GB" altLang="ko-KR" sz="1600" dirty="0" smtClean="0"/>
              <a:t>carrier. </a:t>
            </a:r>
          </a:p>
          <a:p>
            <a:r>
              <a:rPr lang="en-GB" altLang="ko-KR" sz="1600" dirty="0" smtClean="0"/>
              <a:t>So</a:t>
            </a:r>
            <a:r>
              <a:rPr lang="en-GB" altLang="ko-KR" sz="1600" dirty="0"/>
              <a:t>, it can be expected that at least RMSI, OSI, Paging, RACH msg.2/4 related downlink control information is transmitted at the CORESET for common search space, and associated downlink shared channel can be assigned within the DL BWP. </a:t>
            </a:r>
            <a:endParaRPr lang="en-GB" altLang="ko-KR" sz="1600" dirty="0" smtClean="0"/>
          </a:p>
          <a:p>
            <a:r>
              <a:rPr lang="en-GB" altLang="ko-KR" sz="1600" dirty="0" smtClean="0"/>
              <a:t>Also</a:t>
            </a:r>
            <a:r>
              <a:rPr lang="en-GB" altLang="ko-KR" sz="1600" dirty="0"/>
              <a:t>, it can be expected that SS/PBCH block is transmitted within the BWP.</a:t>
            </a:r>
            <a:endParaRPr lang="en-US" altLang="ko-KR" sz="1600" dirty="0" smtClean="0"/>
          </a:p>
        </p:txBody>
      </p:sp>
      <p:sp>
        <p:nvSpPr>
          <p:cNvPr id="4" name="슬라이드 번호 개체 틀 3"/>
          <p:cNvSpPr>
            <a:spLocks noGrp="1"/>
          </p:cNvSpPr>
          <p:nvPr>
            <p:ph type="sldNum" sz="quarter" idx="12"/>
          </p:nvPr>
        </p:nvSpPr>
        <p:spPr/>
        <p:txBody>
          <a:bodyPr/>
          <a:lstStyle/>
          <a:p>
            <a:pPr>
              <a:defRPr/>
            </a:pPr>
            <a:fld id="{6B7E17D9-7AE7-41FE-A99A-0BCC83FE0E75}" type="slidenum">
              <a:rPr lang="en-US" altLang="en-US" smtClean="0"/>
              <a:pPr>
                <a:defRPr/>
              </a:pPr>
              <a:t>3</a:t>
            </a:fld>
            <a:endParaRPr lang="en-US" altLang="en-US" dirty="0"/>
          </a:p>
        </p:txBody>
      </p:sp>
      <p:graphicFrame>
        <p:nvGraphicFramePr>
          <p:cNvPr id="6" name="개체 5"/>
          <p:cNvGraphicFramePr>
            <a:graphicFrameLocks noChangeAspect="1"/>
          </p:cNvGraphicFramePr>
          <p:nvPr>
            <p:extLst>
              <p:ext uri="{D42A27DB-BD31-4B8C-83A1-F6EECF244321}">
                <p14:modId xmlns:p14="http://schemas.microsoft.com/office/powerpoint/2010/main" val="3894797314"/>
              </p:ext>
            </p:extLst>
          </p:nvPr>
        </p:nvGraphicFramePr>
        <p:xfrm>
          <a:off x="1143000" y="4953000"/>
          <a:ext cx="6836098" cy="1676400"/>
        </p:xfrm>
        <a:graphic>
          <a:graphicData uri="http://schemas.openxmlformats.org/presentationml/2006/ole">
            <mc:AlternateContent xmlns:mc="http://schemas.openxmlformats.org/markup-compatibility/2006">
              <mc:Choice xmlns:v="urn:schemas-microsoft-com:vml" Requires="v">
                <p:oleObj spid="_x0000_s3086" name="Visio" r:id="rId3" imgW="6152548" imgH="1504800" progId="Visio.Drawing.11">
                  <p:embed/>
                </p:oleObj>
              </mc:Choice>
              <mc:Fallback>
                <p:oleObj name="Visio" r:id="rId3" imgW="6152548" imgH="150480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4953000"/>
                        <a:ext cx="6836098" cy="1676400"/>
                      </a:xfrm>
                      <a:prstGeom prst="rect">
                        <a:avLst/>
                      </a:prstGeom>
                      <a:noFill/>
                    </p:spPr>
                  </p:pic>
                </p:oleObj>
              </mc:Fallback>
            </mc:AlternateContent>
          </a:graphicData>
        </a:graphic>
      </p:graphicFrame>
    </p:spTree>
    <p:extLst>
      <p:ext uri="{BB962C8B-B14F-4D97-AF65-F5344CB8AC3E}">
        <p14:creationId xmlns:p14="http://schemas.microsoft.com/office/powerpoint/2010/main" val="33514743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Proposal</a:t>
            </a:r>
            <a:endParaRPr lang="ko-KR" altLang="en-US" dirty="0"/>
          </a:p>
        </p:txBody>
      </p:sp>
      <p:sp>
        <p:nvSpPr>
          <p:cNvPr id="3" name="내용 개체 틀 2"/>
          <p:cNvSpPr>
            <a:spLocks noGrp="1"/>
          </p:cNvSpPr>
          <p:nvPr>
            <p:ph idx="1"/>
          </p:nvPr>
        </p:nvSpPr>
        <p:spPr/>
        <p:txBody>
          <a:bodyPr/>
          <a:lstStyle/>
          <a:p>
            <a:r>
              <a:rPr lang="en-GB" altLang="ko-KR" sz="1600" dirty="0"/>
              <a:t>At least one of DL BWPs is used as BWP for downlink common </a:t>
            </a:r>
            <a:r>
              <a:rPr lang="en-GB" altLang="ko-KR" sz="1600" dirty="0" smtClean="0"/>
              <a:t>channel </a:t>
            </a:r>
            <a:r>
              <a:rPr lang="en-GB" altLang="ko-KR" sz="1600" dirty="0"/>
              <a:t>(i.e</a:t>
            </a:r>
            <a:r>
              <a:rPr lang="en-GB" altLang="ko-KR" sz="1600" dirty="0" smtClean="0"/>
              <a:t>. </a:t>
            </a:r>
            <a:r>
              <a:rPr lang="en-GB" altLang="ko-KR" sz="1600" dirty="0"/>
              <a:t>CORESET with common search space, and PDSCH for RMSI, OSI, Paging, RACH Msg.2/4</a:t>
            </a:r>
            <a:r>
              <a:rPr lang="en-GB" altLang="ko-KR" sz="1600" dirty="0" smtClean="0"/>
              <a:t>).</a:t>
            </a:r>
          </a:p>
          <a:p>
            <a:pPr lvl="1"/>
            <a:r>
              <a:rPr lang="en-GB" altLang="ko-KR" sz="1400" dirty="0" smtClean="0"/>
              <a:t>CORESET with common search space, and PDSCH for RMSI, OSI, Paging, RACH msg.2/4 are confined within the BWP for DL common channel transmission.</a:t>
            </a:r>
            <a:endParaRPr lang="en-GB" altLang="ko-KR" sz="1200" dirty="0" smtClean="0"/>
          </a:p>
          <a:p>
            <a:endParaRPr lang="en-GB" altLang="ko-KR" sz="1600" dirty="0" smtClean="0"/>
          </a:p>
          <a:p>
            <a:r>
              <a:rPr lang="en-GB" altLang="ko-KR" sz="1600" dirty="0" smtClean="0"/>
              <a:t>Also, SS/PBCH block is confined within the BWP for DL common channel.</a:t>
            </a:r>
          </a:p>
          <a:p>
            <a:endParaRPr lang="en-GB" altLang="ko-KR" sz="1600" dirty="0" smtClean="0"/>
          </a:p>
          <a:p>
            <a:r>
              <a:rPr lang="en-US" altLang="ko-KR" sz="1600" dirty="0"/>
              <a:t>F</a:t>
            </a:r>
            <a:r>
              <a:rPr lang="en-GB" altLang="ko-KR" sz="1600" dirty="0"/>
              <a:t>or the BWP for DL common </a:t>
            </a:r>
            <a:r>
              <a:rPr lang="en-GB" altLang="ko-KR" sz="1600" dirty="0" smtClean="0"/>
              <a:t>channel, </a:t>
            </a:r>
            <a:r>
              <a:rPr lang="en-GB" altLang="ko-KR" sz="1600" dirty="0"/>
              <a:t>it </a:t>
            </a:r>
            <a:r>
              <a:rPr lang="en-GB" altLang="ko-KR" sz="1600" dirty="0" smtClean="0"/>
              <a:t>is </a:t>
            </a:r>
            <a:r>
              <a:rPr lang="en-GB" altLang="ko-KR" sz="1600" dirty="0"/>
              <a:t>defined that the bandwidth of BWP is </a:t>
            </a:r>
            <a:r>
              <a:rPr lang="en-GB" altLang="ko-KR" sz="1600" dirty="0" smtClean="0"/>
              <a:t>not narrower </a:t>
            </a:r>
            <a:r>
              <a:rPr lang="en-GB" altLang="ko-KR" sz="1600" dirty="0"/>
              <a:t>than the bandwidth of SS/PBCH block, and is equal to or smaller than </a:t>
            </a:r>
            <a:r>
              <a:rPr lang="en-GB" altLang="ko-KR" sz="1600" dirty="0" smtClean="0"/>
              <a:t>UE minimum bandwidth for a given frequency range.</a:t>
            </a:r>
            <a:endParaRPr lang="en-GB" altLang="ko-KR" sz="1600" dirty="0" smtClean="0">
              <a:solidFill>
                <a:srgbClr val="FF0000"/>
              </a:solidFill>
            </a:endParaRPr>
          </a:p>
          <a:p>
            <a:endParaRPr lang="en-GB" altLang="ko-KR" sz="1600" dirty="0"/>
          </a:p>
          <a:p>
            <a:r>
              <a:rPr lang="en-US" altLang="ko-KR" sz="1600" dirty="0" smtClean="0"/>
              <a:t>Following configurations </a:t>
            </a:r>
            <a:r>
              <a:rPr lang="en-US" altLang="ko-KR" sz="1600" dirty="0"/>
              <a:t>of </a:t>
            </a:r>
            <a:r>
              <a:rPr lang="en-US" altLang="ko-KR" sz="1600" dirty="0" smtClean="0"/>
              <a:t>the BWP for DL common channel are provided by PBCH MIB.  </a:t>
            </a:r>
            <a:endParaRPr lang="en-GB" altLang="ko-KR" sz="1600" dirty="0" smtClean="0"/>
          </a:p>
          <a:p>
            <a:pPr lvl="1"/>
            <a:r>
              <a:rPr lang="en-GB" altLang="ko-KR" sz="1400" dirty="0" smtClean="0"/>
              <a:t>T</a:t>
            </a:r>
            <a:r>
              <a:rPr lang="en-US" altLang="ko-KR" sz="1400" dirty="0"/>
              <a:t>he bandwidth </a:t>
            </a:r>
            <a:r>
              <a:rPr lang="en-US" altLang="ko-KR" sz="1400" dirty="0" smtClean="0"/>
              <a:t>of the BWP for </a:t>
            </a:r>
            <a:r>
              <a:rPr lang="en-GB" altLang="ko-KR" sz="1400" dirty="0"/>
              <a:t>DL common </a:t>
            </a:r>
            <a:r>
              <a:rPr lang="en-GB" altLang="ko-KR" sz="1400" dirty="0" smtClean="0"/>
              <a:t>channel</a:t>
            </a:r>
            <a:endParaRPr lang="en-US" altLang="ko-KR" sz="1400" dirty="0" smtClean="0"/>
          </a:p>
          <a:p>
            <a:pPr lvl="1"/>
            <a:r>
              <a:rPr lang="en-US" altLang="ko-KR" sz="1400" dirty="0" smtClean="0"/>
              <a:t>The </a:t>
            </a:r>
            <a:r>
              <a:rPr lang="en-US" altLang="ko-KR" sz="1400" dirty="0"/>
              <a:t>indication of relative frequency position between </a:t>
            </a:r>
            <a:r>
              <a:rPr lang="en-US" altLang="ko-KR" sz="1400" dirty="0" smtClean="0"/>
              <a:t>center of SS/PBCH </a:t>
            </a:r>
            <a:r>
              <a:rPr lang="en-US" altLang="ko-KR" sz="1400" dirty="0"/>
              <a:t>block and </a:t>
            </a:r>
            <a:r>
              <a:rPr lang="en-US" altLang="ko-KR" sz="1400" dirty="0" smtClean="0"/>
              <a:t>center of bandwidth part for </a:t>
            </a:r>
            <a:r>
              <a:rPr lang="en-GB" altLang="ko-KR" sz="1400" dirty="0"/>
              <a:t>DL common </a:t>
            </a:r>
            <a:r>
              <a:rPr lang="en-GB" altLang="ko-KR" sz="1400" dirty="0" smtClean="0"/>
              <a:t>channel</a:t>
            </a:r>
            <a:endParaRPr lang="ko-KR" altLang="ko-KR" sz="1200"/>
          </a:p>
          <a:p>
            <a:endParaRPr lang="en-US" altLang="ko-KR" sz="1600" dirty="0" smtClean="0"/>
          </a:p>
        </p:txBody>
      </p:sp>
      <p:sp>
        <p:nvSpPr>
          <p:cNvPr id="4" name="슬라이드 번호 개체 틀 3"/>
          <p:cNvSpPr>
            <a:spLocks noGrp="1"/>
          </p:cNvSpPr>
          <p:nvPr>
            <p:ph type="sldNum" sz="quarter" idx="12"/>
          </p:nvPr>
        </p:nvSpPr>
        <p:spPr/>
        <p:txBody>
          <a:bodyPr/>
          <a:lstStyle/>
          <a:p>
            <a:pPr>
              <a:defRPr/>
            </a:pPr>
            <a:fld id="{6B7E17D9-7AE7-41FE-A99A-0BCC83FE0E75}" type="slidenum">
              <a:rPr lang="en-US" altLang="en-US" smtClean="0"/>
              <a:pPr>
                <a:defRPr/>
              </a:pPr>
              <a:t>4</a:t>
            </a:fld>
            <a:endParaRPr lang="en-US" altLang="en-US" dirty="0"/>
          </a:p>
        </p:txBody>
      </p:sp>
    </p:spTree>
    <p:extLst>
      <p:ext uri="{BB962C8B-B14F-4D97-AF65-F5344CB8AC3E}">
        <p14:creationId xmlns:p14="http://schemas.microsoft.com/office/powerpoint/2010/main" val="39467069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Appendix</a:t>
            </a:r>
            <a:endParaRPr lang="ko-KR" altLang="en-US" dirty="0"/>
          </a:p>
        </p:txBody>
      </p:sp>
      <p:sp>
        <p:nvSpPr>
          <p:cNvPr id="3" name="내용 개체 틀 2"/>
          <p:cNvSpPr>
            <a:spLocks noGrp="1"/>
          </p:cNvSpPr>
          <p:nvPr>
            <p:ph idx="1"/>
          </p:nvPr>
        </p:nvSpPr>
        <p:spPr/>
        <p:txBody>
          <a:bodyPr/>
          <a:lstStyle/>
          <a:p>
            <a:r>
              <a:rPr lang="en-GB" altLang="ko-KR" sz="1600" b="1" dirty="0"/>
              <a:t>Example of configuration </a:t>
            </a:r>
            <a:r>
              <a:rPr lang="en-GB" altLang="ko-KR" sz="1600" b="1" dirty="0" smtClean="0"/>
              <a:t>for BWP for DL common channel</a:t>
            </a:r>
            <a:endParaRPr lang="en-US" altLang="ko-KR" sz="1600" dirty="0" smtClean="0"/>
          </a:p>
        </p:txBody>
      </p:sp>
      <p:sp>
        <p:nvSpPr>
          <p:cNvPr id="4" name="슬라이드 번호 개체 틀 3"/>
          <p:cNvSpPr>
            <a:spLocks noGrp="1"/>
          </p:cNvSpPr>
          <p:nvPr>
            <p:ph type="sldNum" sz="quarter" idx="12"/>
          </p:nvPr>
        </p:nvSpPr>
        <p:spPr/>
        <p:txBody>
          <a:bodyPr/>
          <a:lstStyle/>
          <a:p>
            <a:pPr>
              <a:defRPr/>
            </a:pPr>
            <a:fld id="{6B7E17D9-7AE7-41FE-A99A-0BCC83FE0E75}" type="slidenum">
              <a:rPr lang="en-US" altLang="en-US" smtClean="0"/>
              <a:pPr>
                <a:defRPr/>
              </a:pPr>
              <a:t>5</a:t>
            </a:fld>
            <a:endParaRPr lang="en-US" altLang="en-US" dirty="0"/>
          </a:p>
        </p:txBody>
      </p:sp>
      <p:graphicFrame>
        <p:nvGraphicFramePr>
          <p:cNvPr id="6" name="개체 5"/>
          <p:cNvGraphicFramePr>
            <a:graphicFrameLocks noChangeAspect="1"/>
          </p:cNvGraphicFramePr>
          <p:nvPr>
            <p:extLst>
              <p:ext uri="{D42A27DB-BD31-4B8C-83A1-F6EECF244321}">
                <p14:modId xmlns:p14="http://schemas.microsoft.com/office/powerpoint/2010/main" val="1816059276"/>
              </p:ext>
            </p:extLst>
          </p:nvPr>
        </p:nvGraphicFramePr>
        <p:xfrm>
          <a:off x="2133600" y="2057400"/>
          <a:ext cx="4648200" cy="3394409"/>
        </p:xfrm>
        <a:graphic>
          <a:graphicData uri="http://schemas.openxmlformats.org/presentationml/2006/ole">
            <mc:AlternateContent xmlns:mc="http://schemas.openxmlformats.org/markup-compatibility/2006">
              <mc:Choice xmlns:v="urn:schemas-microsoft-com:vml" Requires="v">
                <p:oleObj spid="_x0000_s2079" name="Visio" r:id="rId3" imgW="4834839" imgH="3528900" progId="Visio.Drawing.11">
                  <p:embed/>
                </p:oleObj>
              </mc:Choice>
              <mc:Fallback>
                <p:oleObj name="Visio" r:id="rId3" imgW="4834839" imgH="3528900" progId="Visio.Drawing.11">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3600" y="2057400"/>
                        <a:ext cx="4648200" cy="3394409"/>
                      </a:xfrm>
                      <a:prstGeom prst="rect">
                        <a:avLst/>
                      </a:prstGeom>
                      <a:noFill/>
                    </p:spPr>
                  </p:pic>
                </p:oleObj>
              </mc:Fallback>
            </mc:AlternateContent>
          </a:graphicData>
        </a:graphic>
      </p:graphicFrame>
      <p:graphicFrame>
        <p:nvGraphicFramePr>
          <p:cNvPr id="8" name="개체 7"/>
          <p:cNvGraphicFramePr>
            <a:graphicFrameLocks noChangeAspect="1"/>
          </p:cNvGraphicFramePr>
          <p:nvPr>
            <p:extLst>
              <p:ext uri="{D42A27DB-BD31-4B8C-83A1-F6EECF244321}">
                <p14:modId xmlns:p14="http://schemas.microsoft.com/office/powerpoint/2010/main" val="1565725226"/>
              </p:ext>
            </p:extLst>
          </p:nvPr>
        </p:nvGraphicFramePr>
        <p:xfrm>
          <a:off x="707220" y="5638800"/>
          <a:ext cx="7827180" cy="478464"/>
        </p:xfrm>
        <a:graphic>
          <a:graphicData uri="http://schemas.openxmlformats.org/presentationml/2006/ole">
            <mc:AlternateContent xmlns:mc="http://schemas.openxmlformats.org/markup-compatibility/2006">
              <mc:Choice xmlns:v="urn:schemas-microsoft-com:vml" Requires="v">
                <p:oleObj spid="_x0000_s2080" name="Visio" r:id="rId5" imgW="6706861" imgH="406800" progId="Visio.Drawing.11">
                  <p:embed/>
                </p:oleObj>
              </mc:Choice>
              <mc:Fallback>
                <p:oleObj name="Visio" r:id="rId5" imgW="6706861" imgH="406800" progId="Visio.Drawing.11">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7220" y="5638800"/>
                        <a:ext cx="7827180" cy="478464"/>
                      </a:xfrm>
                      <a:prstGeom prst="rect">
                        <a:avLst/>
                      </a:prstGeom>
                      <a:noFill/>
                    </p:spPr>
                  </p:pic>
                </p:oleObj>
              </mc:Fallback>
            </mc:AlternateContent>
          </a:graphicData>
        </a:graphic>
      </p:graphicFrame>
    </p:spTree>
    <p:extLst>
      <p:ext uri="{BB962C8B-B14F-4D97-AF65-F5344CB8AC3E}">
        <p14:creationId xmlns:p14="http://schemas.microsoft.com/office/powerpoint/2010/main" val="38446452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16787</TotalTime>
  <Words>528</Words>
  <Application>Microsoft Office PowerPoint</Application>
  <PresentationFormat>화면 슬라이드 쇼(4:3)</PresentationFormat>
  <Paragraphs>43</Paragraphs>
  <Slides>5</Slides>
  <Notes>1</Notes>
  <HiddenSlides>0</HiddenSlides>
  <MMClips>0</MMClips>
  <ScaleCrop>false</ScaleCrop>
  <HeadingPairs>
    <vt:vector size="8" baseType="variant">
      <vt:variant>
        <vt:lpstr>사용한 글꼴</vt:lpstr>
      </vt:variant>
      <vt:variant>
        <vt:i4>5</vt:i4>
      </vt:variant>
      <vt:variant>
        <vt:lpstr>테마</vt:lpstr>
      </vt:variant>
      <vt:variant>
        <vt:i4>1</vt:i4>
      </vt:variant>
      <vt:variant>
        <vt:lpstr>포함된 OLE 서버</vt:lpstr>
      </vt:variant>
      <vt:variant>
        <vt:i4>1</vt:i4>
      </vt:variant>
      <vt:variant>
        <vt:lpstr>슬라이드 제목</vt:lpstr>
      </vt:variant>
      <vt:variant>
        <vt:i4>5</vt:i4>
      </vt:variant>
    </vt:vector>
  </HeadingPairs>
  <TitlesOfParts>
    <vt:vector size="12" baseType="lpstr">
      <vt:lpstr>ＭＳ Ｐゴシック</vt:lpstr>
      <vt:lpstr>굴림</vt:lpstr>
      <vt:lpstr>맑은 고딕</vt:lpstr>
      <vt:lpstr>Arial</vt:lpstr>
      <vt:lpstr>Calibri</vt:lpstr>
      <vt:lpstr>Office Theme</vt:lpstr>
      <vt:lpstr>Visio</vt:lpstr>
      <vt:lpstr>WF on Bandwidth Part  for DL common channel</vt:lpstr>
      <vt:lpstr>Background</vt:lpstr>
      <vt:lpstr>Motivation</vt:lpstr>
      <vt:lpstr>Proposal</vt:lpstr>
      <vt:lpstr>Appendix</vt:lpstr>
    </vt:vector>
  </TitlesOfParts>
  <Company>Ericsson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Indication Method  for Half Radio Frame Interval</dc:title>
  <dc:creator/>
  <cp:lastModifiedBy>고현수/책임연구원/차세대표준(연)ACS팀(hyunsoo.ko@lge.com)</cp:lastModifiedBy>
  <cp:revision>673</cp:revision>
  <dcterms:created xsi:type="dcterms:W3CDTF">2014-02-12T17:53:51Z</dcterms:created>
  <dcterms:modified xsi:type="dcterms:W3CDTF">2017-08-24T13:40:04Z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sflag">
    <vt:lpwstr>1429513604</vt:lpwstr>
  </property>
</Properties>
</file>