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2" r:id="rId3"/>
    <p:sldId id="292" r:id="rId4"/>
    <p:sldId id="295" r:id="rId5"/>
    <p:sldId id="297" r:id="rId6"/>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87" autoAdjust="0"/>
    <p:restoredTop sz="98145" autoAdjust="0"/>
  </p:normalViewPr>
  <p:slideViewPr>
    <p:cSldViewPr>
      <p:cViewPr varScale="1">
        <p:scale>
          <a:sx n="94" d="100"/>
          <a:sy n="94" d="100"/>
        </p:scale>
        <p:origin x="-1068"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2017/8/24</a:t>
            </a:fld>
            <a:endParaRPr lang="en-US" altLang="zh-C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Agreements:</a:t>
            </a:r>
            <a:endParaRPr lang="zh-CN" altLang="zh-CN" sz="1200" kern="1200" dirty="0" smtClean="0">
              <a:solidFill>
                <a:schemeClr val="tx1"/>
              </a:solidFill>
              <a:latin typeface="+mn-lt"/>
              <a:ea typeface="+mn-ea"/>
              <a:cs typeface="+mn-cs"/>
            </a:endParaRPr>
          </a:p>
          <a:p>
            <a:pPr lvl="0"/>
            <a:r>
              <a:rPr lang="en-US" altLang="zh-CN" sz="1200" kern="1200" dirty="0" smtClean="0">
                <a:solidFill>
                  <a:schemeClr val="tx1"/>
                </a:solidFill>
                <a:latin typeface="+mn-lt"/>
                <a:ea typeface="+mn-ea"/>
                <a:cs typeface="+mn-cs"/>
              </a:rPr>
              <a:t>For cross link interference mitigation,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UE-UE measurement and reporting, and TRP-TRP measurement</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Details FFS, including at least the RS for measurement, the metric for measurement (e.g., RSRP), long-term vs. short-term, etc., especially considering consistency with other NR topics</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Aim in RAN1#89 to come up with detailed option(s) including potential down-selecting from the list concluded from the SI</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Once the detailed option(s) is available, decide whether or to support this feature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For the case of TRP-TRP measurement, study whether or not there is additional RAN1 specification impact</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other aspects, e.g., power control, sensing, timing related handling, etc.</a:t>
            </a:r>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 </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E8F0E52A-A577-4F2A-B98C-B17CB3BAFEA5}" type="slidenum">
              <a:rPr lang="zh-CN" altLang="en-US" smtClean="0"/>
              <a:pPr>
                <a:defRPr/>
              </a:pPr>
              <a:t>2</a:t>
            </a:fld>
            <a:endParaRPr lang="en-US" altLang="zh-CN"/>
          </a:p>
        </p:txBody>
      </p:sp>
    </p:spTree>
    <p:extLst>
      <p:ext uri="{BB962C8B-B14F-4D97-AF65-F5344CB8AC3E}">
        <p14:creationId xmlns="" xmlns:p14="http://schemas.microsoft.com/office/powerpoint/2010/main" val="299842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2017/8/24</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2017/8/24</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2017/8/24</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2017/8/24</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2017/8/24</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8"/>
            <a:ext cx="8229600" cy="85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2017/8/24</a:t>
            </a:fld>
            <a:endParaRPr lang="en-US" altLang="zh-CN"/>
          </a:p>
        </p:txBody>
      </p:sp>
      <p:sp>
        <p:nvSpPr>
          <p:cNvPr id="5" name="Footer Placeholder 4"/>
          <p:cNvSpPr>
            <a:spLocks noGrp="1"/>
          </p:cNvSpPr>
          <p:nvPr>
            <p:ph type="ftr" sz="quarter" idx="3"/>
          </p:nvPr>
        </p:nvSpPr>
        <p:spPr>
          <a:xfrm>
            <a:off x="3124200" y="4767263"/>
            <a:ext cx="2895600" cy="273844"/>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1576892"/>
            <a:ext cx="7848600" cy="1371600"/>
          </a:xfrm>
        </p:spPr>
        <p:txBody>
          <a:bodyPr/>
          <a:lstStyle/>
          <a:p>
            <a:pPr eaLnBrk="1" hangingPunct="1"/>
            <a:r>
              <a:rPr lang="en-US" altLang="zh-CN" dirty="0">
                <a:latin typeface="Calibri" panose="020F0502020204030204" pitchFamily="34" charset="0"/>
                <a:cs typeface="Calibri" panose="020F0502020204030204" pitchFamily="34" charset="0"/>
              </a:rPr>
              <a:t>WF on </a:t>
            </a:r>
            <a:r>
              <a:rPr lang="en-US" altLang="zh-CN" dirty="0" smtClean="0">
                <a:latin typeface="Calibri" panose="020F0502020204030204" pitchFamily="34" charset="0"/>
                <a:cs typeface="Calibri" panose="020F0502020204030204" pitchFamily="34" charset="0"/>
              </a:rPr>
              <a:t>UE-UE CLI measurement</a:t>
            </a:r>
            <a:endParaRPr lang="en-US" altLang="zh-CN" dirty="0">
              <a:latin typeface="Calibri" panose="020F0502020204030204" pitchFamily="34" charset="0"/>
              <a:cs typeface="Calibri" panose="020F0502020204030204" pitchFamily="34" charset="0"/>
            </a:endParaRPr>
          </a:p>
        </p:txBody>
      </p:sp>
      <p:sp>
        <p:nvSpPr>
          <p:cNvPr id="3075" name="Subtitle 2"/>
          <p:cNvSpPr>
            <a:spLocks noGrp="1"/>
          </p:cNvSpPr>
          <p:nvPr>
            <p:ph type="subTitle" idx="1"/>
          </p:nvPr>
        </p:nvSpPr>
        <p:spPr>
          <a:xfrm>
            <a:off x="381000" y="3371850"/>
            <a:ext cx="8382000" cy="1543050"/>
          </a:xfrm>
        </p:spPr>
        <p:txBody>
          <a:bodyPr/>
          <a:lstStyle/>
          <a:p>
            <a:pPr eaLnBrk="1" hangingPunct="1">
              <a:spcBef>
                <a:spcPct val="0"/>
              </a:spcBef>
            </a:pPr>
            <a:r>
              <a:rPr lang="en-US" altLang="zh-CN" sz="2800" dirty="0">
                <a:solidFill>
                  <a:schemeClr val="tx1"/>
                </a:solidFill>
                <a:latin typeface="Calibri" panose="020F0502020204030204" pitchFamily="34" charset="0"/>
                <a:ea typeface="+mj-ea"/>
                <a:cs typeface="Calibri" panose="020F0502020204030204" pitchFamily="34" charset="0"/>
              </a:rPr>
              <a:t>Huawei, </a:t>
            </a:r>
            <a:r>
              <a:rPr lang="en-US" altLang="zh-CN" sz="2800" dirty="0" smtClean="0">
                <a:solidFill>
                  <a:schemeClr val="tx1"/>
                </a:solidFill>
                <a:latin typeface="Calibri" panose="020F0502020204030204" pitchFamily="34" charset="0"/>
                <a:ea typeface="+mj-ea"/>
                <a:cs typeface="Calibri" panose="020F0502020204030204" pitchFamily="34" charset="0"/>
              </a:rPr>
              <a:t>HiSilicon, ZTE</a:t>
            </a:r>
            <a:r>
              <a:rPr lang="en-US" altLang="zh-CN" sz="2800" dirty="0" smtClean="0">
                <a:solidFill>
                  <a:schemeClr val="tx1"/>
                </a:solidFill>
                <a:latin typeface="Calibri" panose="020F0502020204030204" pitchFamily="34" charset="0"/>
                <a:ea typeface="+mj-ea"/>
                <a:cs typeface="Calibri" panose="020F0502020204030204" pitchFamily="34" charset="0"/>
              </a:rPr>
              <a:t>,</a:t>
            </a:r>
            <a:r>
              <a:rPr lang="en-US" altLang="zh-CN" sz="2800" dirty="0" smtClean="0">
                <a:solidFill>
                  <a:schemeClr val="tx1"/>
                </a:solidFill>
                <a:latin typeface="Calibri" panose="020F0502020204030204" pitchFamily="34" charset="0"/>
                <a:cs typeface="Calibri" panose="020F0502020204030204" pitchFamily="34" charset="0"/>
              </a:rPr>
              <a:t> </a:t>
            </a:r>
            <a:r>
              <a:rPr lang="en-US" altLang="zh-CN" sz="2800" dirty="0" smtClean="0">
                <a:solidFill>
                  <a:schemeClr val="tx1"/>
                </a:solidFill>
                <a:latin typeface="Calibri" panose="020F0502020204030204" pitchFamily="34" charset="0"/>
                <a:cs typeface="Calibri" panose="020F0502020204030204" pitchFamily="34" charset="0"/>
              </a:rPr>
              <a:t>Vivo, </a:t>
            </a:r>
            <a:r>
              <a:rPr lang="en-US" altLang="zh-CN" sz="2800" dirty="0" smtClean="0">
                <a:solidFill>
                  <a:schemeClr val="tx1"/>
                </a:solidFill>
                <a:latin typeface="Calibri" panose="020F0502020204030204" pitchFamily="34" charset="0"/>
                <a:cs typeface="Calibri" panose="020F0502020204030204" pitchFamily="34" charset="0"/>
              </a:rPr>
              <a:t>CMCC, Samsung </a:t>
            </a:r>
            <a:endParaRPr lang="en-GB" altLang="zh-CN" sz="2800" dirty="0">
              <a:solidFill>
                <a:schemeClr val="tx1"/>
              </a:solidFill>
              <a:latin typeface="Calibri" panose="020F0502020204030204" pitchFamily="34" charset="0"/>
              <a:ea typeface="+mj-ea"/>
              <a:cs typeface="Calibri" panose="020F0502020204030204" pitchFamily="34" charset="0"/>
            </a:endParaRPr>
          </a:p>
        </p:txBody>
      </p:sp>
      <p:sp>
        <p:nvSpPr>
          <p:cNvPr id="3076" name="Rectangle 4"/>
          <p:cNvSpPr>
            <a:spLocks noChangeArrowheads="1"/>
          </p:cNvSpPr>
          <p:nvPr/>
        </p:nvSpPr>
        <p:spPr bwMode="auto">
          <a:xfrm>
            <a:off x="76200" y="158235"/>
            <a:ext cx="90678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R1-1714799</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None/>
            </a:pPr>
            <a:r>
              <a:rPr lang="en-US" altLang="zh-CN" sz="1800" b="1" dirty="0">
                <a:latin typeface="Arial" panose="020B0604020202020204" pitchFamily="34" charset="0"/>
                <a:cs typeface="Times New Roman" panose="02020603050405020304" pitchFamily="18" charset="0"/>
              </a:rPr>
              <a:t>Prague, Czech Republic, 21-25 August 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228600" y="820074"/>
            <a:ext cx="2313454"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6.1.5.1</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857250"/>
          </a:xfrm>
        </p:spPr>
        <p:txBody>
          <a:bodyPr/>
          <a:lstStyle/>
          <a:p>
            <a:r>
              <a:rPr lang="en-US" altLang="zh-CN" dirty="0"/>
              <a:t>Background</a:t>
            </a:r>
          </a:p>
        </p:txBody>
      </p:sp>
      <p:sp>
        <p:nvSpPr>
          <p:cNvPr id="2050" name="Rectangle 2"/>
          <p:cNvSpPr>
            <a:spLocks noChangeArrowheads="1"/>
          </p:cNvSpPr>
          <p:nvPr/>
        </p:nvSpPr>
        <p:spPr bwMode="auto">
          <a:xfrm>
            <a:off x="0" y="925383"/>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lang="en-US" altLang="ja-JP" b="1" dirty="0" smtClean="0">
                <a:highlight>
                  <a:srgbClr val="00FF00"/>
                </a:highlight>
                <a:latin typeface="Calibri" panose="020F0502020204030204" pitchFamily="34" charset="0"/>
                <a:ea typeface="MS Mincho"/>
                <a:cs typeface="Calibri" panose="020F0502020204030204" pitchFamily="34" charset="0"/>
              </a:rPr>
              <a:t>Agreements:</a:t>
            </a:r>
            <a:endParaRPr lang="en-US" altLang="zh-CN" b="1" dirty="0" smtClean="0">
              <a:highlight>
                <a:srgbClr val="00FF00"/>
              </a:highlight>
              <a:latin typeface="Calibri" panose="020F0502020204030204" pitchFamily="34" charset="0"/>
              <a:ea typeface="MS Mincho"/>
              <a:cs typeface="Calibri" panose="020F0502020204030204" pitchFamily="34" charset="0"/>
            </a:endParaRPr>
          </a:p>
          <a:p>
            <a:pPr marL="285750" lvl="0" indent="-285750">
              <a:buFont typeface="Arial" panose="020B0604020202020204" pitchFamily="34" charset="0"/>
              <a:buChar char="•"/>
            </a:pPr>
            <a:r>
              <a:rPr lang="en-US" altLang="zh-CN" sz="1600" dirty="0">
                <a:latin typeface="Calibri" panose="020F0502020204030204" pitchFamily="34" charset="0"/>
                <a:cs typeface="Calibri" panose="020F0502020204030204" pitchFamily="34" charset="0"/>
              </a:rPr>
              <a:t>For CLI management, support UE-to-UE interference measurement and reporting without the introduction of new RS(s</a:t>
            </a:r>
            <a:r>
              <a:rPr lang="en-US" altLang="zh-CN" sz="1600" dirty="0" smtClean="0">
                <a:latin typeface="Calibri" panose="020F0502020204030204" pitchFamily="34" charset="0"/>
                <a:cs typeface="Calibri" panose="020F0502020204030204" pitchFamily="34" charset="0"/>
              </a:rPr>
              <a:t>)</a:t>
            </a:r>
          </a:p>
          <a:p>
            <a:pPr lvl="0"/>
            <a:r>
              <a:rPr lang="en-GB" altLang="zh-CN" sz="1600" b="1" dirty="0">
                <a:latin typeface="Calibri" panose="020F0502020204030204" pitchFamily="34" charset="0"/>
                <a:cs typeface="Calibri" panose="020F0502020204030204" pitchFamily="34" charset="0"/>
              </a:rPr>
              <a:t> </a:t>
            </a:r>
            <a:endParaRPr lang="zh-CN" altLang="zh-CN" sz="1600" dirty="0">
              <a:latin typeface="Calibri" panose="020F0502020204030204" pitchFamily="34" charset="0"/>
              <a:cs typeface="Calibri" panose="020F0502020204030204" pitchFamily="34" charset="0"/>
            </a:endParaRPr>
          </a:p>
          <a:p>
            <a:pPr eaLnBrk="1" hangingPunct="1">
              <a:tabLst>
                <a:tab pos="914400" algn="l"/>
              </a:tabLst>
            </a:pPr>
            <a:r>
              <a:rPr lang="en-GB" altLang="zh-CN" b="1" dirty="0">
                <a:highlight>
                  <a:srgbClr val="00FF00"/>
                </a:highlight>
                <a:latin typeface="Calibri" panose="020F0502020204030204" pitchFamily="34" charset="0"/>
                <a:ea typeface="MS Mincho"/>
                <a:cs typeface="Calibri" panose="020F0502020204030204" pitchFamily="34" charset="0"/>
              </a:rPr>
              <a:t>Agreements:</a:t>
            </a:r>
            <a:endParaRPr lang="zh-CN" altLang="zh-CN" b="1" dirty="0">
              <a:highlight>
                <a:srgbClr val="00FF00"/>
              </a:highlight>
              <a:latin typeface="Calibri" panose="020F0502020204030204" pitchFamily="34" charset="0"/>
              <a:ea typeface="MS Mincho"/>
              <a:cs typeface="Calibri" panose="020F0502020204030204" pitchFamily="34" charset="0"/>
            </a:endParaRPr>
          </a:p>
          <a:p>
            <a:pPr marL="285750" indent="-285750">
              <a:buFont typeface="Arial" panose="020B0604020202020204" pitchFamily="34" charset="0"/>
              <a:buChar char="•"/>
            </a:pPr>
            <a:r>
              <a:rPr lang="en-GB" altLang="zh-CN" sz="1600" dirty="0" smtClean="0">
                <a:latin typeface="Calibri" panose="020F0502020204030204" pitchFamily="34" charset="0"/>
                <a:cs typeface="Calibri" panose="020F0502020204030204" pitchFamily="34" charset="0"/>
              </a:rPr>
              <a:t>For UE-to-UE interference, support CLI measurement </a:t>
            </a:r>
            <a:r>
              <a:rPr lang="en-US" altLang="zh-CN" sz="1600" dirty="0" smtClean="0">
                <a:latin typeface="Calibri" panose="020F0502020204030204" pitchFamily="34" charset="0"/>
                <a:cs typeface="Calibri" panose="020F0502020204030204" pitchFamily="34" charset="0"/>
              </a:rPr>
              <a:t>metrics which include at least one of</a:t>
            </a:r>
            <a:endParaRPr lang="zh-CN" altLang="zh-CN" sz="1600" dirty="0" smtClean="0">
              <a:latin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RSRP for the purpose of CLI</a:t>
            </a:r>
            <a:endParaRPr lang="zh-CN" altLang="zh-CN" sz="1600" dirty="0" smtClean="0">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FFS the definition </a:t>
            </a:r>
            <a:r>
              <a:rPr lang="en-US" altLang="zh-CN" sz="1600" dirty="0">
                <a:latin typeface="Calibri" panose="020F0502020204030204" pitchFamily="34" charset="0"/>
                <a:cs typeface="Calibri" panose="020F0502020204030204" pitchFamily="34" charset="0"/>
              </a:rPr>
              <a:t> (e.g., based on SRS, DM-RS, etc.) </a:t>
            </a:r>
            <a:r>
              <a:rPr lang="en-US" altLang="zh-CN" sz="1600" dirty="0" smtClean="0">
                <a:latin typeface="Calibri" panose="020F0502020204030204" pitchFamily="34" charset="0"/>
                <a:cs typeface="Calibri" panose="020F0502020204030204" pitchFamily="34" charset="0"/>
              </a:rPr>
              <a:t>and the corresponding reporting</a:t>
            </a:r>
            <a:endParaRPr lang="zh-CN" altLang="zh-CN" sz="1600" dirty="0" smtClean="0">
              <a:latin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RSSI for the purpose of CLI</a:t>
            </a:r>
            <a:endParaRPr lang="zh-CN" altLang="zh-CN" sz="1600" dirty="0" smtClean="0">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FFS the definition </a:t>
            </a:r>
            <a:r>
              <a:rPr lang="en-US" altLang="zh-CN" sz="1600" dirty="0">
                <a:latin typeface="Calibri" panose="020F0502020204030204" pitchFamily="34" charset="0"/>
                <a:cs typeface="Calibri" panose="020F0502020204030204" pitchFamily="34" charset="0"/>
              </a:rPr>
              <a:t>(e.g., resources for the measurement) </a:t>
            </a:r>
            <a:r>
              <a:rPr lang="en-US" altLang="zh-CN" sz="1600" dirty="0" smtClean="0">
                <a:latin typeface="Calibri" panose="020F0502020204030204" pitchFamily="34" charset="0"/>
                <a:cs typeface="Calibri" panose="020F0502020204030204" pitchFamily="34" charset="0"/>
              </a:rPr>
              <a:t>and the corresponding reporting</a:t>
            </a:r>
            <a:endParaRPr lang="zh-CN" altLang="zh-CN"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ltLang="zh-CN" sz="1600" dirty="0" smtClean="0">
                <a:latin typeface="Calibri" panose="020F0502020204030204" pitchFamily="34" charset="0"/>
                <a:cs typeface="Calibri" panose="020F0502020204030204" pitchFamily="34" charset="0"/>
              </a:rPr>
              <a:t>For UE-to-UE interference, FFS additionally support CQI/CSI as the CLI measurement </a:t>
            </a:r>
            <a:r>
              <a:rPr lang="en-US" altLang="zh-CN" sz="1600" dirty="0" smtClean="0">
                <a:latin typeface="Calibri" panose="020F0502020204030204" pitchFamily="34" charset="0"/>
                <a:cs typeface="Calibri" panose="020F0502020204030204" pitchFamily="34" charset="0"/>
              </a:rPr>
              <a:t>metrics and if so, its definition/reporting</a:t>
            </a:r>
            <a:endParaRPr lang="zh-CN" altLang="zh-CN" sz="1600" dirty="0" smtClean="0">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en-US" altLang="zh-CN" sz="3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438150"/>
          </a:xfrm>
        </p:spPr>
        <p:txBody>
          <a:bodyPr/>
          <a:lstStyle/>
          <a:p>
            <a:r>
              <a:rPr lang="en-US" altLang="zh-CN" dirty="0" smtClean="0"/>
              <a:t>Proposal </a:t>
            </a:r>
            <a:endParaRPr lang="zh-CN" altLang="en-US" dirty="0"/>
          </a:p>
        </p:txBody>
      </p:sp>
      <p:sp>
        <p:nvSpPr>
          <p:cNvPr id="3" name="内容占位符 2"/>
          <p:cNvSpPr>
            <a:spLocks noGrp="1"/>
          </p:cNvSpPr>
          <p:nvPr>
            <p:ph idx="1"/>
          </p:nvPr>
        </p:nvSpPr>
        <p:spPr>
          <a:xfrm>
            <a:off x="0" y="1047750"/>
            <a:ext cx="9144000" cy="3505200"/>
          </a:xfrm>
        </p:spPr>
        <p:txBody>
          <a:bodyPr/>
          <a:lstStyle/>
          <a:p>
            <a:pPr lvl="0"/>
            <a:r>
              <a:rPr lang="en-GB" altLang="zh-CN" sz="2400" dirty="0" smtClean="0"/>
              <a:t>Definitions of metrics for CLI:</a:t>
            </a:r>
            <a:endParaRPr lang="zh-CN" altLang="zh-CN" sz="2400" dirty="0" smtClean="0"/>
          </a:p>
          <a:p>
            <a:pPr lvl="1"/>
            <a:r>
              <a:rPr lang="en-GB" altLang="zh-CN" sz="2000" dirty="0" smtClean="0"/>
              <a:t>SRS-RSRP:</a:t>
            </a:r>
            <a:endParaRPr lang="zh-CN" altLang="zh-CN" sz="2000" dirty="0" smtClean="0"/>
          </a:p>
          <a:p>
            <a:pPr lvl="2"/>
            <a:r>
              <a:rPr lang="en-GB" altLang="zh-CN" sz="1800" dirty="0" smtClean="0"/>
              <a:t>Linear average of the power contributions of the SRS to be measured over the configured resource elements within the considered measurement frequency bandwidth in the time resources in the configured measurement occasions</a:t>
            </a:r>
            <a:endParaRPr lang="zh-CN" altLang="zh-CN" sz="1800" dirty="0" smtClean="0"/>
          </a:p>
          <a:p>
            <a:pPr lvl="1"/>
            <a:r>
              <a:rPr lang="en-GB" altLang="zh-CN" sz="2000" dirty="0" smtClean="0"/>
              <a:t>RSSI:</a:t>
            </a:r>
            <a:endParaRPr lang="zh-CN" altLang="zh-CN" sz="2000" dirty="0" smtClean="0"/>
          </a:p>
          <a:p>
            <a:pPr lvl="2"/>
            <a:r>
              <a:rPr lang="en-GB" altLang="zh-CN" sz="1800" dirty="0" smtClean="0"/>
              <a:t>The linear average of the total received power observed only in certain OFDM symbols of measurement time resource(s), in the measurement bandwidth, over the configured resource elements for measurement by the UE</a:t>
            </a:r>
          </a:p>
          <a:p>
            <a:pPr lvl="2"/>
            <a:endParaRPr lang="en-GB" altLang="zh-CN" sz="18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6200"/>
            <a:ext cx="8686800" cy="438150"/>
          </a:xfrm>
        </p:spPr>
        <p:txBody>
          <a:bodyPr/>
          <a:lstStyle/>
          <a:p>
            <a:r>
              <a:rPr lang="en-US" altLang="zh-CN" sz="3200" dirty="0" smtClean="0"/>
              <a:t>Proposal </a:t>
            </a:r>
            <a:endParaRPr lang="zh-CN" altLang="en-US" sz="3200" dirty="0"/>
          </a:p>
        </p:txBody>
      </p:sp>
      <p:sp>
        <p:nvSpPr>
          <p:cNvPr id="3" name="内容占位符 2"/>
          <p:cNvSpPr>
            <a:spLocks noGrp="1"/>
          </p:cNvSpPr>
          <p:nvPr>
            <p:ph idx="1"/>
          </p:nvPr>
        </p:nvSpPr>
        <p:spPr>
          <a:xfrm>
            <a:off x="0" y="285750"/>
            <a:ext cx="9144000" cy="4724400"/>
          </a:xfrm>
        </p:spPr>
        <p:txBody>
          <a:bodyPr/>
          <a:lstStyle/>
          <a:p>
            <a:pPr lvl="0"/>
            <a:r>
              <a:rPr lang="en-US" altLang="zh-CN" sz="1800" dirty="0" smtClean="0"/>
              <a:t>For SRS-RSRP based UE-UE CLI measurement  </a:t>
            </a:r>
          </a:p>
          <a:p>
            <a:pPr lvl="1"/>
            <a:r>
              <a:rPr lang="en-GB" altLang="zh-CN" sz="1400" dirty="0" smtClean="0"/>
              <a:t>At least SRS can be used for UE-UE CLI measurement</a:t>
            </a:r>
          </a:p>
          <a:p>
            <a:pPr lvl="1"/>
            <a:r>
              <a:rPr lang="en-US" altLang="zh-CN" sz="1400" dirty="0" smtClean="0"/>
              <a:t>The specification should provide a mechanism for the network to configure a same SRS sequence for one or more UEs transmitting SRS</a:t>
            </a:r>
            <a:endParaRPr lang="en-GB" altLang="zh-CN" sz="1400" dirty="0" smtClean="0"/>
          </a:p>
          <a:p>
            <a:pPr lvl="2"/>
            <a:r>
              <a:rPr lang="en-US" altLang="zh-CN" sz="1200" dirty="0" smtClean="0"/>
              <a:t>Note: This intends to support cell-level, UE-group-level, and UE-level interference differentiation </a:t>
            </a:r>
          </a:p>
          <a:p>
            <a:pPr lvl="1"/>
            <a:r>
              <a:rPr lang="en-US" altLang="zh-CN" sz="1400" dirty="0" smtClean="0"/>
              <a:t>UE can be configured with SRS resource(s) (including time-frequency resource(s), sequence(s), cyclic shift(s), periodicity, etc) to measure UE-UE CLI interference. </a:t>
            </a:r>
          </a:p>
          <a:p>
            <a:pPr lvl="2"/>
            <a:r>
              <a:rPr lang="en-US" altLang="zh-CN" sz="1200" dirty="0" smtClean="0"/>
              <a:t>FFS details, e.g. configuration signaling, measurement triggering mechanism</a:t>
            </a:r>
          </a:p>
          <a:p>
            <a:pPr lvl="2"/>
            <a:r>
              <a:rPr lang="en-US" altLang="zh-CN" sz="1200" dirty="0" smtClean="0">
                <a:solidFill>
                  <a:srgbClr val="FF0000"/>
                </a:solidFill>
              </a:rPr>
              <a:t>Every SRS resource has to be explicitly configured, i.e. there is no SRS ID acquisition by the UE required.</a:t>
            </a:r>
          </a:p>
          <a:p>
            <a:pPr lvl="1"/>
            <a:r>
              <a:rPr lang="en-US" altLang="zh-CN" sz="1400" dirty="0" smtClean="0"/>
              <a:t>Mechanism to limit the UE complexity for UE-UE CLI measurement is supported</a:t>
            </a:r>
          </a:p>
          <a:p>
            <a:pPr lvl="2"/>
            <a:r>
              <a:rPr lang="en-US" altLang="zh-CN" sz="1200" dirty="0" smtClean="0"/>
              <a:t>FFS details , [e.g. by limiting the number of root sequence of SRS for UE-UE CLI measurement that a UE needs to detect within a certain amount of time, longer periodicity.]</a:t>
            </a:r>
          </a:p>
          <a:p>
            <a:pPr lvl="2"/>
            <a:r>
              <a:rPr lang="en-US" altLang="zh-CN" sz="1200" dirty="0" smtClean="0">
                <a:solidFill>
                  <a:srgbClr val="FF0000"/>
                </a:solidFill>
              </a:rPr>
              <a:t>FFS whether there is spec impact. </a:t>
            </a:r>
          </a:p>
          <a:p>
            <a:pPr lvl="1"/>
            <a:r>
              <a:rPr lang="en-US" altLang="zh-CN" sz="1400" dirty="0" smtClean="0"/>
              <a:t>FFS: The specification should provide a mechanism to avoid potential DL transmission interfering the SRS for UE-UE CLI measurement</a:t>
            </a:r>
          </a:p>
          <a:p>
            <a:pPr lvl="2"/>
            <a:r>
              <a:rPr lang="en-US" altLang="zh-CN" sz="1200" dirty="0" smtClean="0"/>
              <a:t>FFS exact details, [e.g. by rate matching the DL transmission around the SRS]</a:t>
            </a:r>
          </a:p>
          <a:p>
            <a:pPr lvl="1"/>
            <a:r>
              <a:rPr lang="en-US" altLang="zh-CN" sz="1400" dirty="0" smtClean="0"/>
              <a:t>FFS: Transmission timing advance of SRS for CLI measurement can be different from the transmission timing advance of its PUSCH, </a:t>
            </a:r>
            <a:r>
              <a:rPr lang="en-US" altLang="zh-CN" sz="1400" dirty="0" err="1" smtClean="0"/>
              <a:t>e.g</a:t>
            </a:r>
            <a:r>
              <a:rPr lang="en-US" altLang="zh-CN" sz="1400" dirty="0" smtClean="0"/>
              <a:t> D2D channel transmission timing</a:t>
            </a:r>
            <a:r>
              <a:rPr lang="en-US" altLang="zh-CN" sz="1400" dirty="0" smtClean="0">
                <a:solidFill>
                  <a:srgbClr val="FF0000"/>
                </a:solidFill>
              </a:rPr>
              <a:t> </a:t>
            </a:r>
          </a:p>
          <a:p>
            <a:pPr lvl="1"/>
            <a:r>
              <a:rPr lang="en-US" altLang="zh-CN" sz="1400" dirty="0" smtClean="0">
                <a:solidFill>
                  <a:srgbClr val="FF0000"/>
                </a:solidFill>
              </a:rPr>
              <a:t>The UE is not required to perform time tracking or time adjustment relative to DL  operation in order to perform RSRP measurement.</a:t>
            </a:r>
            <a:endParaRPr lang="en-US" altLang="zh-CN" sz="1200" dirty="0" smtClean="0">
              <a:solidFill>
                <a:srgbClr val="FF0000"/>
              </a:solidFill>
            </a:endParaRPr>
          </a:p>
          <a:p>
            <a:pPr lvl="2"/>
            <a:endParaRPr lang="en-US" altLang="zh-CN" sz="12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686800" cy="438150"/>
          </a:xfrm>
        </p:spPr>
        <p:txBody>
          <a:bodyPr/>
          <a:lstStyle/>
          <a:p>
            <a:r>
              <a:rPr lang="en-US" altLang="zh-CN" dirty="0" smtClean="0"/>
              <a:t>Proposal </a:t>
            </a:r>
            <a:endParaRPr lang="zh-CN" altLang="en-US" dirty="0"/>
          </a:p>
        </p:txBody>
      </p:sp>
      <p:sp>
        <p:nvSpPr>
          <p:cNvPr id="3" name="内容占位符 2"/>
          <p:cNvSpPr>
            <a:spLocks noGrp="1"/>
          </p:cNvSpPr>
          <p:nvPr>
            <p:ph idx="1"/>
          </p:nvPr>
        </p:nvSpPr>
        <p:spPr>
          <a:xfrm>
            <a:off x="0" y="819150"/>
            <a:ext cx="9144000" cy="4095750"/>
          </a:xfrm>
        </p:spPr>
        <p:txBody>
          <a:bodyPr/>
          <a:lstStyle/>
          <a:p>
            <a:pPr lvl="0"/>
            <a:r>
              <a:rPr lang="en-US" altLang="zh-CN" sz="2000" dirty="0" smtClean="0"/>
              <a:t>For RSSI based UE-UE CLI measurement  </a:t>
            </a:r>
          </a:p>
          <a:p>
            <a:pPr lvl="1"/>
            <a:r>
              <a:rPr lang="en-US" altLang="zh-CN" sz="1600" dirty="0" smtClean="0"/>
              <a:t>UE can be configured with a set of resource elements to measure UE-UE CLI interference.</a:t>
            </a:r>
          </a:p>
          <a:p>
            <a:pPr lvl="2"/>
            <a:r>
              <a:rPr lang="en-US" altLang="zh-CN" sz="1400" dirty="0" smtClean="0"/>
              <a:t>FFS  details, e.g. the set of resource elements can be SRS</a:t>
            </a:r>
            <a:r>
              <a:rPr lang="en-US" altLang="zh-CN" sz="1400" dirty="0" smtClean="0">
                <a:solidFill>
                  <a:srgbClr val="FF0000"/>
                </a:solidFill>
              </a:rPr>
              <a:t> </a:t>
            </a:r>
            <a:r>
              <a:rPr lang="en-US" altLang="zh-CN" sz="1400" dirty="0" smtClean="0"/>
              <a:t>resource, configuration signaling, measurement triggering mechanism</a:t>
            </a:r>
          </a:p>
          <a:p>
            <a:pPr lvl="1"/>
            <a:r>
              <a:rPr lang="en-US" altLang="zh-CN" sz="1600" dirty="0" smtClean="0"/>
              <a:t>FFS whether additional mechanism for SRS transmission is needed for RSSI based UE-UE CLI measurement</a:t>
            </a:r>
          </a:p>
          <a:p>
            <a:pPr lvl="1"/>
            <a:r>
              <a:rPr lang="en-US" altLang="zh-CN" sz="1600" dirty="0" smtClean="0"/>
              <a:t>FFS: The specification should provide a mechanism to avoid potential DL transmission in the RSSI measurement resource elements for UE-UE CLI measurement</a:t>
            </a:r>
          </a:p>
          <a:p>
            <a:pPr lvl="2"/>
            <a:r>
              <a:rPr lang="en-US" altLang="zh-CN" sz="1400" dirty="0" smtClean="0"/>
              <a:t>FFS exact details, e.g. by rate matching the DL transmission around the resource elements for RSSI UE-UE CLI measurement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21707</TotalTime>
  <Words>606</Words>
  <Application>Microsoft Office PowerPoint</Application>
  <PresentationFormat>全屏显示(16:9)</PresentationFormat>
  <Paragraphs>55</Paragraphs>
  <Slides>5</Slides>
  <Notes>2</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Theme</vt:lpstr>
      <vt:lpstr>WF on UE-UE CLI measurement</vt:lpstr>
      <vt:lpstr>Background</vt:lpstr>
      <vt:lpstr>Proposal </vt:lpstr>
      <vt:lpstr>Proposal </vt:lpstr>
      <vt:lpstr>Proposal </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guozhiheng</cp:lastModifiedBy>
  <cp:revision>1092</cp:revision>
  <dcterms:created xsi:type="dcterms:W3CDTF">2010-05-12T23:28:36Z</dcterms:created>
  <dcterms:modified xsi:type="dcterms:W3CDTF">2017-08-24T12:27:36Z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(3)1+VZM19k0D2EXI52KW0HtPsTKCZQwYmI/BJmBCIyvpVl4PUxT2fsFO0qOjI8jD2gq/H81hcj
QtlJG3ILKWH557KYb3x2JWf+FfWkNp2L/rEv9vmFF2zy2QWVxu21C08kQqiLHuWs4OENG0JE
qO/UU397NiCmN8psJ+9s1xg7z2OcmnWo5HTRlwK0OaxhDyXWvEDbWyJH8kv9IzqD9NKmCEvx
kdhRKyiQKCFuFqFuiV</vt:lpwstr>
  </property>
  <property fmtid="{D5CDD505-2E9C-101B-9397-08002B2CF9AE}" pid="17" name="_2015_ms_pID_725343_00">
    <vt:lpwstr>_2015_ms_pID_725343</vt:lpwstr>
  </property>
  <property fmtid="{D5CDD505-2E9C-101B-9397-08002B2CF9AE}" pid="18" name="_2015_ms_pID_7253431">
    <vt:lpwstr>kmP+j8UJOgdgRQhGT0FcJalVXW9Josr74QougW5TmoLxl1u2rw89KD
AUEVVTBFemiSNEObtug/SrMDoVAVQRxx2eD/Sqp2+LycKNMk070w3DPQIVMnt8MJGO4OsDfm
3bMcntMNm5hSDdyprK+wgz3MiCxsUgvs8YmahrNuhU8RgUXDwrYdKeem9ry5Qb3UMAEes+wl
9Uu3g6GpsGiyj5/7My3prruOIPSvZCi9ZgXH</vt:lpwstr>
  </property>
  <property fmtid="{D5CDD505-2E9C-101B-9397-08002B2CF9AE}" pid="19" name="_2015_ms_pID_7253431_00">
    <vt:lpwstr>_2015_ms_pID_7253431</vt:lpwstr>
  </property>
  <property fmtid="{D5CDD505-2E9C-101B-9397-08002B2CF9AE}" pid="20" name="_2015_ms_pID_7253432">
    <vt:lpwstr>6JkZYCkR2FiPNTf3Y1uXwSco6My3uwwhvI+7
X15g+ez1UJcCgMyOT3LfoWspUTLz99qQJFuID9MjtGCX9NNV0uo=</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1503576459</vt:lpwstr>
  </property>
</Properties>
</file>