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4" r:id="rId4"/>
    <p:sldId id="265" r:id="rId5"/>
    <p:sldId id="266" r:id="rId6"/>
    <p:sldId id="267" r:id="rId7"/>
    <p:sldId id="282" r:id="rId8"/>
    <p:sldId id="275" r:id="rId9"/>
    <p:sldId id="268" r:id="rId10"/>
    <p:sldId id="269" r:id="rId11"/>
    <p:sldId id="270" r:id="rId12"/>
    <p:sldId id="271" r:id="rId13"/>
    <p:sldId id="272" r:id="rId14"/>
    <p:sldId id="273" r:id="rId15"/>
    <p:sldId id="276" r:id="rId16"/>
    <p:sldId id="277" r:id="rId17"/>
    <p:sldId id="278" r:id="rId18"/>
    <p:sldId id="279" r:id="rId19"/>
    <p:sldId id="280" r:id="rId20"/>
    <p:sldId id="261" r:id="rId21"/>
    <p:sldId id="28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Observation of Polar Code 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DOCOMO, Intel, Qualcomm,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R1-1714790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6.1.4.2.1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Required-SNR of two sequences (L=1)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5" name="그림 4" descr="D:\[1] Work\[1] 3GPP RAN1 Channel Coding\1708 #90\01_Sequence\_Final_Submission\1000_Simulations_NoSorting_r1\L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60" y="1661981"/>
            <a:ext cx="7139278" cy="4791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691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Required-SNR of two sequences (L=2)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7" name="그림 6" descr="D:\[1] Work\[1] 3GPP RAN1 Channel Coding\1708 #90\01_Sequence\_Final_Submission\1000_Simulations_NoSorting_r1\L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60" y="1661981"/>
            <a:ext cx="7139278" cy="4791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5413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Required-SNR of two sequences (L=4)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6" name="그림 5" descr="D:\[1] Work\[1] 3GPP RAN1 Channel Coding\1708 #90\01_Sequence\_Final_Submission\1000_Simulations_NoSorting_r1\L4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60" y="1661981"/>
            <a:ext cx="7139278" cy="4791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9431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Required-SNR of two sequences (L=8)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7" name="그림 6" descr="D:\[1] Work\[1] 3GPP RAN1 Channel Coding\1708 #90\01_Sequence\_Final_Submission\1000_Simulations_NoSorting_r1\L8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60" y="1661981"/>
            <a:ext cx="7139278" cy="4791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17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>
                <a:latin typeface="Calibri" panose="020F0502020204030204" pitchFamily="34" charset="0"/>
              </a:rPr>
              <a:t>Required-SNR of two sequences (L=16)</a:t>
            </a:r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6" name="그림 5" descr="D:\[1] Work\[1] 3GPP RAN1 Channel Coding\1708 #90\01_Sequence\_Final_Submission\1000_Simulations_NoSorting_r1\L16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60" y="1657045"/>
            <a:ext cx="7139278" cy="4791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173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FD4CB1-CEBC-42F9-B8D7-36D2B1323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76600"/>
            <a:ext cx="8229600" cy="1143000"/>
          </a:xfrm>
        </p:spPr>
        <p:txBody>
          <a:bodyPr/>
          <a:lstStyle/>
          <a:p>
            <a:r>
              <a:rPr lang="en-US" dirty="0"/>
              <a:t>Sequence Properties</a:t>
            </a:r>
          </a:p>
        </p:txBody>
      </p:sp>
    </p:spTree>
    <p:extLst>
      <p:ext uri="{BB962C8B-B14F-4D97-AF65-F5344CB8AC3E}">
        <p14:creationId xmlns:p14="http://schemas.microsoft.com/office/powerpoint/2010/main" val="1994171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21E7E-E4E6-46DD-BAA3-73D7FA892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Properties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F175B7-F616-4031-A872-E92369916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Both E and H sequences </a:t>
            </a:r>
          </a:p>
          <a:p>
            <a:pPr lvl="1"/>
            <a:r>
              <a:rPr lang="en-US" dirty="0"/>
              <a:t>Have simple </a:t>
            </a:r>
            <a:r>
              <a:rPr lang="en-US" dirty="0" err="1"/>
              <a:t>nestedness</a:t>
            </a:r>
            <a:endParaRPr lang="en-US" dirty="0"/>
          </a:p>
          <a:p>
            <a:pPr lvl="2"/>
            <a:r>
              <a:rPr lang="en-US" dirty="0"/>
              <a:t>Both do not have down-</a:t>
            </a:r>
            <a:r>
              <a:rPr lang="en-US" dirty="0" err="1"/>
              <a:t>nestedness</a:t>
            </a:r>
            <a:r>
              <a:rPr lang="en-US" dirty="0"/>
              <a:t> or up-and-down-</a:t>
            </a:r>
            <a:r>
              <a:rPr lang="en-US" dirty="0" err="1"/>
              <a:t>nestedness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Do not have symmetry</a:t>
            </a:r>
          </a:p>
          <a:p>
            <a:pPr lvl="1"/>
            <a:r>
              <a:rPr lang="en-US" dirty="0"/>
              <a:t>Do not have arithmetic </a:t>
            </a:r>
            <a:r>
              <a:rPr lang="en-US" dirty="0" err="1"/>
              <a:t>describability</a:t>
            </a:r>
            <a:endParaRPr lang="en-US" dirty="0"/>
          </a:p>
          <a:p>
            <a:r>
              <a:rPr lang="en-US" dirty="0"/>
              <a:t>E and H sequences have different level of UPO compliances</a:t>
            </a:r>
          </a:p>
        </p:txBody>
      </p:sp>
    </p:spTree>
    <p:extLst>
      <p:ext uri="{BB962C8B-B14F-4D97-AF65-F5344CB8AC3E}">
        <p14:creationId xmlns:p14="http://schemas.microsoft.com/office/powerpoint/2010/main" val="4157460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2F301-5333-45E5-96D7-CFD07A823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Partial Order (UPO)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97A1B-DF06-4260-8E8D-EC4DEE7D2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R1-1705084, Theoretical analysis of the sequence generation, 3GPP TSG RAN WG1 Meeting #88bis, Spokane, USA , 3rd - 7th April 2017, Huawei, </a:t>
            </a:r>
            <a:r>
              <a:rPr lang="en-US" sz="2400" dirty="0" err="1"/>
              <a:t>HiSilicon</a:t>
            </a:r>
            <a:endParaRPr lang="en-US" sz="2400" dirty="0"/>
          </a:p>
          <a:p>
            <a:pPr lvl="1"/>
            <a:r>
              <a:rPr lang="en-US" sz="1800" dirty="0"/>
              <a:t>“</a:t>
            </a:r>
            <a:r>
              <a:rPr lang="en-GB" sz="2400" b="1" i="1" dirty="0"/>
              <a:t>Observation-1</a:t>
            </a:r>
            <a:r>
              <a:rPr lang="en-GB" sz="2400" i="1" dirty="0"/>
              <a:t>: </a:t>
            </a:r>
            <a:r>
              <a:rPr lang="en-GB" sz="2400" i="1" dirty="0">
                <a:solidFill>
                  <a:srgbClr val="FF0000"/>
                </a:solidFill>
              </a:rPr>
              <a:t>Universal partial order</a:t>
            </a:r>
            <a:r>
              <a:rPr lang="en-GB" sz="2400" dirty="0">
                <a:solidFill>
                  <a:srgbClr val="FF0000"/>
                </a:solidFill>
              </a:rPr>
              <a:t> is a fundamental </a:t>
            </a:r>
            <a:r>
              <a:rPr lang="en-GB" sz="2400" i="1" dirty="0">
                <a:solidFill>
                  <a:srgbClr val="FF0000"/>
                </a:solidFill>
              </a:rPr>
              <a:t>phenomenon </a:t>
            </a:r>
            <a:r>
              <a:rPr lang="en-GB" sz="2400" dirty="0">
                <a:solidFill>
                  <a:srgbClr val="FF0000"/>
                </a:solidFill>
              </a:rPr>
              <a:t>of polar code construction regardless of channel type and SNR</a:t>
            </a:r>
            <a:r>
              <a:rPr lang="en-GB" sz="2400" dirty="0"/>
              <a:t>.</a:t>
            </a:r>
            <a:r>
              <a:rPr lang="en-US" sz="1800" dirty="0"/>
              <a:t>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1751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E9F0B-04C4-42F2-80B4-1D4448D46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Adjustment to E Sequence for UPO (R1-1714793)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74122-F8CA-4D26-B9C8-5233272A9B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Adjustment to N=512 segment only</a:t>
            </a:r>
          </a:p>
          <a:p>
            <a:pPr lvl="1"/>
            <a:r>
              <a:rPr lang="en-US" sz="2000" dirty="0"/>
              <a:t>[260,35,132,264,37,136,272,38,26,67,41,144,288,69,42,49,160,320,74,81,15,52,384,133,192,328,105,200] </a:t>
            </a:r>
            <a:r>
              <a:rPr lang="en-US" sz="2000" dirty="0">
                <a:ea typeface="SimSun" panose="02010600030101010101" pitchFamily="2" charset="-122"/>
              </a:rPr>
              <a:t>=&gt;</a:t>
            </a:r>
            <a:endParaRPr lang="en-US" sz="2000" dirty="0"/>
          </a:p>
          <a:p>
            <a:pPr lvl="1"/>
            <a:r>
              <a:rPr lang="en-US" sz="2000" dirty="0"/>
              <a:t>[35,132,260,37,136,264,38,26,67,41,144,272,69,42,49,160,288,74,81,15,52,133,192,320,384,105,200,328]</a:t>
            </a:r>
          </a:p>
          <a:p>
            <a:pPr lvl="1"/>
            <a:r>
              <a:rPr lang="en-US" dirty="0"/>
              <a:t>N=64,128,256 are UPO compliant</a:t>
            </a:r>
          </a:p>
          <a:p>
            <a:pPr lvl="1"/>
            <a:r>
              <a:rPr lang="en-US" dirty="0"/>
              <a:t>N=1024 is UPO compliant except the nested in N=512 segment</a:t>
            </a:r>
          </a:p>
        </p:txBody>
      </p:sp>
    </p:spTree>
    <p:extLst>
      <p:ext uri="{BB962C8B-B14F-4D97-AF65-F5344CB8AC3E}">
        <p14:creationId xmlns:p14="http://schemas.microsoft.com/office/powerpoint/2010/main" val="1460022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0E37D-9224-4EBE-BBF4-818600FBF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Adjustment to H Sequence for UPO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09415-963A-4C3B-8ED7-E56B4F256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 dirty="0"/>
              <a:t>N = 1024:</a:t>
            </a:r>
          </a:p>
          <a:p>
            <a:pPr lvl="1"/>
            <a:r>
              <a:rPr lang="en-US" sz="1600" dirty="0">
                <a:ea typeface="SimSun" panose="02010600030101010101" pitchFamily="2" charset="-122"/>
              </a:rPr>
              <a:t>[26,25,22,74,70,73,304,296,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608,352,704,448,678,677,790,789,</a:t>
            </a:r>
            <a:r>
              <a:rPr lang="en-US" sz="1600" dirty="0">
                <a:ea typeface="SimSun" panose="02010600030101010101" pitchFamily="2" charset="-122"/>
              </a:rPr>
              <a:t>374,366,429,373,427,251,442,441,247,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922,918,</a:t>
            </a:r>
            <a:r>
              <a:rPr lang="en-US" sz="1600" dirty="0">
                <a:ea typeface="SimSun" panose="02010600030101010101" pitchFamily="2" charset="-122"/>
              </a:rPr>
              <a:t>502,494,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921,</a:t>
            </a:r>
            <a:r>
              <a:rPr lang="en-US" sz="1600" dirty="0">
                <a:ea typeface="SimSun" panose="02010600030101010101" pitchFamily="2" charset="-122"/>
              </a:rPr>
              <a:t>501,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959,895]</a:t>
            </a:r>
            <a:r>
              <a:rPr lang="en-US" sz="1600" dirty="0">
                <a:ea typeface="SimSun" panose="02010600030101010101" pitchFamily="2" charset="-122"/>
              </a:rPr>
              <a:t> =&gt;</a:t>
            </a:r>
          </a:p>
          <a:p>
            <a:pPr lvl="1"/>
            <a:r>
              <a:rPr lang="en-US" sz="1600" dirty="0">
                <a:ea typeface="SimSun" panose="02010600030101010101" pitchFamily="2" charset="-122"/>
              </a:rPr>
              <a:t>[25,22,26,70,73,74,296,304,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352,608,448,704,677,678,789,790</a:t>
            </a:r>
            <a:r>
              <a:rPr lang="en-US" sz="1600" dirty="0">
                <a:ea typeface="SimSun" panose="02010600030101010101" pitchFamily="2" charset="-122"/>
              </a:rPr>
              <a:t>,366,373,427,374,429,247,441,442,251,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918,921</a:t>
            </a:r>
            <a:r>
              <a:rPr lang="en-US" sz="1600" dirty="0">
                <a:ea typeface="SimSun" panose="02010600030101010101" pitchFamily="2" charset="-122"/>
              </a:rPr>
              <a:t>,494,501,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922</a:t>
            </a:r>
            <a:r>
              <a:rPr lang="en-US" sz="1600" dirty="0">
                <a:ea typeface="SimSun" panose="02010600030101010101" pitchFamily="2" charset="-122"/>
              </a:rPr>
              <a:t>,502,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895,959</a:t>
            </a:r>
            <a:r>
              <a:rPr lang="en-US" sz="1600" dirty="0">
                <a:ea typeface="SimSun" panose="02010600030101010101" pitchFamily="2" charset="-122"/>
              </a:rPr>
              <a:t>]</a:t>
            </a:r>
          </a:p>
          <a:p>
            <a:r>
              <a:rPr lang="en-US" sz="1800" dirty="0">
                <a:ea typeface="SimSun" panose="02010600030101010101" pitchFamily="2" charset="-122"/>
              </a:rPr>
              <a:t>N=512</a:t>
            </a:r>
          </a:p>
          <a:p>
            <a:pPr lvl="1"/>
            <a:r>
              <a:rPr lang="en-US" sz="1600" dirty="0">
                <a:ea typeface="SimSun" panose="02010600030101010101" pitchFamily="2" charset="-122"/>
              </a:rPr>
              <a:t>[26,25,22,74,70,73,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304,296,390,174,393,283,122,448,374,366,429,373,427,</a:t>
            </a:r>
            <a:r>
              <a:rPr lang="en-US" sz="1600" dirty="0">
                <a:ea typeface="SimSun" panose="02010600030101010101" pitchFamily="2" charset="-122"/>
              </a:rPr>
              <a:t>251,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442,441,</a:t>
            </a:r>
            <a:r>
              <a:rPr lang="en-US" sz="1600" dirty="0">
                <a:ea typeface="SimSun" panose="02010600030101010101" pitchFamily="2" charset="-122"/>
              </a:rPr>
              <a:t>247,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502,494,501</a:t>
            </a:r>
            <a:r>
              <a:rPr lang="en-US" sz="1600" dirty="0">
                <a:ea typeface="SimSun" panose="02010600030101010101" pitchFamily="2" charset="-122"/>
              </a:rPr>
              <a:t>] 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=&gt;</a:t>
            </a: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25,22,26,70,73,74,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296,304,448,390,174,393,283,122,366,373,427,374,429,</a:t>
            </a:r>
            <a:r>
              <a:rPr lang="en-US" sz="1600" dirty="0">
                <a:ea typeface="SimSun" panose="02010600030101010101" pitchFamily="2" charset="-122"/>
              </a:rPr>
              <a:t>247,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441,442,</a:t>
            </a:r>
            <a:r>
              <a:rPr lang="en-US" sz="1600" dirty="0">
                <a:ea typeface="SimSun" panose="02010600030101010101" pitchFamily="2" charset="-122"/>
              </a:rPr>
              <a:t>251,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494,501,502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</a:t>
            </a:r>
          </a:p>
          <a:p>
            <a:r>
              <a:rPr lang="en-US" sz="1800" dirty="0">
                <a:ea typeface="SimSun" panose="02010600030101010101" pitchFamily="2" charset="-122"/>
                <a:sym typeface="Symbol" panose="05050102010706020507" pitchFamily="18" charset="2"/>
              </a:rPr>
              <a:t>N=256</a:t>
            </a: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26,25,22,74,70,73,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251,247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 </a:t>
            </a:r>
            <a:r>
              <a:rPr lang="en-US" sz="1600" dirty="0">
                <a:ea typeface="SimSun" panose="02010600030101010101" pitchFamily="2" charset="-122"/>
              </a:rPr>
              <a:t>=&gt;</a:t>
            </a:r>
            <a:endParaRPr lang="en-US" sz="1600" dirty="0">
              <a:ea typeface="SimSun" panose="02010600030101010101" pitchFamily="2" charset="-122"/>
              <a:sym typeface="Symbol" panose="05050102010706020507" pitchFamily="18" charset="2"/>
            </a:endParaRP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25,22,26,70,73,74,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247,251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</a:t>
            </a:r>
          </a:p>
          <a:p>
            <a:r>
              <a:rPr lang="en-US" sz="1800" dirty="0">
                <a:ea typeface="SimSun" panose="02010600030101010101" pitchFamily="2" charset="-122"/>
                <a:sym typeface="Symbol" panose="05050102010706020507" pitchFamily="18" charset="2"/>
              </a:rPr>
              <a:t>N=128</a:t>
            </a: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26,25,22,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74,70,73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 </a:t>
            </a:r>
            <a:r>
              <a:rPr lang="en-US" sz="1600" dirty="0">
                <a:ea typeface="SimSun" panose="02010600030101010101" pitchFamily="2" charset="-122"/>
              </a:rPr>
              <a:t>=&gt;</a:t>
            </a:r>
            <a:endParaRPr lang="en-US" sz="1600" dirty="0">
              <a:ea typeface="SimSun" panose="02010600030101010101" pitchFamily="2" charset="-122"/>
              <a:sym typeface="Symbol" panose="05050102010706020507" pitchFamily="18" charset="2"/>
            </a:endParaRP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25,22,26,</a:t>
            </a:r>
            <a:r>
              <a:rPr lang="en-US" sz="1600" dirty="0">
                <a:solidFill>
                  <a:srgbClr val="FF0000"/>
                </a:solidFill>
                <a:ea typeface="SimSun" panose="02010600030101010101" pitchFamily="2" charset="-122"/>
              </a:rPr>
              <a:t>70,73,74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</a:t>
            </a:r>
          </a:p>
          <a:p>
            <a:r>
              <a:rPr lang="en-US" sz="1800" dirty="0">
                <a:ea typeface="SimSun" panose="02010600030101010101" pitchFamily="2" charset="-122"/>
                <a:sym typeface="Symbol" panose="05050102010706020507" pitchFamily="18" charset="2"/>
              </a:rPr>
              <a:t>N = 64</a:t>
            </a: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[26,25,22] </a:t>
            </a:r>
            <a:r>
              <a:rPr lang="en-US" sz="1600" dirty="0">
                <a:ea typeface="SimSun" panose="02010600030101010101" pitchFamily="2" charset="-122"/>
              </a:rPr>
              <a:t>=&gt;</a:t>
            </a:r>
            <a:endParaRPr lang="en-US" sz="1600" dirty="0">
              <a:ea typeface="SimSun" panose="02010600030101010101" pitchFamily="2" charset="-122"/>
              <a:sym typeface="Symbol" panose="05050102010706020507" pitchFamily="18" charset="2"/>
            </a:endParaRPr>
          </a:p>
          <a:p>
            <a:pPr lvl="1"/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[</a:t>
            </a:r>
            <a:r>
              <a:rPr lang="en-US" sz="1600" dirty="0">
                <a:ea typeface="SimSun" panose="02010600030101010101" pitchFamily="2" charset="-122"/>
              </a:rPr>
              <a:t>25,22,26</a:t>
            </a:r>
            <a:r>
              <a:rPr lang="en-US" sz="1600" dirty="0">
                <a:ea typeface="SimSun" panose="02010600030101010101" pitchFamily="2" charset="-122"/>
                <a:sym typeface="Symbol" panose="05050102010706020507" pitchFamily="18" charset="2"/>
              </a:rPr>
              <a:t>]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756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GB" b="1" dirty="0"/>
              <a:t>Email discussion </a:t>
            </a:r>
            <a:r>
              <a:rPr lang="en-US" b="1" dirty="0"/>
              <a:t>[NRAH2-11] Zukang (Huawei)</a:t>
            </a:r>
            <a:endParaRPr lang="en-US" sz="4000" b="1" dirty="0"/>
          </a:p>
          <a:p>
            <a:r>
              <a:rPr lang="en-US" dirty="0"/>
              <a:t>Polar code sequence</a:t>
            </a:r>
            <a:endParaRPr lang="en-US" sz="4000" dirty="0"/>
          </a:p>
          <a:p>
            <a:pPr lvl="1"/>
            <a:r>
              <a:rPr lang="en-US" dirty="0"/>
              <a:t>Polar code sequence candidates, including any merged solutions, should be provided by Wed 2nd Aug § Identify candidates of polar code sequence according to the procedure below by Wed 9th Aug § Rate matching proposals for any sequence that has been selected as a winner by at least one company to be provided by Wed 16th Aug.</a:t>
            </a:r>
            <a:r>
              <a:rPr lang="en-GB" dirty="0"/>
              <a:t> </a:t>
            </a:r>
            <a:endParaRPr lang="en-US" sz="36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Observations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sv-SE" sz="3600" dirty="0"/>
              <a:t>Overall, Sequence E and Sequence H have comparable performance</a:t>
            </a:r>
          </a:p>
          <a:p>
            <a:r>
              <a:rPr lang="sv-SE" sz="3600" dirty="0"/>
              <a:t>In pairwise comparison, </a:t>
            </a:r>
          </a:p>
          <a:p>
            <a:pPr lvl="1"/>
            <a:r>
              <a:rPr lang="sv-SE" sz="3200" dirty="0"/>
              <a:t>For L=2,4,8,16, Seq E and Seq H perform the same</a:t>
            </a:r>
          </a:p>
          <a:p>
            <a:pPr lvl="1"/>
            <a:r>
              <a:rPr lang="sv-SE" sz="3200" dirty="0"/>
              <a:t>For L=1, Seq E performs slightly better than Seq H. Sequence E has 6 points that are &gt;=0.3 dB better than Sequence H</a:t>
            </a:r>
          </a:p>
          <a:p>
            <a:r>
              <a:rPr lang="sv-SE" sz="3600" dirty="0"/>
              <a:t>For code properties, </a:t>
            </a:r>
          </a:p>
          <a:p>
            <a:pPr lvl="1"/>
            <a:r>
              <a:rPr lang="sv-SE" sz="3200" dirty="0"/>
              <a:t>Seq E is more UPO compliant than Seq H</a:t>
            </a:r>
          </a:p>
          <a:p>
            <a:pPr lvl="1"/>
            <a:r>
              <a:rPr lang="sv-SE" sz="3200" dirty="0"/>
              <a:t>Seq E and Seq H are the same for all other properties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60733-E3F9-4F69-AE80-78DF1BC4C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61556-B76A-4AA4-8714-F70CF31CB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Ericsson Sequence (joint design) is adopted for NR Polar codes</a:t>
            </a:r>
            <a:endParaRPr lang="sv-SE" sz="3600" dirty="0"/>
          </a:p>
        </p:txBody>
      </p:sp>
    </p:spTree>
    <p:extLst>
      <p:ext uri="{BB962C8B-B14F-4D97-AF65-F5344CB8AC3E}">
        <p14:creationId xmlns:p14="http://schemas.microsoft.com/office/powerpoint/2010/main" val="2825780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FD4CB1-CEBC-42F9-B8D7-36D2B1323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76600"/>
            <a:ext cx="8229600" cy="1143000"/>
          </a:xfrm>
        </p:spPr>
        <p:txBody>
          <a:bodyPr/>
          <a:lstStyle/>
          <a:p>
            <a:r>
              <a:rPr lang="en-US" dirty="0" err="1"/>
              <a:t>WinCount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035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F67D3-23AA-46F2-BCD1-7EE39417B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 Evaluation Results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78C036-E254-4AC4-9F46-B1C631485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062" y="1199601"/>
            <a:ext cx="5817875" cy="445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59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FD26C-5CEF-4192-9B62-FEDB8F57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Samsung Evaluation Results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13BCB9-47D3-4966-89F4-072103DD8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2467"/>
            <a:ext cx="9144000" cy="307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783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5C860-BFF1-43A1-BF39-1316DE307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Qualcomm Evaluation Results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792969-0FAB-4743-8DC6-573F5545C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384" y="2133281"/>
            <a:ext cx="6529231" cy="259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54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8FA1A-9228-49C0-AF78-E3C0350CF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Qualcomm Evaluation Results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AD0C7B-AA68-4623-AC57-7CC91459A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0" y="2145984"/>
            <a:ext cx="9031679" cy="256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68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FD4CB1-CEBC-42F9-B8D7-36D2B1323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76600"/>
            <a:ext cx="8229600" cy="1143000"/>
          </a:xfrm>
        </p:spPr>
        <p:txBody>
          <a:bodyPr/>
          <a:lstStyle/>
          <a:p>
            <a:r>
              <a:rPr lang="en-US" dirty="0"/>
              <a:t>Performance Plots</a:t>
            </a:r>
          </a:p>
        </p:txBody>
      </p:sp>
    </p:spTree>
    <p:extLst>
      <p:ext uri="{BB962C8B-B14F-4D97-AF65-F5344CB8AC3E}">
        <p14:creationId xmlns:p14="http://schemas.microsoft.com/office/powerpoint/2010/main" val="3422818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Observation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69160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Performance Gain over 0.1dB</a:t>
            </a:r>
          </a:p>
          <a:p>
            <a:pPr lvl="2"/>
            <a:endParaRPr lang="en-US" altLang="ko-KR" sz="2000" dirty="0">
              <a:latin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" y="1692775"/>
            <a:ext cx="7557025" cy="492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39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4221</TotalTime>
  <Words>476</Words>
  <Application>Microsoft Office PowerPoint</Application>
  <PresentationFormat>On-screen Show (4:3)</PresentationFormat>
  <Paragraphs>71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Unicode MS</vt:lpstr>
      <vt:lpstr>맑은 고딕</vt:lpstr>
      <vt:lpstr>SimSun</vt:lpstr>
      <vt:lpstr>Arial</vt:lpstr>
      <vt:lpstr>Calibri</vt:lpstr>
      <vt:lpstr>Symbol</vt:lpstr>
      <vt:lpstr>Office Theme</vt:lpstr>
      <vt:lpstr>WF on Observation of Polar Code Sequences</vt:lpstr>
      <vt:lpstr>Background</vt:lpstr>
      <vt:lpstr>WinCount</vt:lpstr>
      <vt:lpstr>Intel Evaluation Results</vt:lpstr>
      <vt:lpstr>Samsung Evaluation Results</vt:lpstr>
      <vt:lpstr>Qualcomm Evaluation Results </vt:lpstr>
      <vt:lpstr>Qualcomm Evaluation Results </vt:lpstr>
      <vt:lpstr>Performance Plots</vt:lpstr>
      <vt:lpstr>Observation</vt:lpstr>
      <vt:lpstr>Observation</vt:lpstr>
      <vt:lpstr>Observation</vt:lpstr>
      <vt:lpstr>Observation</vt:lpstr>
      <vt:lpstr>Observation</vt:lpstr>
      <vt:lpstr>Observation</vt:lpstr>
      <vt:lpstr>Sequence Properties</vt:lpstr>
      <vt:lpstr>Sequence Properties</vt:lpstr>
      <vt:lpstr>Universal Partial Order (UPO)</vt:lpstr>
      <vt:lpstr>Adjustment to E Sequence for UPO (R1-1714793)</vt:lpstr>
      <vt:lpstr>Adjustment to H Sequence for UPO (Cont.)</vt:lpstr>
      <vt:lpstr>Proposed Observations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155</cp:revision>
  <dcterms:created xsi:type="dcterms:W3CDTF">2006-08-16T00:00:00Z</dcterms:created>
  <dcterms:modified xsi:type="dcterms:W3CDTF">2017-08-22T19:17:49Z</dcterms:modified>
</cp:coreProperties>
</file>