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5" r:id="rId3"/>
    <p:sldId id="287" r:id="rId4"/>
    <p:sldId id="284" r:id="rId5"/>
    <p:sldId id="28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9086" autoAdjust="0"/>
  </p:normalViewPr>
  <p:slideViewPr>
    <p:cSldViewPr>
      <p:cViewPr>
        <p:scale>
          <a:sx n="79" d="100"/>
          <a:sy n="79" d="100"/>
        </p:scale>
        <p:origin x="-1032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865D4-1205-48BE-94E8-138E0FCD37D3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28ADB-A4AE-4134-966A-BFD198417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600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F174762-0B2E-4CD8-A15A-032EFC9EFFF3}" type="slidenum">
              <a:rPr lang="zh-CN" altLang="en-US"/>
              <a:pPr eaLnBrk="1" hangingPunct="1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446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F174762-0B2E-4CD8-A15A-032EFC9EFFF3}" type="slidenum">
              <a:rPr lang="zh-CN" altLang="en-US"/>
              <a:pPr eaLnBrk="1" hangingPunct="1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4464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F174762-0B2E-4CD8-A15A-032EFC9EFFF3}" type="slidenum">
              <a:rPr lang="zh-CN" altLang="en-US"/>
              <a:pPr eaLnBrk="1" hangingPunct="1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446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F174762-0B2E-4CD8-A15A-032EFC9EFFF3}" type="slidenum">
              <a:rPr lang="zh-CN" altLang="en-US"/>
              <a:pPr eaLnBrk="1" hangingPunct="1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446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</a:t>
            </a:r>
            <a:br>
              <a:rPr lang="en-US" dirty="0" smtClean="0"/>
            </a:br>
            <a:r>
              <a:rPr lang="en-US" dirty="0" err="1" smtClean="0"/>
              <a:t>eMBMS</a:t>
            </a:r>
            <a:r>
              <a:rPr lang="en-US" dirty="0" smtClean="0"/>
              <a:t> enhancements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Intel</a:t>
            </a:r>
            <a:r>
              <a:rPr lang="en-US" smtClean="0">
                <a:solidFill>
                  <a:schemeClr val="tx1"/>
                </a:solidFill>
              </a:rPr>
              <a:t>, Qualcomm, EBU, IRT, </a:t>
            </a:r>
            <a:r>
              <a:rPr lang="en-US" smtClean="0">
                <a:solidFill>
                  <a:schemeClr val="tx1"/>
                </a:solidFill>
              </a:rPr>
              <a:t>BBC, DISH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576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/>
              <a:t>R1-1613580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138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#87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.2.4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720725"/>
          </a:xfrm>
        </p:spPr>
        <p:txBody>
          <a:bodyPr/>
          <a:lstStyle/>
          <a:p>
            <a:pPr eaLnBrk="1" hangingPunct="1"/>
            <a:r>
              <a:rPr kumimoji="0" lang="en-US" altLang="ja-JP" sz="4000" smtClean="0"/>
              <a:t>Proposal</a:t>
            </a:r>
            <a:endParaRPr kumimoji="0" lang="ja-JP" altLang="en-US" sz="40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850" y="1152525"/>
            <a:ext cx="8496300" cy="5372819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GB" dirty="0" smtClean="0"/>
              <a:t>Revised Working Assumption from RAN1#86bis</a:t>
            </a:r>
          </a:p>
          <a:p>
            <a:pPr lvl="1"/>
            <a:r>
              <a:rPr lang="en-GB" dirty="0" smtClean="0"/>
              <a:t>For </a:t>
            </a:r>
            <a:r>
              <a:rPr lang="en-GB" dirty="0"/>
              <a:t>100% MBSFN </a:t>
            </a:r>
            <a:r>
              <a:rPr lang="en-GB" dirty="0" err="1"/>
              <a:t>subframe</a:t>
            </a:r>
            <a:r>
              <a:rPr lang="en-GB" dirty="0"/>
              <a:t> allocation </a:t>
            </a:r>
            <a:r>
              <a:rPr lang="en-GB" dirty="0" err="1"/>
              <a:t>FeMBMS</a:t>
            </a:r>
            <a:r>
              <a:rPr lang="en-GB" dirty="0"/>
              <a:t> carrier </a:t>
            </a:r>
            <a:r>
              <a:rPr lang="en-US" dirty="0"/>
              <a:t>transmits a periodic </a:t>
            </a:r>
            <a:r>
              <a:rPr lang="en-US" dirty="0" err="1"/>
              <a:t>subframe</a:t>
            </a:r>
            <a:r>
              <a:rPr lang="en-US" dirty="0"/>
              <a:t>, CAS Cell Acquisition </a:t>
            </a:r>
            <a:r>
              <a:rPr lang="en-US" dirty="0" err="1"/>
              <a:t>Subframe</a:t>
            </a:r>
            <a:r>
              <a:rPr lang="en-US" dirty="0"/>
              <a:t> </a:t>
            </a:r>
          </a:p>
          <a:p>
            <a:pPr lvl="1"/>
            <a:r>
              <a:rPr lang="en-US" dirty="0" smtClean="0"/>
              <a:t>CAS </a:t>
            </a:r>
            <a:r>
              <a:rPr lang="en-US" dirty="0"/>
              <a:t>supports PSS, SSS, CRS, PBCH, PDCCH, PDSCH (SI)</a:t>
            </a:r>
          </a:p>
          <a:p>
            <a:pPr lvl="1"/>
            <a:r>
              <a:rPr lang="en-US" dirty="0"/>
              <a:t>CAS is always transmitted  in </a:t>
            </a:r>
            <a:r>
              <a:rPr lang="en-US" dirty="0" err="1"/>
              <a:t>subframe</a:t>
            </a:r>
            <a:r>
              <a:rPr lang="en-US" dirty="0"/>
              <a:t> #0  with a period of 40ms</a:t>
            </a:r>
          </a:p>
          <a:p>
            <a:pPr lvl="1"/>
            <a:r>
              <a:rPr lang="en-US" dirty="0"/>
              <a:t>MIB is provided by PBCH in every CAS</a:t>
            </a:r>
          </a:p>
          <a:p>
            <a:pPr lvl="1"/>
            <a:r>
              <a:rPr lang="en-US" dirty="0"/>
              <a:t>The MIB </a:t>
            </a:r>
            <a:r>
              <a:rPr lang="en-US" dirty="0" smtClean="0"/>
              <a:t>is transmitted </a:t>
            </a:r>
            <a:r>
              <a:rPr lang="en-US" dirty="0"/>
              <a:t>in SFN mod 4 = 0 and can change only in SFN mod 16 = 0 and contains </a:t>
            </a:r>
            <a:r>
              <a:rPr lang="en-US" dirty="0" err="1"/>
              <a:t>systemFrameNumber</a:t>
            </a:r>
            <a:r>
              <a:rPr lang="en-US" dirty="0"/>
              <a:t> equal to the 6 most significant bits of the </a:t>
            </a:r>
            <a:r>
              <a:rPr lang="en-US" dirty="0" smtClean="0"/>
              <a:t>SFN</a:t>
            </a:r>
          </a:p>
          <a:p>
            <a:pPr lvl="1"/>
            <a:r>
              <a:rPr lang="en-US" dirty="0" smtClean="0"/>
              <a:t>SI can be provided </a:t>
            </a:r>
            <a:r>
              <a:rPr lang="en-US" dirty="0"/>
              <a:t>by PDSCH in CAS </a:t>
            </a:r>
          </a:p>
          <a:p>
            <a:pPr lvl="1"/>
            <a:r>
              <a:rPr lang="en-US" dirty="0"/>
              <a:t>A first SI that may </a:t>
            </a:r>
            <a:r>
              <a:rPr lang="en-US"/>
              <a:t>also </a:t>
            </a:r>
            <a:r>
              <a:rPr lang="en-US" smtClean="0"/>
              <a:t>contain </a:t>
            </a:r>
            <a:r>
              <a:rPr lang="en-US" dirty="0"/>
              <a:t>scheduling of further SI </a:t>
            </a:r>
            <a:r>
              <a:rPr lang="en-US" dirty="0" smtClean="0"/>
              <a:t>can be transmitted </a:t>
            </a:r>
            <a:r>
              <a:rPr lang="en-US" dirty="0"/>
              <a:t>in SFN mod 8 = 0  and can change only in SFN mod 16 = 0 </a:t>
            </a:r>
            <a:endParaRPr lang="en-US" dirty="0" smtClean="0"/>
          </a:p>
          <a:p>
            <a:pPr lvl="1"/>
            <a:r>
              <a:rPr lang="en-US" dirty="0" smtClean="0"/>
              <a:t>This </a:t>
            </a:r>
            <a:r>
              <a:rPr lang="en-US" dirty="0"/>
              <a:t>first SI may be a combination of SIBs, up to RAN2 agreements.</a:t>
            </a:r>
          </a:p>
          <a:p>
            <a:pPr lvl="1"/>
            <a:r>
              <a:rPr lang="en-US" dirty="0"/>
              <a:t>MCCH change notification and SI modification notification are sent in PDCCH region of the CAS.</a:t>
            </a:r>
          </a:p>
          <a:p>
            <a:pPr lvl="1"/>
            <a:r>
              <a:rPr lang="en-US" smtClean="0"/>
              <a:t>From </a:t>
            </a:r>
            <a:r>
              <a:rPr lang="en-US" dirty="0"/>
              <a:t>RAN1 perspective, it is feasible to transmit </a:t>
            </a:r>
            <a:r>
              <a:rPr lang="en-US" dirty="0" smtClean="0"/>
              <a:t>multiple </a:t>
            </a:r>
            <a:r>
              <a:rPr lang="en-US" dirty="0"/>
              <a:t>SI messages in the same </a:t>
            </a:r>
            <a:r>
              <a:rPr lang="en-US" dirty="0" err="1"/>
              <a:t>subframe</a:t>
            </a:r>
            <a:r>
              <a:rPr lang="en-US" dirty="0"/>
              <a:t> by using different RNTIs. RAN2 may consider if this may be used.</a:t>
            </a:r>
          </a:p>
          <a:p>
            <a:pPr lvl="1"/>
            <a:r>
              <a:rPr lang="en-US" dirty="0"/>
              <a:t>Inform RAN2 that SI modification notification can be conveyed to the UE with Direct Indication </a:t>
            </a:r>
            <a:r>
              <a:rPr lang="en-US" dirty="0" err="1"/>
              <a:t>signalling</a:t>
            </a:r>
            <a:r>
              <a:rPr lang="en-US" dirty="0" smtClean="0"/>
              <a:t>.</a:t>
            </a:r>
          </a:p>
          <a:p>
            <a:pPr marL="342900" lvl="1" indent="-342900">
              <a:buFont typeface="Arial" charset="0"/>
              <a:buChar char="•"/>
            </a:pPr>
            <a:endParaRPr lang="en-GB" sz="1800" dirty="0"/>
          </a:p>
          <a:p>
            <a:pPr marL="342900" lvl="1" indent="-342900">
              <a:buFont typeface="Arial" charset="0"/>
              <a:buChar char="•"/>
            </a:pPr>
            <a:endParaRPr lang="en-GB" sz="1800" dirty="0" smtClean="0"/>
          </a:p>
        </p:txBody>
      </p:sp>
    </p:spTree>
    <p:extLst>
      <p:ext uri="{BB962C8B-B14F-4D97-AF65-F5344CB8AC3E}">
        <p14:creationId xmlns:p14="http://schemas.microsoft.com/office/powerpoint/2010/main" val="106514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720725"/>
          </a:xfrm>
        </p:spPr>
        <p:txBody>
          <a:bodyPr/>
          <a:lstStyle/>
          <a:p>
            <a:pPr eaLnBrk="1" hangingPunct="1"/>
            <a:r>
              <a:rPr kumimoji="0" lang="en-US" altLang="ja-JP" sz="4000" smtClean="0"/>
              <a:t>Proposal</a:t>
            </a:r>
            <a:endParaRPr kumimoji="0" lang="ja-JP" altLang="en-US" sz="40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850" y="1152525"/>
            <a:ext cx="8496300" cy="5372819"/>
          </a:xfrm>
        </p:spPr>
        <p:txBody>
          <a:bodyPr>
            <a:norm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US" sz="1800" smtClean="0"/>
              <a:t>For </a:t>
            </a:r>
            <a:r>
              <a:rPr lang="en-US" sz="1800"/>
              <a:t>a Rel-14 FeMBMS carrier operating with less than 100% MBFSN subframe allocation, the current DCI format 1-C used to indicate MCCH change, is extended to also indicate SI change.</a:t>
            </a:r>
            <a:endParaRPr lang="en-GB" sz="1800"/>
          </a:p>
          <a:p>
            <a:pPr marL="342900" lvl="1" indent="-342900">
              <a:buFont typeface="Arial" charset="0"/>
              <a:buChar char="•"/>
            </a:pPr>
            <a:r>
              <a:rPr lang="en-GB" sz="1800" smtClean="0"/>
              <a:t>For PBCH in the CAS uses a different scrambling sequence initialization than for legacy PBCH.</a:t>
            </a:r>
          </a:p>
        </p:txBody>
      </p:sp>
    </p:spTree>
    <p:extLst>
      <p:ext uri="{BB962C8B-B14F-4D97-AF65-F5344CB8AC3E}">
        <p14:creationId xmlns:p14="http://schemas.microsoft.com/office/powerpoint/2010/main" val="186534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720725"/>
          </a:xfrm>
        </p:spPr>
        <p:txBody>
          <a:bodyPr/>
          <a:lstStyle/>
          <a:p>
            <a:pPr eaLnBrk="1" hangingPunct="1"/>
            <a:r>
              <a:rPr kumimoji="0" lang="en-US" altLang="ja-JP" sz="4000" smtClean="0"/>
              <a:t>Proposal</a:t>
            </a:r>
            <a:endParaRPr kumimoji="0" lang="ja-JP" altLang="en-US" sz="40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850" y="1152525"/>
            <a:ext cx="8496300" cy="5372819"/>
          </a:xfrm>
        </p:spPr>
        <p:txBody>
          <a:bodyPr>
            <a:normAutofit/>
          </a:bodyPr>
          <a:lstStyle/>
          <a:p>
            <a:pPr marL="342900" lvl="1" indent="-342900">
              <a:buFont typeface="Arial" charset="0"/>
              <a:buChar char="•"/>
            </a:pPr>
            <a:endParaRPr lang="en-GB" sz="1400"/>
          </a:p>
          <a:p>
            <a:pPr marL="342900" lvl="1" indent="-342900">
              <a:buFont typeface="Arial" charset="0"/>
              <a:buChar char="•"/>
            </a:pPr>
            <a:r>
              <a:rPr lang="en-GB" sz="1800" smtClean="0"/>
              <a:t>unicast control region</a:t>
            </a:r>
          </a:p>
          <a:p>
            <a:pPr marL="742950" lvl="2" indent="-342900">
              <a:buFont typeface="Arial" charset="0"/>
              <a:buChar char="•"/>
            </a:pPr>
            <a:r>
              <a:rPr lang="en-GB" sz="1600" smtClean="0"/>
              <a:t>cross-carrier scheduling is supported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GB" sz="1200" smtClean="0"/>
              <a:t>PHICH in PCell</a:t>
            </a:r>
          </a:p>
          <a:p>
            <a:pPr marL="742950" lvl="2" indent="-342900">
              <a:buFont typeface="Arial" charset="0"/>
              <a:buChar char="•"/>
            </a:pPr>
            <a:r>
              <a:rPr lang="en-GB" sz="1600" smtClean="0"/>
              <a:t>If a UE is configured with self-carrier scheduling, the UE shall assume that unicast control region (including CRS) is always present in all MBSFN subframes.</a:t>
            </a:r>
          </a:p>
          <a:p>
            <a:pPr marL="742950" lvl="2" indent="-342900">
              <a:buFont typeface="Arial" charset="0"/>
              <a:buChar char="•"/>
            </a:pPr>
            <a:r>
              <a:rPr lang="en-US" sz="1600" smtClean="0"/>
              <a:t>For an FeMBMS carrier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US" sz="1400" smtClean="0"/>
              <a:t>A UE shall not assume that unicast control region (including  CRS) is always present in an MBSFN subframe not assumed to be used for PMCH.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US" sz="1400" smtClean="0"/>
              <a:t>A UE can assume that unicast control region (including CRS) is always present in an MBSFN subframe assumed to be used for PMCH with 15kHz numerology.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US" sz="1400" smtClean="0"/>
              <a:t>A UE can assume  that unicast control region (including CRS) is never present in an MBSFN subframe assumed to be used for PMCH with 1.25kHz numerology.</a:t>
            </a:r>
          </a:p>
          <a:p>
            <a:pPr marL="1200150" lvl="3" indent="-342900">
              <a:buFont typeface="Arial" charset="0"/>
              <a:buChar char="•"/>
            </a:pPr>
            <a:endParaRPr lang="en-US" sz="1400" smtClean="0"/>
          </a:p>
          <a:p>
            <a:pPr marL="400050" lvl="2" indent="0">
              <a:buNone/>
            </a:pPr>
            <a:endParaRPr lang="en-US" sz="1600" smtClean="0"/>
          </a:p>
          <a:p>
            <a:pPr marL="742950" lvl="2" indent="-342900">
              <a:buFont typeface="Arial" charset="0"/>
              <a:buChar char="•"/>
            </a:pPr>
            <a:endParaRPr lang="en-US" sz="1600"/>
          </a:p>
          <a:p>
            <a:pPr marL="742950" lvl="2" indent="-342900">
              <a:buFont typeface="Arial" charset="0"/>
              <a:buChar char="•"/>
            </a:pPr>
            <a:endParaRPr lang="en-GB" sz="1200" smtClean="0"/>
          </a:p>
          <a:p>
            <a:pPr marL="342900" lvl="1" indent="-342900">
              <a:buFont typeface="Arial" charset="0"/>
              <a:buChar char="•"/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357863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720725"/>
          </a:xfrm>
        </p:spPr>
        <p:txBody>
          <a:bodyPr/>
          <a:lstStyle/>
          <a:p>
            <a:pPr eaLnBrk="1" hangingPunct="1"/>
            <a:r>
              <a:rPr kumimoji="0" lang="en-US" altLang="ja-JP" sz="4000" smtClean="0"/>
              <a:t>Proposal</a:t>
            </a:r>
            <a:endParaRPr kumimoji="0" lang="ja-JP" altLang="en-US" sz="40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850" y="1152525"/>
            <a:ext cx="8496300" cy="5372819"/>
          </a:xfrm>
        </p:spPr>
        <p:txBody>
          <a:bodyPr>
            <a:normAutofit/>
          </a:bodyPr>
          <a:lstStyle/>
          <a:p>
            <a:pPr marL="342900" lvl="1" indent="-342900">
              <a:buFont typeface="Arial" charset="0"/>
              <a:buChar char="•"/>
            </a:pPr>
            <a:endParaRPr lang="en-GB" sz="1400"/>
          </a:p>
          <a:p>
            <a:pPr marL="342900" lvl="1" indent="-342900">
              <a:buFont typeface="Arial" charset="0"/>
              <a:buChar char="•"/>
            </a:pPr>
            <a:r>
              <a:rPr lang="en-US" sz="1800" smtClean="0"/>
              <a:t>new CP subframe allocation </a:t>
            </a:r>
          </a:p>
          <a:p>
            <a:pPr marL="742950" lvl="2" indent="-342900">
              <a:buFont typeface="Arial" charset="0"/>
              <a:buChar char="•"/>
            </a:pPr>
            <a:r>
              <a:rPr lang="en-US" sz="1600" smtClean="0"/>
              <a:t>subframes do not need to be allocated in a consecuetive pair</a:t>
            </a:r>
            <a:endParaRPr lang="en-US" sz="1600"/>
          </a:p>
          <a:p>
            <a:pPr marL="742950" lvl="2" indent="-342900">
              <a:buFont typeface="Arial" charset="0"/>
              <a:buChar char="•"/>
            </a:pPr>
            <a:endParaRPr lang="en-US" sz="1600" smtClean="0"/>
          </a:p>
          <a:p>
            <a:pPr marL="742950" lvl="2" indent="-342900">
              <a:buFont typeface="Arial" charset="0"/>
              <a:buChar char="•"/>
            </a:pPr>
            <a:endParaRPr lang="en-US" sz="1600"/>
          </a:p>
          <a:p>
            <a:pPr marL="742950" lvl="2" indent="-342900">
              <a:buFont typeface="Arial" charset="0"/>
              <a:buChar char="•"/>
            </a:pPr>
            <a:endParaRPr lang="en-GB" sz="1200" smtClean="0"/>
          </a:p>
          <a:p>
            <a:pPr marL="342900" lvl="1" indent="-342900">
              <a:buFont typeface="Arial" charset="0"/>
              <a:buChar char="•"/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143888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94547</TotalTime>
  <Words>437</Words>
  <Application>Microsoft Office PowerPoint</Application>
  <PresentationFormat>On-screen Show (4:3)</PresentationFormat>
  <Paragraphs>44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 eMBMS enhancements</vt:lpstr>
      <vt:lpstr>Proposal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Ericsson</cp:lastModifiedBy>
  <cp:revision>298</cp:revision>
  <dcterms:created xsi:type="dcterms:W3CDTF">2006-08-16T00:00:00Z</dcterms:created>
  <dcterms:modified xsi:type="dcterms:W3CDTF">2016-11-17T16:32:21Z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UpdateProcess">
    <vt:lpwstr>End</vt:lpwstr>
  </property>
  <property fmtid="{D5CDD505-2E9C-101B-9397-08002B2CF9AE}" pid="4" name="_AdHocReviewCycleID">
    <vt:i4>-81082573</vt:i4>
  </property>
  <property fmtid="{D5CDD505-2E9C-101B-9397-08002B2CF9AE}" pid="5" name="_EmailSubject">
    <vt:lpwstr>eMBMS WF after second offline</vt:lpwstr>
  </property>
  <property fmtid="{D5CDD505-2E9C-101B-9397-08002B2CF9AE}" pid="6" name="_AuthorEmail">
    <vt:lpwstr>albertor@qti.qualcomm.com</vt:lpwstr>
  </property>
  <property fmtid="{D5CDD505-2E9C-101B-9397-08002B2CF9AE}" pid="7" name="_AuthorEmailDisplayName">
    <vt:lpwstr>Rico Alvarino, Alberto</vt:lpwstr>
  </property>
</Properties>
</file>