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13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51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716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3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6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4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93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8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83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09942-1946-4731-AA66-A46A412B35E9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0D244-4AEF-4788-A804-5634435D3D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8" y="5912224"/>
            <a:ext cx="1891552" cy="94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3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s\0174044\AppData\Local\Temp\R1-16609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R1-1613364</a:t>
            </a:r>
            <a:endParaRPr kumimoji="1" lang="ja-JP" altLang="en-US" sz="2400" dirty="0"/>
          </a:p>
        </p:txBody>
      </p:sp>
      <p:sp>
        <p:nvSpPr>
          <p:cNvPr id="6" name="タイトル 1"/>
          <p:cNvSpPr>
            <a:spLocks noGrp="1"/>
          </p:cNvSpPr>
          <p:nvPr>
            <p:ph type="ctrTitle"/>
          </p:nvPr>
        </p:nvSpPr>
        <p:spPr>
          <a:xfrm>
            <a:off x="685800" y="1492625"/>
            <a:ext cx="7988622" cy="2107826"/>
          </a:xfrm>
        </p:spPr>
        <p:txBody>
          <a:bodyPr>
            <a:normAutofit/>
          </a:bodyPr>
          <a:lstStyle/>
          <a:p>
            <a:r>
              <a:rPr kumimoji="1" lang="en-US" altLang="ja-JP" sz="4800" dirty="0"/>
              <a:t>WF </a:t>
            </a:r>
            <a:r>
              <a:rPr kumimoji="1" lang="en-US" altLang="ja-JP" sz="4800" dirty="0" smtClean="0"/>
              <a:t>on Spectrum Partitioning with Mixed Numerology</a:t>
            </a:r>
            <a:endParaRPr kumimoji="1" lang="ja-JP" altLang="en-US" sz="4800" dirty="0"/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lang="en-US" altLang="ja-JP" dirty="0" smtClean="0"/>
              <a:t>Ericsson,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CATT,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92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 from </a:t>
            </a:r>
            <a:r>
              <a:rPr kumimoji="1" lang="en-US" altLang="ja-JP" dirty="0" smtClean="0"/>
              <a:t>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US" dirty="0"/>
              <a:t>Agreement:</a:t>
            </a:r>
            <a:endParaRPr lang="en-US" sz="1800" dirty="0"/>
          </a:p>
          <a:p>
            <a:pPr lvl="0"/>
            <a:r>
              <a:rPr lang="en-US" dirty="0"/>
              <a:t>At least up to 40 GHz for </a:t>
            </a:r>
            <a:r>
              <a:rPr lang="en-US" dirty="0" err="1"/>
              <a:t>eMBB</a:t>
            </a:r>
            <a:r>
              <a:rPr lang="en-US" dirty="0"/>
              <a:t> and URLLC services, NR supports CP-OFDM based waveform with Y greater than that of LTE (assuming Y=90% for LTE) for DL and UL, possibly with additional low PAPR/CM technique(s) (e.g., DFT-S-OFDM, etc.) </a:t>
            </a:r>
            <a:endParaRPr lang="en-US" sz="1800" dirty="0"/>
          </a:p>
          <a:p>
            <a:pPr lvl="1"/>
            <a:r>
              <a:rPr lang="en-US" dirty="0"/>
              <a:t>Y (%) = transmission bandwidth configuration / channel bandwidth * 100%</a:t>
            </a:r>
            <a:endParaRPr lang="en-US" sz="1600" dirty="0"/>
          </a:p>
          <a:p>
            <a:pPr lvl="1"/>
            <a:r>
              <a:rPr lang="en-US" dirty="0"/>
              <a:t>RAN1 specification will support transmission bandwidth configuration corresponding to Y up to approximately100%</a:t>
            </a:r>
            <a:endParaRPr lang="en-US" sz="1600" dirty="0"/>
          </a:p>
          <a:p>
            <a:pPr lvl="1"/>
            <a:r>
              <a:rPr lang="en-US" dirty="0"/>
              <a:t>Some evaluations in RAN1 show that Y for a NR carrier can be up to 98% of the evaluated channel bandwidths for both DL and UL without complexity and latency constraints [</a:t>
            </a:r>
            <a:r>
              <a:rPr lang="en-US" u="sng" dirty="0">
                <a:hlinkClick r:id="rId2"/>
              </a:rPr>
              <a:t>R1-166093</a:t>
            </a:r>
            <a:r>
              <a:rPr lang="en-US" dirty="0"/>
              <a:t>]</a:t>
            </a:r>
            <a:endParaRPr lang="en-US" sz="1600" dirty="0"/>
          </a:p>
          <a:p>
            <a:pPr lvl="1"/>
            <a:r>
              <a:rPr lang="en-US" dirty="0"/>
              <a:t>Note: additional pre-processing techniques on top of CP-OFDM are not precluded, e.g., OTFS</a:t>
            </a:r>
            <a:endParaRPr lang="en-US" sz="1600" dirty="0"/>
          </a:p>
          <a:p>
            <a:pPr lvl="0"/>
            <a:r>
              <a:rPr lang="en-US" dirty="0"/>
              <a:t>Additional waveforms may be supported by NR for e.g. other services (e.g. </a:t>
            </a:r>
            <a:r>
              <a:rPr lang="en-US" dirty="0" err="1"/>
              <a:t>mMTC</a:t>
            </a:r>
            <a:r>
              <a:rPr lang="en-US" dirty="0"/>
              <a:t>) </a:t>
            </a:r>
            <a:endParaRPr lang="en-US" sz="1800" dirty="0"/>
          </a:p>
          <a:p>
            <a:pPr lvl="0"/>
            <a:r>
              <a:rPr lang="en-US" dirty="0"/>
              <a:t>It is recommended that RAN4 should target to support </a:t>
            </a:r>
            <a:r>
              <a:rPr lang="en-US" dirty="0" err="1"/>
              <a:t>eNB</a:t>
            </a:r>
            <a:r>
              <a:rPr lang="en-US" dirty="0"/>
              <a:t>/UE with Y significantly higher than 90% when defining the RAN4 requirements where the specification of Y should consider complexity and latency constraints </a:t>
            </a:r>
            <a:endParaRPr lang="en-US" sz="1800" dirty="0"/>
          </a:p>
          <a:p>
            <a:pPr lvl="0"/>
            <a:r>
              <a:rPr lang="en-US" b="1" dirty="0">
                <a:solidFill>
                  <a:srgbClr val="C00000"/>
                </a:solidFill>
              </a:rPr>
              <a:t>In-band frequency multiplexing of different numerologies is supported in NR for both DL and UL, at least from the network perspective </a:t>
            </a:r>
            <a:endParaRPr lang="en-US" sz="1800" b="1" dirty="0">
              <a:solidFill>
                <a:srgbClr val="C00000"/>
              </a:solidFill>
            </a:endParaRPr>
          </a:p>
          <a:p>
            <a:pPr lvl="1"/>
            <a:r>
              <a:rPr lang="en-US" dirty="0"/>
              <a:t>It is expected that spectrum confinement on sub-band basis is specified as requirements on </a:t>
            </a:r>
            <a:endParaRPr lang="en-US" sz="1600" dirty="0"/>
          </a:p>
          <a:p>
            <a:pPr lvl="2"/>
            <a:r>
              <a:rPr lang="en-US" dirty="0"/>
              <a:t>Transmitter side in-band emission and EVM requirements  </a:t>
            </a:r>
            <a:endParaRPr lang="en-US" sz="1400" dirty="0"/>
          </a:p>
          <a:p>
            <a:pPr lvl="2"/>
            <a:r>
              <a:rPr lang="en-US" dirty="0"/>
              <a:t>Reception performance in presence of other-</a:t>
            </a:r>
            <a:r>
              <a:rPr lang="en-US" dirty="0" err="1"/>
              <a:t>subband</a:t>
            </a:r>
            <a:r>
              <a:rPr lang="en-US" dirty="0"/>
              <a:t> interferer</a:t>
            </a:r>
            <a:endParaRPr lang="en-US" sz="1400" dirty="0"/>
          </a:p>
          <a:p>
            <a:pPr lvl="2"/>
            <a:r>
              <a:rPr lang="en-US" dirty="0"/>
              <a:t>The definition of sub-band is FFS </a:t>
            </a:r>
            <a:endParaRPr lang="en-US" sz="1400" dirty="0"/>
          </a:p>
          <a:p>
            <a:pPr lvl="0"/>
            <a:r>
              <a:rPr lang="en-US" dirty="0"/>
              <a:t>From RAN1 perspective, spectral confinement technique(s) (e.g. filtering, windowing, etc.) for a waveform at the transmitter is transparent to the receiver 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98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07592"/>
            <a:ext cx="7886700" cy="512978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our view support of dynamic mix of different numerologies using both FDM and TDM is very important for NR [</a:t>
            </a:r>
            <a:r>
              <a:rPr lang="en-US" sz="3200" b="1" dirty="0" smtClean="0"/>
              <a:t>R1-1612363</a:t>
            </a:r>
            <a:r>
              <a:rPr lang="en-US" sz="3200" dirty="0" smtClean="0"/>
              <a:t>]</a:t>
            </a:r>
            <a:endParaRPr lang="en-US" dirty="0" smtClean="0"/>
          </a:p>
          <a:p>
            <a:r>
              <a:rPr lang="en-US" sz="3200" dirty="0"/>
              <a:t> </a:t>
            </a:r>
            <a:r>
              <a:rPr lang="en-US" sz="3200" dirty="0" smtClean="0"/>
              <a:t>Still these aspects are not clear</a:t>
            </a:r>
          </a:p>
          <a:p>
            <a:pPr lvl="1"/>
            <a:r>
              <a:rPr lang="en-US" sz="2800" dirty="0" smtClean="0"/>
              <a:t>Scheduling  of the UE in DL and UL</a:t>
            </a:r>
          </a:p>
          <a:p>
            <a:pPr lvl="2"/>
            <a:r>
              <a:rPr lang="en-US" dirty="0" smtClean="0"/>
              <a:t>Can we schedule the UE belonging to different numerologies in any part of the in-band spectrum for both DL and UL </a:t>
            </a:r>
          </a:p>
          <a:p>
            <a:pPr lvl="1"/>
            <a:r>
              <a:rPr lang="en-US" sz="2800" dirty="0" smtClean="0"/>
              <a:t>Configuration of the network and the UE with mixed numerology for data channels ?</a:t>
            </a:r>
          </a:p>
          <a:p>
            <a:pPr lvl="2"/>
            <a:r>
              <a:rPr lang="en-US" dirty="0" smtClean="0"/>
              <a:t>Can the network support mixed numerologies dynamically ?</a:t>
            </a:r>
          </a:p>
          <a:p>
            <a:pPr lvl="2"/>
            <a:r>
              <a:rPr lang="en-US" dirty="0" smtClean="0"/>
              <a:t>Can the UE support mixed numerologies dynamically ?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lvl="2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23166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0442"/>
          </a:xfrm>
        </p:spPr>
        <p:txBody>
          <a:bodyPr/>
          <a:lstStyle/>
          <a:p>
            <a:r>
              <a:rPr lang="en-US" dirty="0" smtClean="0"/>
              <a:t>Observations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5613"/>
            <a:ext cx="7886700" cy="4248733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 smtClean="0"/>
              <a:t>Use Cases of Mixed Numerology </a:t>
            </a:r>
          </a:p>
          <a:p>
            <a:pPr lvl="1"/>
            <a:r>
              <a:rPr lang="en-US" sz="3600" dirty="0" err="1" smtClean="0"/>
              <a:t>eMBB</a:t>
            </a:r>
            <a:endParaRPr lang="en-US" sz="3600" dirty="0" smtClean="0"/>
          </a:p>
          <a:p>
            <a:pPr lvl="1"/>
            <a:r>
              <a:rPr lang="en-US" sz="3600" dirty="0" smtClean="0"/>
              <a:t>URLLC </a:t>
            </a:r>
          </a:p>
          <a:p>
            <a:pPr lvl="1"/>
            <a:r>
              <a:rPr lang="en-US" sz="3600" dirty="0" smtClean="0"/>
              <a:t>Broadcast channels</a:t>
            </a:r>
          </a:p>
          <a:p>
            <a:pPr lvl="1"/>
            <a:r>
              <a:rPr lang="en-US" sz="3600" dirty="0" smtClean="0"/>
              <a:t>Integrated access and backhaul</a:t>
            </a:r>
          </a:p>
          <a:p>
            <a:pPr lvl="1"/>
            <a:r>
              <a:rPr lang="en-US" sz="3600" dirty="0" smtClean="0"/>
              <a:t>High Doppler UEs</a:t>
            </a:r>
          </a:p>
          <a:p>
            <a:pPr lvl="1"/>
            <a:endParaRPr lang="en-US" sz="3600" dirty="0"/>
          </a:p>
          <a:p>
            <a:r>
              <a:rPr lang="en-US" sz="4400" dirty="0" smtClean="0"/>
              <a:t>When ever two or more of these use cases are supported on the same channel the need to support mixed numerology operation arises. </a:t>
            </a:r>
          </a:p>
          <a:p>
            <a:pPr lvl="1"/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31771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767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Explanation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6152"/>
            <a:ext cx="8058150" cy="4579529"/>
          </a:xfrm>
        </p:spPr>
        <p:txBody>
          <a:bodyPr>
            <a:normAutofit fontScale="92500" lnSpcReduction="20000"/>
          </a:bodyPr>
          <a:lstStyle/>
          <a:p>
            <a:r>
              <a:rPr lang="en-US" sz="4400" b="1" dirty="0" smtClean="0"/>
              <a:t> Scheduling</a:t>
            </a:r>
            <a:r>
              <a:rPr lang="en-US" sz="3600" b="1" dirty="0" smtClean="0"/>
              <a:t>  </a:t>
            </a:r>
          </a:p>
          <a:p>
            <a:pPr lvl="1"/>
            <a:r>
              <a:rPr lang="en-US" sz="3200" dirty="0" smtClean="0"/>
              <a:t>Network can dynamically schedule UEs belonging to different Numerologies in any part of the system bandwidth in DL direction</a:t>
            </a:r>
          </a:p>
          <a:p>
            <a:pPr lvl="2"/>
            <a:r>
              <a:rPr lang="en-US" sz="2800" dirty="0" smtClean="0"/>
              <a:t>I.e. a UE with a given numerology in the DL is NOT restricted to only a portion of the system bandwidth</a:t>
            </a:r>
          </a:p>
          <a:p>
            <a:pPr lvl="1"/>
            <a:r>
              <a:rPr lang="en-US" sz="3200" dirty="0"/>
              <a:t>Network can </a:t>
            </a:r>
            <a:r>
              <a:rPr lang="en-US" sz="3200" dirty="0" smtClean="0"/>
              <a:t>dynamically schedule </a:t>
            </a:r>
            <a:r>
              <a:rPr lang="en-US" sz="3200" dirty="0"/>
              <a:t>UEs belonging to different Numerologies in ay part of the </a:t>
            </a:r>
            <a:r>
              <a:rPr lang="en-US" sz="3200" dirty="0" smtClean="0"/>
              <a:t>system bandwidth </a:t>
            </a:r>
            <a:r>
              <a:rPr lang="en-US" sz="3200" dirty="0"/>
              <a:t>in </a:t>
            </a:r>
            <a:r>
              <a:rPr lang="en-US" sz="3200" dirty="0" smtClean="0"/>
              <a:t>UL direction</a:t>
            </a:r>
          </a:p>
          <a:p>
            <a:pPr lvl="2"/>
            <a:r>
              <a:rPr lang="en-US" sz="2800" dirty="0"/>
              <a:t>I.e. </a:t>
            </a:r>
            <a:r>
              <a:rPr lang="en-US" sz="2800" dirty="0" smtClean="0"/>
              <a:t>a UE with a </a:t>
            </a:r>
            <a:r>
              <a:rPr lang="en-US" sz="2800" dirty="0"/>
              <a:t>given numerology </a:t>
            </a:r>
            <a:r>
              <a:rPr lang="en-US" sz="2800" dirty="0" smtClean="0"/>
              <a:t>in the UL is </a:t>
            </a:r>
            <a:r>
              <a:rPr lang="en-US" sz="2800" dirty="0"/>
              <a:t>NOT restricted to only a portion of the system bandwidth</a:t>
            </a:r>
          </a:p>
        </p:txBody>
      </p:sp>
    </p:spTree>
    <p:extLst>
      <p:ext uri="{BB962C8B-B14F-4D97-AF65-F5344CB8AC3E}">
        <p14:creationId xmlns:p14="http://schemas.microsoft.com/office/powerpoint/2010/main" val="1368573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/>
              <a:t>Explanation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4853849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Configuration of the Network and the UE</a:t>
            </a:r>
          </a:p>
          <a:p>
            <a:pPr lvl="1"/>
            <a:r>
              <a:rPr lang="en-US" sz="3200" dirty="0" smtClean="0"/>
              <a:t>The network is allowed to support mixed numerologies for data channels dynamically as described in Proposal 1</a:t>
            </a:r>
          </a:p>
          <a:p>
            <a:pPr lvl="1"/>
            <a:r>
              <a:rPr lang="en-US" sz="3200" dirty="0"/>
              <a:t>The UE can be allowed to support different numerology for data channels semi-statically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36246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4178"/>
          </a:xfrm>
        </p:spPr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28650" y="1289305"/>
            <a:ext cx="8058150" cy="4853849"/>
          </a:xfrm>
        </p:spPr>
        <p:txBody>
          <a:bodyPr>
            <a:normAutofit fontScale="55000" lnSpcReduction="20000"/>
          </a:bodyPr>
          <a:lstStyle/>
          <a:p>
            <a:r>
              <a:rPr lang="en-US" sz="3600" dirty="0"/>
              <a:t>UEs can be at least semi-statically configured to transmit and/or receive data with different numerologies within a </a:t>
            </a:r>
            <a:r>
              <a:rPr lang="en-US" sz="3600" dirty="0" smtClean="0"/>
              <a:t>cell</a:t>
            </a:r>
          </a:p>
          <a:p>
            <a:pPr lvl="1"/>
            <a:r>
              <a:rPr lang="en-US" sz="3200" dirty="0" smtClean="0"/>
              <a:t>FFS</a:t>
            </a:r>
            <a:r>
              <a:rPr lang="en-US" sz="3200" dirty="0"/>
              <a:t>: if the numerology, from a  UE point-of-view can be dynamically varied </a:t>
            </a:r>
          </a:p>
          <a:p>
            <a:r>
              <a:rPr lang="en-US" sz="3600" dirty="0" smtClean="0"/>
              <a:t>The </a:t>
            </a:r>
            <a:r>
              <a:rPr lang="en-US" sz="3600" dirty="0"/>
              <a:t>network can simultaneously configure different UEs within a cell with different </a:t>
            </a:r>
            <a:r>
              <a:rPr lang="en-US" sz="3600" dirty="0" smtClean="0"/>
              <a:t>numerologies</a:t>
            </a:r>
            <a:endParaRPr lang="en-US" sz="3600" dirty="0"/>
          </a:p>
          <a:p>
            <a:r>
              <a:rPr lang="en-US" sz="3600" dirty="0"/>
              <a:t>UEs configured with different numerologies may not be restricted to be scheduled in different non-overlapping parts of a </a:t>
            </a:r>
            <a:r>
              <a:rPr lang="en-US" sz="3600" dirty="0" smtClean="0"/>
              <a:t>carrier</a:t>
            </a:r>
            <a:endParaRPr lang="en-US" sz="3200" dirty="0" smtClean="0"/>
          </a:p>
          <a:p>
            <a:pPr lvl="1"/>
            <a:r>
              <a:rPr lang="en-US" sz="3200" dirty="0" smtClean="0"/>
              <a:t>Implying </a:t>
            </a:r>
            <a:r>
              <a:rPr lang="en-US" sz="3200" dirty="0"/>
              <a:t>that, from a network point of view, the numerology of a certain frequency-part of a carrier can be dynamically varied </a:t>
            </a:r>
            <a:endParaRPr lang="en-US" sz="3200" dirty="0" smtClean="0"/>
          </a:p>
          <a:p>
            <a:pPr lvl="1"/>
            <a:r>
              <a:rPr lang="en-US" sz="3600" dirty="0" smtClean="0"/>
              <a:t>Does </a:t>
            </a:r>
            <a:r>
              <a:rPr lang="en-US" sz="3600" dirty="0"/>
              <a:t>not mean that different UEs with different numerologies may be </a:t>
            </a:r>
            <a:r>
              <a:rPr lang="en-US" sz="3600" i="1" dirty="0"/>
              <a:t>simultaneously </a:t>
            </a:r>
            <a:r>
              <a:rPr lang="en-US" sz="3600" dirty="0"/>
              <a:t>scheduled in overlapping parts of a </a:t>
            </a:r>
            <a:r>
              <a:rPr lang="en-US" sz="3600" dirty="0" smtClean="0"/>
              <a:t>carrier</a:t>
            </a:r>
          </a:p>
          <a:p>
            <a:pPr lvl="1"/>
            <a:r>
              <a:rPr lang="en-US" sz="3600" dirty="0" smtClean="0"/>
              <a:t>FFS</a:t>
            </a:r>
            <a:r>
              <a:rPr lang="en-US" sz="3600" dirty="0"/>
              <a:t>: If spectrum confinement (filtering, windowing, …) can be dynamically varied or not </a:t>
            </a:r>
            <a:endParaRPr lang="en-US" sz="3600" dirty="0" smtClean="0"/>
          </a:p>
          <a:p>
            <a:r>
              <a:rPr lang="en-US" sz="4000" dirty="0"/>
              <a:t>UEs configured with different numerologies may not be restricted to be scheduled in different non-overlapping </a:t>
            </a:r>
            <a:r>
              <a:rPr lang="en-US" sz="4000" dirty="0" smtClean="0"/>
              <a:t>times</a:t>
            </a:r>
            <a:endParaRPr lang="en-US" sz="3600" dirty="0"/>
          </a:p>
          <a:p>
            <a:pPr lvl="1"/>
            <a:endParaRPr lang="en-US" sz="3600" dirty="0"/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84820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5046</TotalTime>
  <Words>583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Office Theme</vt:lpstr>
      <vt:lpstr>WF on Spectrum Partitioning with Mixed Numerology</vt:lpstr>
      <vt:lpstr>Agreement from RAN1#86</vt:lpstr>
      <vt:lpstr>Observations</vt:lpstr>
      <vt:lpstr>Observations </vt:lpstr>
      <vt:lpstr>Explanation</vt:lpstr>
      <vt:lpstr>Explanation</vt:lpstr>
      <vt:lpstr>Proposal </vt:lpstr>
    </vt:vector>
  </TitlesOfParts>
  <Company>AT&amp;T Labs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Multi-Point Transmission</dc:title>
  <dc:creator>Ghosh, Arunabha</dc:creator>
  <cp:lastModifiedBy>Nammi, Sairemesh</cp:lastModifiedBy>
  <cp:revision>35</cp:revision>
  <dcterms:created xsi:type="dcterms:W3CDTF">2016-11-11T01:59:12Z</dcterms:created>
  <dcterms:modified xsi:type="dcterms:W3CDTF">2016-11-15T23:24:33Z</dcterms:modified>
</cp:coreProperties>
</file>