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5" r:id="rId2"/>
    <p:sldId id="26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84761" autoAdjust="0"/>
  </p:normalViewPr>
  <p:slideViewPr>
    <p:cSldViewPr snapToGrid="0">
      <p:cViewPr varScale="1">
        <p:scale>
          <a:sx n="81" d="100"/>
          <a:sy n="81" d="100"/>
        </p:scale>
        <p:origin x="-70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B17947-CFE4-4689-B2AE-9DE29059F7A1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5B482A-6232-4D89-9650-E4023AF545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3343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8136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869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2485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933395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639667"/>
            <a:ext cx="11432977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538" y="1426465"/>
            <a:ext cx="11432977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58689" y="6694753"/>
            <a:ext cx="6905518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7021" y="1"/>
            <a:ext cx="974980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83400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933395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639667"/>
            <a:ext cx="11432977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538" y="1426465"/>
            <a:ext cx="11432977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112260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933395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639667"/>
            <a:ext cx="11432977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538" y="1426465"/>
            <a:ext cx="11432977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156307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933395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639667"/>
            <a:ext cx="11432977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538" y="1426465"/>
            <a:ext cx="11432977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749945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933395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639667"/>
            <a:ext cx="11432977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538" y="1426465"/>
            <a:ext cx="11432977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582772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933395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639667"/>
            <a:ext cx="11432977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538" y="1426465"/>
            <a:ext cx="11432977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547588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933395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639667"/>
            <a:ext cx="11432977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538" y="1426465"/>
            <a:ext cx="11432977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00617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289060" y="1931780"/>
            <a:ext cx="11430000" cy="1375761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200150" indent="-260604">
              <a:buFont typeface="Qualcomm Regular" pitchFamily="34" charset="0"/>
              <a:buChar char="−"/>
              <a:defRPr/>
            </a:lvl5pPr>
            <a:lvl6pPr marL="1628775" indent="0">
              <a:buNone/>
              <a:defRPr sz="1200"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283541" y="698990"/>
            <a:ext cx="11432977" cy="567848"/>
          </a:xfrm>
          <a:prstGeom prst="rect">
            <a:avLst/>
          </a:prstGeom>
        </p:spPr>
        <p:txBody>
          <a:bodyPr vert="horz" wrap="square" lIns="68580" tIns="34290" rIns="68580" bIns="34290" rtlCol="0" anchor="ctr">
            <a:spAutoFit/>
          </a:bodyPr>
          <a:lstStyle>
            <a:lvl1pPr>
              <a:defRPr sz="3600">
                <a:latin typeface="Qualcomm Office Regular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3"/>
          </p:nvPr>
        </p:nvSpPr>
        <p:spPr>
          <a:xfrm>
            <a:off x="283541" y="1426467"/>
            <a:ext cx="11432977" cy="350865"/>
          </a:xfrm>
        </p:spPr>
        <p:txBody>
          <a:bodyPr tIns="0" bIns="0" anchor="t"/>
          <a:lstStyle>
            <a:lvl1pPr marL="0" indent="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FontTx/>
              <a:buNone/>
              <a:defRPr lang="en-US" sz="2400" b="0" kern="1200" dirty="0" smtClean="0">
                <a:solidFill>
                  <a:schemeClr val="bg2"/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370365" y="504825"/>
            <a:ext cx="11451271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6195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06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998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445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55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385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2080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7791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63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504431-D9DE-47BF-A724-896E3F15E688}" type="datetimeFigureOut">
              <a:rPr lang="en-US" smtClean="0"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317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>
          <a:xfrm>
            <a:off x="1092354" y="1533826"/>
            <a:ext cx="10508673" cy="2387600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WF on </a:t>
            </a:r>
            <a:r>
              <a:rPr lang="en-US" altLang="ja-JP" dirty="0" smtClean="0"/>
              <a:t>Scalable </a:t>
            </a:r>
            <a:r>
              <a:rPr lang="en-US" altLang="ja-JP" dirty="0" smtClean="0"/>
              <a:t>Numerology Symbol Boundary Alignment</a:t>
            </a:r>
            <a:endParaRPr lang="en-US" dirty="0"/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>
          <a:xfrm>
            <a:off x="440038" y="4471260"/>
            <a:ext cx="11501517" cy="1781260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Panasonic, </a:t>
            </a:r>
            <a:r>
              <a:rPr lang="en-US" altLang="ja-JP" dirty="0" smtClean="0"/>
              <a:t>Intel, Samsung, NTT DOCOMO,  </a:t>
            </a:r>
            <a:r>
              <a:rPr lang="en-US" altLang="ja-JP" dirty="0" smtClean="0"/>
              <a:t>Qualcomm, Huawei, Mediatek,  </a:t>
            </a:r>
            <a:endParaRPr lang="en-US" altLang="ja-JP" dirty="0" smtClean="0"/>
          </a:p>
          <a:p>
            <a:endParaRPr lang="en-US" altLang="ja-JP" dirty="0">
              <a:solidFill>
                <a:schemeClr val="tx1"/>
              </a:solidFill>
            </a:endParaRPr>
          </a:p>
          <a:p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update from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R1-</a:t>
            </a:r>
            <a:r>
              <a:rPr lang="en-GB" b="1" dirty="0" smtClean="0">
                <a:latin typeface="Times New Roman" pitchFamily="18" charset="0"/>
                <a:cs typeface="Times New Roman" pitchFamily="18" charset="0"/>
              </a:rPr>
              <a:t>165821</a:t>
            </a:r>
            <a:endParaRPr lang="en-US" altLang="zh-CN" b="1" dirty="0">
              <a:latin typeface="Times New Roman" pitchFamily="18" charset="0"/>
              <a:cs typeface="Times New Roman" pitchFamily="18" charset="0"/>
            </a:endParaRPr>
          </a:p>
          <a:p>
            <a:endParaRPr lang="ja-JP" altLang="en-US" dirty="0" smtClean="0">
              <a:solidFill>
                <a:schemeClr val="tx1"/>
              </a:solidFill>
            </a:endParaRPr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144753" y="50800"/>
            <a:ext cx="1192779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0" hangingPunct="0"/>
            <a:r>
              <a:rPr lang="en-GB" altLang="ko-KR" sz="2400" b="1" dirty="0">
                <a:latin typeface="Times New Roman" pitchFamily="18" charset="0"/>
                <a:cs typeface="Times New Roman" pitchFamily="18" charset="0"/>
              </a:rPr>
              <a:t>3GPP TSG RAN WG1 #85				        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				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R1-165886</a:t>
            </a:r>
            <a:endParaRPr lang="en-GB" altLang="ko-KR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Nanjing</a:t>
            </a:r>
            <a:r>
              <a:rPr lang="en-US" altLang="ko-KR" sz="2400" b="1" dirty="0">
                <a:latin typeface="Times New Roman" pitchFamily="18" charset="0"/>
                <a:cs typeface="Times New Roman" pitchFamily="18" charset="0"/>
              </a:rPr>
              <a:t>, China</a:t>
            </a:r>
          </a:p>
          <a:p>
            <a:pPr eaLnBrk="0" hangingPunct="0"/>
            <a:r>
              <a:rPr lang="en-US" altLang="ko-KR" sz="2400" b="1" dirty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en-US" altLang="ko-KR" sz="24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400" b="1" dirty="0">
                <a:latin typeface="Times New Roman" pitchFamily="18" charset="0"/>
                <a:cs typeface="Times New Roman" pitchFamily="18" charset="0"/>
              </a:rPr>
              <a:t> – 27</a:t>
            </a:r>
            <a:r>
              <a:rPr lang="en-US" altLang="ko-KR" sz="24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400" b="1" dirty="0">
                <a:latin typeface="Times New Roman" pitchFamily="18" charset="0"/>
                <a:cs typeface="Times New Roman" pitchFamily="18" charset="0"/>
              </a:rPr>
              <a:t>  May 2016</a:t>
            </a:r>
            <a:endParaRPr lang="en-GB" altLang="ko-KR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13038" y="1340559"/>
            <a:ext cx="274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/>
              <a:t>Agenda </a:t>
            </a:r>
            <a:r>
              <a:rPr lang="en-US" altLang="ko-KR" smtClean="0"/>
              <a:t>item:7.1.4</a:t>
            </a:r>
            <a:endParaRPr lang="en-US" altLang="ko-KR" dirty="0"/>
          </a:p>
          <a:p>
            <a:r>
              <a:rPr lang="en-US" altLang="ko-KR" dirty="0"/>
              <a:t>Document for </a:t>
            </a:r>
            <a:r>
              <a:rPr lang="en-US" altLang="ko-KR" dirty="0" smtClean="0"/>
              <a:t>decision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56382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31064" y="-91303"/>
            <a:ext cx="11432977" cy="567848"/>
          </a:xfrm>
        </p:spPr>
        <p:txBody>
          <a:bodyPr/>
          <a:lstStyle/>
          <a:p>
            <a:r>
              <a:rPr lang="en-US" smtClean="0"/>
              <a:t>Proposal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75975" y="603545"/>
            <a:ext cx="11573009" cy="4102176"/>
          </a:xfrm>
        </p:spPr>
        <p:txBody>
          <a:bodyPr>
            <a:no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In the case </a:t>
            </a:r>
            <a:r>
              <a:rPr lang="en-US" sz="2400" dirty="0">
                <a:solidFill>
                  <a:srgbClr val="FF0000"/>
                </a:solidFill>
              </a:rPr>
              <a:t>of </a:t>
            </a:r>
            <a:r>
              <a:rPr lang="en-US" sz="2400" dirty="0" smtClean="0">
                <a:solidFill>
                  <a:srgbClr val="FF0000"/>
                </a:solidFill>
              </a:rPr>
              <a:t>subcarrier spacing 15 kHz and 14 </a:t>
            </a:r>
            <a:r>
              <a:rPr lang="en-US" sz="2400" dirty="0" smtClean="0">
                <a:solidFill>
                  <a:srgbClr val="FF0000"/>
                </a:solidFill>
              </a:rPr>
              <a:t>symbols per </a:t>
            </a:r>
            <a:r>
              <a:rPr lang="en-US" sz="2400" dirty="0" smtClean="0">
                <a:solidFill>
                  <a:srgbClr val="FF0000"/>
                </a:solidFill>
              </a:rPr>
              <a:t>1ms, the following applies:</a:t>
            </a:r>
          </a:p>
          <a:p>
            <a:pPr lvl="1"/>
            <a:r>
              <a:rPr lang="en-US" sz="2000" dirty="0" smtClean="0">
                <a:solidFill>
                  <a:srgbClr val="FF0000"/>
                </a:solidFill>
              </a:rPr>
              <a:t>Symbol boundary is aligned with LTE of normal CP.</a:t>
            </a:r>
          </a:p>
          <a:p>
            <a:endParaRPr lang="en-US" sz="2400" dirty="0" smtClean="0"/>
          </a:p>
          <a:p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3519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1577</TotalTime>
  <Words>65</Words>
  <Application>Microsoft Office PowerPoint</Application>
  <PresentationFormat>ユーザー設定</PresentationFormat>
  <Paragraphs>12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Theme</vt:lpstr>
      <vt:lpstr>WF on Scalable Numerology Symbol Boundary Alignment</vt:lpstr>
      <vt:lpstr>Proposal</vt:lpstr>
    </vt:vector>
  </TitlesOfParts>
  <Company>Qualcomm Incorporated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Jiang, Jing</dc:creator>
  <cp:lastModifiedBy>Hidetoshi Suzuki 05</cp:lastModifiedBy>
  <cp:revision>538</cp:revision>
  <dcterms:created xsi:type="dcterms:W3CDTF">2016-04-12T08:45:03Z</dcterms:created>
  <dcterms:modified xsi:type="dcterms:W3CDTF">2016-05-26T04:03:03Z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