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5/25/2016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5/25/2016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5/25/2016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file:///D:\RAN1%20meeting\R1-163683.zip" TargetMode="External"/><Relationship Id="rId2" Type="http://schemas.openxmlformats.org/officeDocument/2006/relationships/hyperlink" Target="file:///D:\RAN1%20meeting\R1-163703.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WF on PUSCH resource allocation for </a:t>
            </a:r>
            <a:r>
              <a:rPr lang="en-US" dirty="0" err="1" smtClean="0"/>
              <a:t>eLAA</a:t>
            </a:r>
            <a:endParaRPr lang="en-US" dirty="0"/>
          </a:p>
        </p:txBody>
      </p:sp>
      <p:sp>
        <p:nvSpPr>
          <p:cNvPr id="3" name="Subtitle 2"/>
          <p:cNvSpPr>
            <a:spLocks noGrp="1"/>
          </p:cNvSpPr>
          <p:nvPr>
            <p:ph type="subTitle" idx="1"/>
          </p:nvPr>
        </p:nvSpPr>
        <p:spPr/>
        <p:txBody>
          <a:bodyPr/>
          <a:lstStyle/>
          <a:p>
            <a:r>
              <a:rPr lang="en-US" dirty="0" smtClean="0"/>
              <a:t>Huawei, HiSilicon</a:t>
            </a:r>
            <a:r>
              <a:rPr lang="en-US" dirty="0" smtClean="0"/>
              <a:t>, Intel, Qualcomm, NTT DOCOMO, LGE …</a:t>
            </a:r>
            <a:endParaRPr lang="en-US" dirty="0"/>
          </a:p>
        </p:txBody>
      </p:sp>
      <p:sp>
        <p:nvSpPr>
          <p:cNvPr id="4" name="Rectangle 4"/>
          <p:cNvSpPr>
            <a:spLocks noChangeArrowheads="1"/>
          </p:cNvSpPr>
          <p:nvPr/>
        </p:nvSpPr>
        <p:spPr bwMode="auto">
          <a:xfrm>
            <a:off x="304800" y="304800"/>
            <a:ext cx="8534400" cy="101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ko-KR" sz="2000" b="1" dirty="0">
                <a:latin typeface="Times New Roman" pitchFamily="18" charset="0"/>
                <a:cs typeface="Times New Roman" pitchFamily="18" charset="0"/>
              </a:rPr>
              <a:t>3GPP TSG RAN WG1 #85				        R1-1</a:t>
            </a:r>
            <a:r>
              <a:rPr lang="en-US" altLang="ko-KR" sz="2000" b="1" dirty="0" smtClean="0">
                <a:latin typeface="Times New Roman" pitchFamily="18" charset="0"/>
                <a:cs typeface="Times New Roman" pitchFamily="18" charset="0"/>
              </a:rPr>
              <a:t>65800</a:t>
            </a:r>
            <a:endParaRPr lang="en-US" altLang="zh-CN" sz="2000" b="1" dirty="0">
              <a:latin typeface="Times New Roman" pitchFamily="18" charset="0"/>
              <a:ea typeface="맑은 고딕" pitchFamily="50" charset="-127"/>
              <a:cs typeface="Times New Roman" pitchFamily="18" charset="0"/>
            </a:endParaRPr>
          </a:p>
          <a:p>
            <a:pPr>
              <a:spcBef>
                <a:spcPct val="0"/>
              </a:spcBef>
              <a:buFontTx/>
              <a:buNone/>
            </a:pPr>
            <a:r>
              <a:rPr lang="en-US" altLang="ko-KR" sz="2000" b="1" dirty="0">
                <a:latin typeface="Times New Roman" pitchFamily="18" charset="0"/>
                <a:cs typeface="Times New Roman" pitchFamily="18" charset="0"/>
              </a:rPr>
              <a:t>Nanjing, China</a:t>
            </a:r>
          </a:p>
          <a:p>
            <a:pPr>
              <a:spcBef>
                <a:spcPct val="0"/>
              </a:spcBef>
              <a:buFontTx/>
              <a:buNone/>
            </a:pPr>
            <a:r>
              <a:rPr lang="en-US" altLang="ko-KR" sz="2000" b="1" dirty="0">
                <a:latin typeface="Times New Roman" pitchFamily="18" charset="0"/>
                <a:cs typeface="Times New Roman" pitchFamily="18" charset="0"/>
              </a:rPr>
              <a:t>23</a:t>
            </a:r>
            <a:r>
              <a:rPr lang="en-US" altLang="ko-KR" sz="2000" b="1" baseline="30000" dirty="0">
                <a:latin typeface="Times New Roman" pitchFamily="18" charset="0"/>
                <a:cs typeface="Times New Roman" pitchFamily="18" charset="0"/>
              </a:rPr>
              <a:t>rd</a:t>
            </a:r>
            <a:r>
              <a:rPr lang="en-US" altLang="ko-KR" sz="2000" b="1" dirty="0">
                <a:latin typeface="Times New Roman" pitchFamily="18" charset="0"/>
                <a:cs typeface="Times New Roman" pitchFamily="18" charset="0"/>
              </a:rPr>
              <a:t> – 27</a:t>
            </a:r>
            <a:r>
              <a:rPr lang="en-US" altLang="ko-KR" sz="2000" b="1" baseline="30000" dirty="0">
                <a:latin typeface="Times New Roman" pitchFamily="18" charset="0"/>
                <a:cs typeface="Times New Roman" pitchFamily="18" charset="0"/>
              </a:rPr>
              <a:t>th</a:t>
            </a:r>
            <a:r>
              <a:rPr lang="en-US" altLang="ko-KR" sz="2000" b="1" dirty="0">
                <a:latin typeface="Times New Roman" pitchFamily="18" charset="0"/>
                <a:cs typeface="Times New Roman" pitchFamily="18" charset="0"/>
              </a:rPr>
              <a:t>  May 2016</a:t>
            </a:r>
            <a:endParaRPr lang="en-GB" altLang="ko-KR" sz="2000" b="1" dirty="0">
              <a:latin typeface="Times New Roman" pitchFamily="18" charset="0"/>
              <a:cs typeface="Times New Roman" pitchFamily="18" charset="0"/>
            </a:endParaRPr>
          </a:p>
        </p:txBody>
      </p:sp>
      <p:sp>
        <p:nvSpPr>
          <p:cNvPr id="5" name="TextBox 4"/>
          <p:cNvSpPr txBox="1">
            <a:spLocks noChangeArrowheads="1"/>
          </p:cNvSpPr>
          <p:nvPr/>
        </p:nvSpPr>
        <p:spPr bwMode="auto">
          <a:xfrm>
            <a:off x="381000" y="1371600"/>
            <a:ext cx="2743200"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ko-KR" sz="1800" dirty="0"/>
              <a:t>Agenda item: </a:t>
            </a:r>
            <a:r>
              <a:rPr lang="en-US" altLang="ko-KR" sz="1800" dirty="0" smtClean="0"/>
              <a:t>6.2.1.1</a:t>
            </a:r>
            <a:endParaRPr lang="en-US" altLang="ko-KR" sz="1800" dirty="0"/>
          </a:p>
          <a:p>
            <a:pPr eaLnBrk="1" hangingPunct="1">
              <a:spcBef>
                <a:spcPct val="0"/>
              </a:spcBef>
              <a:buFontTx/>
              <a:buNone/>
            </a:pPr>
            <a:r>
              <a:rPr lang="en-US" altLang="ko-KR" sz="1800" dirty="0"/>
              <a:t>Document for decision</a:t>
            </a:r>
            <a:endParaRPr lang="ko-KR" alt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40000" lnSpcReduction="20000"/>
          </a:bodyPr>
          <a:lstStyle/>
          <a:p>
            <a:pPr lvl="0"/>
            <a:r>
              <a:rPr lang="en-US" sz="6000" dirty="0" smtClean="0"/>
              <a:t>For </a:t>
            </a:r>
            <a:r>
              <a:rPr lang="en-US" sz="6000" dirty="0" err="1" smtClean="0"/>
              <a:t>eLAA</a:t>
            </a:r>
            <a:r>
              <a:rPr lang="en-US" sz="6000" dirty="0" smtClean="0"/>
              <a:t> PUSCH transmission, one interlace is the basic unit of resource allocation, which is composed of 10RBs for 20MHz</a:t>
            </a:r>
          </a:p>
          <a:p>
            <a:pPr lvl="1"/>
            <a:r>
              <a:rPr lang="en-US" sz="4000" dirty="0" smtClean="0"/>
              <a:t>Working assumption: the 10RBs are spaced equally in frequency domain for 20MHz</a:t>
            </a:r>
          </a:p>
          <a:p>
            <a:pPr lvl="2"/>
            <a:r>
              <a:rPr lang="en-US" sz="4000" dirty="0" smtClean="0"/>
              <a:t>Ex for 20MHz </a:t>
            </a:r>
            <a:r>
              <a:rPr lang="en-US" sz="4000" dirty="0" err="1" smtClean="0"/>
              <a:t>eLAA</a:t>
            </a:r>
            <a:r>
              <a:rPr lang="en-US" sz="4000" dirty="0" smtClean="0"/>
              <a:t> </a:t>
            </a:r>
            <a:r>
              <a:rPr lang="en-US" sz="4000" dirty="0" err="1" smtClean="0"/>
              <a:t>SCell</a:t>
            </a:r>
            <a:r>
              <a:rPr lang="en-US" sz="4000" dirty="0" smtClean="0"/>
              <a:t>: interlace 0 is composed of RBs 0,10,20,...,90</a:t>
            </a:r>
          </a:p>
          <a:p>
            <a:pPr lvl="2"/>
            <a:r>
              <a:rPr lang="en-US" sz="4000" dirty="0" smtClean="0"/>
              <a:t>Send an LS to RAN4 asking whether or not RAN4 sees issues with the working assumption. RAN1 also discussed the possibility of having unequal spacing in frequency domain for the 10-RB interlace based resource allocation – Jeongho (Intel) - </a:t>
            </a:r>
            <a:r>
              <a:rPr lang="en-US" sz="4000" b="1" u="sng" dirty="0" smtClean="0">
                <a:hlinkClick r:id="rId2" action="ppaction://hlinkfile"/>
              </a:rPr>
              <a:t>R1-163703</a:t>
            </a:r>
            <a:r>
              <a:rPr lang="en-US" sz="4000" b="1" dirty="0" smtClean="0"/>
              <a:t> </a:t>
            </a:r>
            <a:r>
              <a:rPr lang="en-US" sz="4000" dirty="0" smtClean="0"/>
              <a:t>– approved in</a:t>
            </a:r>
            <a:r>
              <a:rPr lang="en-US" sz="4000" b="1" dirty="0" smtClean="0"/>
              <a:t> </a:t>
            </a:r>
            <a:r>
              <a:rPr lang="en-US" sz="4000" b="1" u="sng" dirty="0" smtClean="0">
                <a:hlinkClick r:id="rId3" action="ppaction://hlinkfile"/>
              </a:rPr>
              <a:t>R1-163683</a:t>
            </a:r>
            <a:endParaRPr lang="en-US" sz="4000" dirty="0" smtClean="0"/>
          </a:p>
          <a:p>
            <a:pPr lvl="1"/>
            <a:r>
              <a:rPr lang="en-US" sz="4000" dirty="0" smtClean="0"/>
              <a:t>FFS the case of other system bandwidth(s)</a:t>
            </a:r>
          </a:p>
          <a:p>
            <a:pPr lvl="0"/>
            <a:r>
              <a:rPr lang="en-US" sz="6000" dirty="0" smtClean="0"/>
              <a:t>A UE can be assigned one or more interlaces</a:t>
            </a:r>
          </a:p>
          <a:p>
            <a:pPr lvl="1"/>
            <a:r>
              <a:rPr lang="en-US" sz="4000" dirty="0" smtClean="0"/>
              <a:t>The total number of RBs used for transmission should be a multiple of 2,3 and 5</a:t>
            </a:r>
          </a:p>
          <a:p>
            <a:pPr lvl="1"/>
            <a:r>
              <a:rPr lang="en-US" sz="4000" dirty="0" smtClean="0"/>
              <a:t>Decide one of the following alternatives:</a:t>
            </a:r>
          </a:p>
          <a:p>
            <a:pPr lvl="2"/>
            <a:r>
              <a:rPr lang="en-US" sz="4000" dirty="0" smtClean="0"/>
              <a:t>Alt 1: UL resource allocation type 0 is used to allocate multiple interlaces to a UE</a:t>
            </a:r>
          </a:p>
          <a:p>
            <a:pPr lvl="3"/>
            <a:r>
              <a:rPr lang="en-US" sz="3500" dirty="0" smtClean="0"/>
              <a:t>UL grant indicates start index and allocated number of interlaces with consecutive indices</a:t>
            </a:r>
          </a:p>
          <a:p>
            <a:pPr lvl="2"/>
            <a:r>
              <a:rPr lang="en-US" sz="4000" dirty="0" smtClean="0"/>
              <a:t>Alt 2: bitmap based resource allocation</a:t>
            </a:r>
          </a:p>
          <a:p>
            <a:pPr lvl="2"/>
            <a:r>
              <a:rPr lang="en-US" sz="4000" dirty="0" smtClean="0"/>
              <a:t>Alt 3: predefined resource allocation patterns</a:t>
            </a:r>
          </a:p>
          <a:p>
            <a:pPr lvl="1"/>
            <a:r>
              <a:rPr lang="en-US" sz="4000" dirty="0" smtClean="0"/>
              <a:t>FFS: excluding some UL RBs from the resource allocation</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r>
              <a:rPr lang="en-US" dirty="0" smtClean="0"/>
              <a:t>RAN4 reply LS has confirmed there is no concern on the RAN1 WS</a:t>
            </a:r>
          </a:p>
          <a:p>
            <a:endParaRPr lang="en-US" dirty="0" smtClean="0"/>
          </a:p>
          <a:p>
            <a:endParaRPr lang="en-US" dirty="0" smtClean="0"/>
          </a:p>
          <a:p>
            <a:endParaRPr lang="en-US" dirty="0" smtClean="0"/>
          </a:p>
          <a:p>
            <a:r>
              <a:rPr lang="en-US" dirty="0" smtClean="0"/>
              <a:t>“In summary, RAN4 does not have a concern on the RAN1 working assumptions.”</a:t>
            </a:r>
            <a:endParaRPr lang="en-US" dirty="0"/>
          </a:p>
        </p:txBody>
      </p:sp>
      <p:graphicFrame>
        <p:nvGraphicFramePr>
          <p:cNvPr id="6" name="Object 5"/>
          <p:cNvGraphicFramePr>
            <a:graphicFrameLocks noChangeAspect="1"/>
          </p:cNvGraphicFramePr>
          <p:nvPr/>
        </p:nvGraphicFramePr>
        <p:xfrm>
          <a:off x="4114800" y="3043238"/>
          <a:ext cx="914400" cy="771525"/>
        </p:xfrm>
        <a:graphic>
          <a:graphicData uri="http://schemas.openxmlformats.org/presentationml/2006/ole">
            <p:oleObj spid="_x0000_s1028" name="Packager Shell Object" showAsIcon="1" r:id="rId3" imgW="914400" imgH="771480" progId="Package">
              <p:embed/>
            </p:oleObj>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lstStyle/>
          <a:p>
            <a:r>
              <a:rPr lang="en-US" dirty="0" smtClean="0"/>
              <a:t>Confirm the working assumption</a:t>
            </a:r>
          </a:p>
          <a:p>
            <a:pPr lvl="1"/>
            <a:r>
              <a:rPr lang="en-US" sz="2400" dirty="0" smtClean="0"/>
              <a:t>the 10RBs are spaced equally in frequency domain for 20MHz</a:t>
            </a:r>
          </a:p>
          <a:p>
            <a:pPr lvl="2"/>
            <a:r>
              <a:rPr lang="en-US" dirty="0" smtClean="0"/>
              <a:t>Ex for 20MHz </a:t>
            </a:r>
            <a:r>
              <a:rPr lang="en-US" dirty="0" err="1" smtClean="0"/>
              <a:t>eLAA</a:t>
            </a:r>
            <a:r>
              <a:rPr lang="en-US" dirty="0" smtClean="0"/>
              <a:t> </a:t>
            </a:r>
            <a:r>
              <a:rPr lang="en-US" dirty="0" err="1" smtClean="0"/>
              <a:t>SCell</a:t>
            </a:r>
            <a:r>
              <a:rPr lang="en-US" dirty="0" smtClean="0"/>
              <a:t>: interlace 0 is composed of RBs 0,10,20,...,90</a:t>
            </a:r>
          </a:p>
          <a:p>
            <a:r>
              <a:rPr lang="en-US" dirty="0" smtClean="0"/>
              <a:t>One interlace is composed of 10RB/interlace for 10MHz</a:t>
            </a:r>
          </a:p>
          <a:p>
            <a:pPr marL="342900" lvl="1" indent="-342900">
              <a:buFont typeface="Arial" pitchFamily="34" charset="0"/>
              <a:buChar char="•"/>
            </a:pPr>
            <a:r>
              <a:rPr lang="en-US" sz="3200" dirty="0" smtClean="0"/>
              <a:t>Scheduling 70 UL RBs is not supported</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Survey</a:t>
            </a:r>
            <a:endParaRPr lang="en-US" dirty="0"/>
          </a:p>
        </p:txBody>
      </p:sp>
      <p:sp>
        <p:nvSpPr>
          <p:cNvPr id="3" name="Content Placeholder 2"/>
          <p:cNvSpPr>
            <a:spLocks noGrp="1"/>
          </p:cNvSpPr>
          <p:nvPr>
            <p:ph idx="1"/>
          </p:nvPr>
        </p:nvSpPr>
        <p:spPr/>
        <p:txBody>
          <a:bodyPr>
            <a:normAutofit/>
          </a:bodyPr>
          <a:lstStyle/>
          <a:p>
            <a:r>
              <a:rPr lang="en-US" dirty="0" smtClean="0"/>
              <a:t>Companies are encouraged to provide their preference on the RA alternatives</a:t>
            </a:r>
          </a:p>
          <a:p>
            <a:pPr lvl="1"/>
            <a:r>
              <a:rPr lang="en-US" dirty="0" smtClean="0"/>
              <a:t>Alt 1: UL resource allocation type </a:t>
            </a:r>
            <a:r>
              <a:rPr lang="en-US" dirty="0" smtClean="0"/>
              <a:t>0</a:t>
            </a:r>
          </a:p>
          <a:p>
            <a:pPr lvl="2"/>
            <a:r>
              <a:rPr lang="en-US" dirty="0" smtClean="0"/>
              <a:t>Intel, LGE, Samsung, Huawei, HiSilicon</a:t>
            </a:r>
            <a:endParaRPr lang="en-US" dirty="0" smtClean="0"/>
          </a:p>
          <a:p>
            <a:pPr lvl="1"/>
            <a:r>
              <a:rPr lang="en-US" dirty="0" smtClean="0"/>
              <a:t>Alt 2: bitmap based resource </a:t>
            </a:r>
            <a:r>
              <a:rPr lang="en-US" dirty="0" smtClean="0"/>
              <a:t>allocation</a:t>
            </a:r>
          </a:p>
          <a:p>
            <a:pPr lvl="2"/>
            <a:r>
              <a:rPr lang="en-US" dirty="0" smtClean="0"/>
              <a:t>Intel (2</a:t>
            </a:r>
            <a:r>
              <a:rPr lang="en-US" baseline="30000" dirty="0" smtClean="0"/>
              <a:t>nd</a:t>
            </a:r>
            <a:r>
              <a:rPr lang="en-US" dirty="0" smtClean="0"/>
              <a:t> preference), Qualcomm, NTT DOCOMO, Nokia, ASB, Huawei, HiSilicon (2</a:t>
            </a:r>
            <a:r>
              <a:rPr lang="en-US" baseline="30000" dirty="0" smtClean="0"/>
              <a:t>nd</a:t>
            </a:r>
            <a:r>
              <a:rPr lang="en-US" dirty="0" smtClean="0"/>
              <a:t> preference)</a:t>
            </a:r>
            <a:endParaRPr lang="en-US" dirty="0" smtClean="0"/>
          </a:p>
          <a:p>
            <a:pPr lvl="1"/>
            <a:r>
              <a:rPr lang="en-US" dirty="0" smtClean="0"/>
              <a:t>Alt 3: predefined resource allocation patterns</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400</TotalTime>
  <Words>364</Words>
  <Application>Microsoft Office PowerPoint</Application>
  <PresentationFormat>On-screen Show (4:3)</PresentationFormat>
  <Paragraphs>40</Paragraphs>
  <Slides>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Theme</vt:lpstr>
      <vt:lpstr>Package</vt:lpstr>
      <vt:lpstr>WF on PUSCH resource allocation for eLAA</vt:lpstr>
      <vt:lpstr>background</vt:lpstr>
      <vt:lpstr>background</vt:lpstr>
      <vt:lpstr>Proposal</vt:lpstr>
      <vt:lpstr>Survey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PUSCH resource allocation for eLAA</dc:title>
  <dc:creator>Xiayuan (XiaYuan, WN)</dc:creator>
  <cp:lastModifiedBy>xiayuan</cp:lastModifiedBy>
  <cp:revision>29</cp:revision>
  <dcterms:created xsi:type="dcterms:W3CDTF">2006-08-16T00:00:00Z</dcterms:created>
  <dcterms:modified xsi:type="dcterms:W3CDTF">2016-05-25T10:18:22Z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(2)bWBpFFXQ9PbVSgipSxrbm7dUw5x4tmxdL/GdOGeOuX20jTT117feO/oaoSYKRS7hrHtJh4+l
TmSVel+kqnSzB01P9eM/Q+fr+4grJZqAeGKVNt+OXxROyUBa4kV6dn0NpAPtRUu/QTK+1uAX
fzwqemN0Ace4H8izvJ+XquHKcDKNofGBiq3e9LkHtDHt3YEIXjFzdSaBHa6F6dKS9X2XuL4G
HE2p6TqqYvB23+4xlD</vt:lpwstr>
  </property>
  <property fmtid="{D5CDD505-2E9C-101B-9397-08002B2CF9AE}" pid="3" name="_2015_ms_pID_7253431">
    <vt:lpwstr>rKrcCEgWUwVOxvfK/OgKK9PAAaFfplAHewqN0PU+VnOj0D3XQk/uoc
i77VSjjorAXKzRZxgZfr5w/bxfolT2solp+kOJA6TYlBkMoniEnzK5XTEaQFIvB4uIEU5sWT
FfGal/99Ga6mlxA3vgXEoJVoHGgyEVdFe5lyJ7DplcDCuA==</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1464053239</vt:lpwstr>
  </property>
</Properties>
</file>