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R1-165563 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7.1.6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2416314"/>
            <a:ext cx="876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</a:t>
            </a:r>
            <a:r>
              <a:rPr lang="en-US" sz="4000" dirty="0" err="1" smtClean="0"/>
              <a:t>Beamforming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smtClean="0"/>
              <a:t>HiSilicon</a:t>
            </a:r>
            <a:endParaRPr lang="en-US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4343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endParaRPr lang="en-US" altLang="zh-CN" sz="2000" dirty="0" smtClean="0"/>
          </a:p>
          <a:p>
            <a:pPr>
              <a:buFont typeface="Wingdings" pitchFamily="2" charset="2"/>
              <a:buChar char="l"/>
            </a:pPr>
            <a:r>
              <a:rPr lang="en-US" altLang="zh-CN" sz="2000" dirty="0" smtClean="0"/>
              <a:t>In RAN1#84bis, the following working assumption was agreed for the study of massive MIMO in NR (R1-163615):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Study enhanced massive MIMO analog/digital/hybrid </a:t>
            </a:r>
            <a:r>
              <a:rPr lang="en-US" altLang="zh-CN" sz="2000" dirty="0" err="1" smtClean="0"/>
              <a:t>beamforming</a:t>
            </a:r>
            <a:endParaRPr lang="zh-CN" altLang="zh-CN" sz="2000" dirty="0" smtClean="0"/>
          </a:p>
          <a:p>
            <a:pPr>
              <a:buFont typeface="Wingdings" pitchFamily="2" charset="2"/>
              <a:buChar char="l"/>
            </a:pPr>
            <a:r>
              <a:rPr lang="en-US" altLang="zh-CN" sz="2000" dirty="0" smtClean="0"/>
              <a:t>In LTE, </a:t>
            </a:r>
            <a:r>
              <a:rPr lang="en-US" altLang="zh-CN" sz="2000" dirty="0" err="1" smtClean="0"/>
              <a:t>beamforming</a:t>
            </a:r>
            <a:r>
              <a:rPr lang="en-US" altLang="zh-CN" sz="2000" dirty="0" smtClean="0"/>
              <a:t> is only used for the coverage improvement of the traffic channels. In NR, </a:t>
            </a:r>
            <a:r>
              <a:rPr lang="en-US" altLang="zh-CN" sz="2000" dirty="0" err="1" smtClean="0"/>
              <a:t>beamforming</a:t>
            </a:r>
            <a:r>
              <a:rPr lang="en-US" altLang="zh-CN" sz="2000" dirty="0" smtClean="0"/>
              <a:t> gain will benefit the coverage of the control channels /signals. </a:t>
            </a:r>
          </a:p>
        </p:txBody>
      </p:sp>
    </p:spTree>
    <p:extLst>
      <p:ext uri="{BB962C8B-B14F-4D97-AF65-F5344CB8AC3E}">
        <p14:creationId xmlns=""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41020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</a:rPr>
              <a:t>Following three types of </a:t>
            </a:r>
            <a:r>
              <a:rPr lang="en-US" altLang="zh-CN" sz="24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400" dirty="0" smtClean="0">
                <a:solidFill>
                  <a:srgbClr val="000000"/>
                </a:solidFill>
              </a:rPr>
              <a:t> are </a:t>
            </a:r>
            <a:r>
              <a:rPr lang="en-US" altLang="zh-CN" sz="2400" dirty="0" smtClean="0">
                <a:solidFill>
                  <a:srgbClr val="000000"/>
                </a:solidFill>
              </a:rPr>
              <a:t>to be studied </a:t>
            </a:r>
            <a:r>
              <a:rPr lang="en-US" altLang="zh-CN" sz="2400" dirty="0" smtClean="0">
                <a:solidFill>
                  <a:srgbClr val="000000"/>
                </a:solidFill>
              </a:rPr>
              <a:t>in NR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</a:rPr>
              <a:t>Analog 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beamforming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</a:rPr>
              <a:t>Digital 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beamforming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</a:rPr>
              <a:t>Hybrid 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000" dirty="0" smtClean="0">
                <a:solidFill>
                  <a:srgbClr val="000000"/>
                </a:solidFill>
              </a:rPr>
              <a:t> </a:t>
            </a:r>
          </a:p>
          <a:p>
            <a:pPr lvl="1">
              <a:buNone/>
            </a:pPr>
            <a:endParaRPr lang="en-US" altLang="zh-CN" sz="2000" dirty="0" smtClean="0">
              <a:solidFill>
                <a:srgbClr val="000000"/>
              </a:solidFill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</a:rPr>
              <a:t>Study coverage improvement techniques for control channels / signals for NR</a:t>
            </a:r>
          </a:p>
          <a:p>
            <a:pPr lvl="1"/>
            <a:r>
              <a:rPr lang="en-US" altLang="zh-CN" sz="20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000" dirty="0" smtClean="0">
                <a:solidFill>
                  <a:srgbClr val="000000"/>
                </a:solidFill>
              </a:rPr>
              <a:t>-based coverage improvement</a:t>
            </a:r>
          </a:p>
          <a:p>
            <a:pPr lvl="2"/>
            <a:r>
              <a:rPr lang="en-US" altLang="zh-CN" sz="1800" dirty="0" smtClean="0">
                <a:solidFill>
                  <a:srgbClr val="000000"/>
                </a:solidFill>
              </a:rPr>
              <a:t>Beam sweeping and beam selection techniques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</a:rPr>
              <a:t>Non-</a:t>
            </a:r>
            <a:r>
              <a:rPr lang="en-US" altLang="zh-CN" sz="20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000" dirty="0" smtClean="0">
                <a:solidFill>
                  <a:srgbClr val="000000"/>
                </a:solidFill>
              </a:rPr>
              <a:t> based approaches such as</a:t>
            </a:r>
          </a:p>
          <a:p>
            <a:pPr lvl="2"/>
            <a:r>
              <a:rPr lang="en-US" altLang="zh-CN" sz="1800" dirty="0" smtClean="0">
                <a:solidFill>
                  <a:srgbClr val="000000"/>
                </a:solidFill>
              </a:rPr>
              <a:t>Power </a:t>
            </a:r>
            <a:r>
              <a:rPr lang="en-US" altLang="zh-CN" sz="1800" dirty="0" smtClean="0">
                <a:solidFill>
                  <a:srgbClr val="000000"/>
                </a:solidFill>
              </a:rPr>
              <a:t>boosting</a:t>
            </a:r>
          </a:p>
          <a:p>
            <a:pPr lvl="2"/>
            <a:r>
              <a:rPr lang="en-US" altLang="zh-CN" sz="1800" dirty="0" smtClean="0">
                <a:solidFill>
                  <a:srgbClr val="000000"/>
                </a:solidFill>
              </a:rPr>
              <a:t>SFN</a:t>
            </a:r>
          </a:p>
          <a:p>
            <a:pPr lvl="2"/>
            <a:r>
              <a:rPr lang="en-US" altLang="zh-CN" sz="1800" dirty="0" smtClean="0">
                <a:solidFill>
                  <a:srgbClr val="000000"/>
                </a:solidFill>
              </a:rPr>
              <a:t>Repetition</a:t>
            </a:r>
          </a:p>
          <a:p>
            <a:pPr lvl="1"/>
            <a:r>
              <a:rPr lang="en-US" altLang="zh-CN" sz="2200" dirty="0" smtClean="0">
                <a:solidFill>
                  <a:srgbClr val="000000"/>
                </a:solidFill>
              </a:rPr>
              <a:t>Combinations of non-</a:t>
            </a:r>
            <a:r>
              <a:rPr lang="en-US" altLang="zh-CN" sz="22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200" dirty="0" smtClean="0">
                <a:solidFill>
                  <a:srgbClr val="000000"/>
                </a:solidFill>
              </a:rPr>
              <a:t> based and </a:t>
            </a:r>
            <a:r>
              <a:rPr lang="en-US" altLang="zh-CN" sz="22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200" dirty="0" smtClean="0">
                <a:solidFill>
                  <a:srgbClr val="000000"/>
                </a:solidFill>
              </a:rPr>
              <a:t> based approaches are not precluded</a:t>
            </a:r>
          </a:p>
          <a:p>
            <a:pPr lvl="1"/>
            <a:r>
              <a:rPr lang="en-US" altLang="zh-CN" sz="2200" dirty="0" smtClean="0">
                <a:solidFill>
                  <a:srgbClr val="000000"/>
                </a:solidFill>
              </a:rPr>
              <a:t>Other methods are not precluded</a:t>
            </a:r>
          </a:p>
          <a:p>
            <a:pPr lvl="2"/>
            <a:endParaRPr lang="en-US" altLang="zh-CN" sz="18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altLang="zh-CN" sz="2400" dirty="0" smtClean="0">
                <a:solidFill>
                  <a:srgbClr val="000000"/>
                </a:solidFill>
              </a:rPr>
              <a:t>Note: The physical layer procedure design for NR should be agnostic as much as possible to the </a:t>
            </a:r>
            <a:r>
              <a:rPr lang="en-US" altLang="zh-CN" sz="2400" dirty="0" err="1" smtClean="0">
                <a:solidFill>
                  <a:srgbClr val="000000"/>
                </a:solidFill>
              </a:rPr>
              <a:t>beamforming</a:t>
            </a:r>
            <a:r>
              <a:rPr lang="en-US" altLang="zh-CN" sz="2400" dirty="0" smtClean="0">
                <a:solidFill>
                  <a:srgbClr val="000000"/>
                </a:solidFill>
              </a:rPr>
              <a:t> type employed at TRP</a:t>
            </a:r>
            <a:r>
              <a:rPr lang="en-US" altLang="zh-CN" sz="2400" dirty="0" smtClean="0">
                <a:solidFill>
                  <a:srgbClr val="000000"/>
                </a:solidFill>
              </a:rPr>
              <a:t>.</a:t>
            </a:r>
            <a:endParaRPr lang="en-US" altLang="zh-CN" sz="2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</TotalTime>
  <Words>161</Words>
  <Application>Microsoft Office PowerPoint</Application>
  <PresentationFormat>全屏显示(4:3)</PresentationFormat>
  <Paragraphs>27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269</cp:revision>
  <dcterms:created xsi:type="dcterms:W3CDTF">2016-03-24T01:14:08Z</dcterms:created>
  <dcterms:modified xsi:type="dcterms:W3CDTF">2016-05-23T09:49:35Z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(3)FjfKvtQXFIM1XjSkQg/gvSW1We9PRE44gCl0fOv5JR4xjLSK1y7UN5qeLfslqL65fRkA/oEr
u94dvZCzJ4Tj03QC6mogpTRLrEgbqV+JCHPNagSiGHW/o7JtVTbf1FwIe4L3GVlHKrb7cFLy
MLE5L10nlvVsDjDX0toaQwBe6F4Du0b2Mw16HLtrnTufXB4xkwlaGdMakLeVajAz8gQkQkYH
dJbWxVYCnPbDBy3uH8</vt:lpwstr>
  </property>
  <property fmtid="{D5CDD505-2E9C-101B-9397-08002B2CF9AE}" pid="9" name="_2015_ms_pID_7253431">
    <vt:lpwstr>p31BKy3h1nvr45nSr+9cL/I9OxMTP4V0M1PXtpy9ii9Ogo8ETDgqvZ
L/hyIhWutoZ0UW2+0H47pV4mPVcytWbc7jOoRQwau5AA2itJ7KLPVsem7ERlMmRhMVMcBgrL
ncI9nVqqFTfHJTHd4cYm4zPsu8zJdRXWoNbyn9ffJFT9sFOlyqjgzrcXnrXk9V9uw5X7yEYB
LMJVhbRYc4EXtIiT33b0J/JPpGrS3O8NgPJG</vt:lpwstr>
  </property>
  <property fmtid="{D5CDD505-2E9C-101B-9397-08002B2CF9AE}" pid="10" name="_2015_ms_pID_7253432">
    <vt:lpwstr>Zk1N60bmOYGYYgQAQ0iUUfP0bfb+I/Y7dr2g
JGh8oVMmxVJLvoZnZz+5l+f6UeTfM7TqwdUsHoxcgt13V/3tTLc=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1463972851</vt:lpwstr>
  </property>
</Properties>
</file>